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345" r:id="rId6"/>
    <p:sldId id="311" r:id="rId7"/>
    <p:sldId id="312" r:id="rId8"/>
    <p:sldId id="313" r:id="rId9"/>
    <p:sldId id="314" r:id="rId10"/>
    <p:sldId id="315" r:id="rId11"/>
    <p:sldId id="317" r:id="rId12"/>
    <p:sldId id="318" r:id="rId13"/>
    <p:sldId id="344" r:id="rId14"/>
    <p:sldId id="330" r:id="rId15"/>
    <p:sldId id="331" r:id="rId16"/>
    <p:sldId id="332" r:id="rId17"/>
    <p:sldId id="346" r:id="rId18"/>
    <p:sldId id="320" r:id="rId19"/>
    <p:sldId id="7381" r:id="rId20"/>
    <p:sldId id="7386" r:id="rId21"/>
    <p:sldId id="325" r:id="rId22"/>
    <p:sldId id="7379" r:id="rId23"/>
    <p:sldId id="7380" r:id="rId24"/>
    <p:sldId id="327" r:id="rId25"/>
    <p:sldId id="328"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6BF092E-C4E0-4670-A724-C92BE347E069}">
          <p14:sldIdLst>
            <p14:sldId id="256"/>
            <p14:sldId id="345"/>
            <p14:sldId id="311"/>
            <p14:sldId id="312"/>
            <p14:sldId id="313"/>
            <p14:sldId id="314"/>
            <p14:sldId id="315"/>
            <p14:sldId id="317"/>
            <p14:sldId id="318"/>
            <p14:sldId id="344"/>
            <p14:sldId id="330"/>
            <p14:sldId id="331"/>
            <p14:sldId id="332"/>
            <p14:sldId id="346"/>
            <p14:sldId id="320"/>
            <p14:sldId id="7381"/>
            <p14:sldId id="7386"/>
            <p14:sldId id="325"/>
            <p14:sldId id="7379"/>
            <p14:sldId id="7380"/>
            <p14:sldId id="327"/>
            <p14:sldId id="328"/>
            <p14:sldId id="329"/>
          </p14:sldIdLst>
        </p14:section>
      </p14:sectionLst>
    </p:ext>
    <p:ext uri="{EFAFB233-063F-42B5-8137-9DF3F51BA10A}">
      <p15:sldGuideLst xmlns:p15="http://schemas.microsoft.com/office/powerpoint/2012/main">
        <p15:guide id="1" orient="horz" pos="2183" userDrawn="1">
          <p15:clr>
            <a:srgbClr val="A4A3A4"/>
          </p15:clr>
        </p15:guide>
        <p15:guide id="2" pos="29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McLean" initials="EM" lastIdx="67" clrIdx="0">
    <p:extLst>
      <p:ext uri="{19B8F6BF-5375-455C-9EA6-DF929625EA0E}">
        <p15:presenceInfo xmlns:p15="http://schemas.microsoft.com/office/powerpoint/2012/main" userId="S::Erin.McLean@esentire.com::38dcab5b-2896-43a6-b599-5ecdd852b345" providerId="AD"/>
      </p:ext>
    </p:extLst>
  </p:cmAuthor>
  <p:cmAuthor id="2" name="Rob Pittman" initials="RP" lastIdx="1" clrIdx="1">
    <p:extLst>
      <p:ext uri="{19B8F6BF-5375-455C-9EA6-DF929625EA0E}">
        <p15:presenceInfo xmlns:p15="http://schemas.microsoft.com/office/powerpoint/2012/main" userId="S::rob.pittman@esentire.com::5f71d7e1-53cd-40c7-8e26-f2dd8b25cb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CAF"/>
    <a:srgbClr val="D9F3F7"/>
    <a:srgbClr val="2C2B71"/>
    <a:srgbClr val="3C2B75"/>
    <a:srgbClr val="0E152B"/>
    <a:srgbClr val="E6E6E6"/>
    <a:srgbClr val="404040"/>
    <a:srgbClr val="E6E8E6"/>
    <a:srgbClr val="D3D3D3"/>
    <a:srgbClr val="00C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5A65A-CFE9-4BFF-ACE0-4D5589E17292}" v="33" dt="2021-11-02T23:48:40.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9" autoAdjust="0"/>
    <p:restoredTop sz="81064" autoAdjust="0"/>
  </p:normalViewPr>
  <p:slideViewPr>
    <p:cSldViewPr snapToGrid="0" showGuides="1">
      <p:cViewPr varScale="1">
        <p:scale>
          <a:sx n="88" d="100"/>
          <a:sy n="88" d="100"/>
        </p:scale>
        <p:origin x="1848" y="184"/>
      </p:cViewPr>
      <p:guideLst>
        <p:guide orient="horz" pos="2183"/>
        <p:guide pos="2910"/>
      </p:guideLst>
    </p:cSldViewPr>
  </p:slideViewPr>
  <p:notesTextViewPr>
    <p:cViewPr>
      <p:scale>
        <a:sx n="3" d="2"/>
        <a:sy n="3" d="2"/>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84B533-B7DF-4166-8128-30E68FA56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latin typeface="Calibri Light" panose="020F0302020204030204" pitchFamily="34" charset="0"/>
            </a:endParaRPr>
          </a:p>
        </p:txBody>
      </p:sp>
      <p:sp>
        <p:nvSpPr>
          <p:cNvPr id="3" name="Date Placeholder 2">
            <a:extLst>
              <a:ext uri="{FF2B5EF4-FFF2-40B4-BE49-F238E27FC236}">
                <a16:creationId xmlns:a16="http://schemas.microsoft.com/office/drawing/2014/main" id="{8EE9BF6D-7AA7-4EDE-87F8-2B0E211040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D383C-9123-4C11-A174-FDCC1A11AC63}" type="datetimeFigureOut">
              <a:rPr lang="en-CA" smtClean="0">
                <a:latin typeface="Calibri Light" panose="020F0302020204030204" pitchFamily="34" charset="0"/>
              </a:rPr>
              <a:t>2021-12-09</a:t>
            </a:fld>
            <a:endParaRPr lang="en-CA" dirty="0">
              <a:latin typeface="Calibri Light" panose="020F0302020204030204" pitchFamily="34" charset="0"/>
            </a:endParaRPr>
          </a:p>
        </p:txBody>
      </p:sp>
      <p:sp>
        <p:nvSpPr>
          <p:cNvPr id="4" name="Footer Placeholder 3">
            <a:extLst>
              <a:ext uri="{FF2B5EF4-FFF2-40B4-BE49-F238E27FC236}">
                <a16:creationId xmlns:a16="http://schemas.microsoft.com/office/drawing/2014/main" id="{DDD7CBED-3A3C-4188-8E90-2B40220D3C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BF5A93C3-4AFF-44EC-924F-B8DB584701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852B68-CEE1-4FF6-B024-45B93FFD900F}" type="slidenum">
              <a:rPr lang="en-CA" smtClean="0">
                <a:latin typeface="Calibri Light" panose="020F0302020204030204" pitchFamily="34" charset="0"/>
              </a:rPr>
              <a:t>‹#›</a:t>
            </a:fld>
            <a:endParaRPr lang="en-CA" dirty="0">
              <a:latin typeface="Calibri Light" panose="020F0302020204030204" pitchFamily="34" charset="0"/>
            </a:endParaRPr>
          </a:p>
        </p:txBody>
      </p:sp>
    </p:spTree>
    <p:extLst>
      <p:ext uri="{BB962C8B-B14F-4D97-AF65-F5344CB8AC3E}">
        <p14:creationId xmlns:p14="http://schemas.microsoft.com/office/powerpoint/2010/main" val="3678109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A8FC42AC-5314-4200-9DDE-72AAF644116C}" type="datetimeFigureOut">
              <a:rPr lang="en-CA" smtClean="0"/>
              <a:pPr/>
              <a:t>2021-12-09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9C4C48BF-8FEE-45F0-A325-AA419E550B27}" type="slidenum">
              <a:rPr lang="en-CA" smtClean="0"/>
              <a:pPr/>
              <a:t>‹#›</a:t>
            </a:fld>
            <a:endParaRPr lang="en-CA" dirty="0"/>
          </a:p>
        </p:txBody>
      </p:sp>
    </p:spTree>
    <p:extLst>
      <p:ext uri="{BB962C8B-B14F-4D97-AF65-F5344CB8AC3E}">
        <p14:creationId xmlns:p14="http://schemas.microsoft.com/office/powerpoint/2010/main" val="67338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panose="020F0302020204030204" pitchFamily="34" charset="0"/>
        <a:ea typeface="+mn-ea"/>
        <a:cs typeface="+mn-cs"/>
      </a:defRPr>
    </a:lvl1pPr>
    <a:lvl2pPr marL="457200" algn="l" defTabSz="914400" rtl="0" eaLnBrk="1" latinLnBrk="0" hangingPunct="1">
      <a:defRPr sz="1200" b="0" i="0" kern="1200">
        <a:solidFill>
          <a:schemeClr val="tx1"/>
        </a:solidFill>
        <a:latin typeface="Calibri Light" panose="020F0302020204030204" pitchFamily="34" charset="0"/>
        <a:ea typeface="+mn-ea"/>
        <a:cs typeface="+mn-cs"/>
      </a:defRPr>
    </a:lvl2pPr>
    <a:lvl3pPr marL="914400" algn="l" defTabSz="914400" rtl="0" eaLnBrk="1" latinLnBrk="0" hangingPunct="1">
      <a:defRPr sz="1200" b="0" i="0" kern="1200">
        <a:solidFill>
          <a:schemeClr val="tx1"/>
        </a:solidFill>
        <a:latin typeface="Calibri Light" panose="020F0302020204030204" pitchFamily="34" charset="0"/>
        <a:ea typeface="+mn-ea"/>
        <a:cs typeface="+mn-cs"/>
      </a:defRPr>
    </a:lvl3pPr>
    <a:lvl4pPr marL="1371600" algn="l" defTabSz="914400" rtl="0" eaLnBrk="1" latinLnBrk="0" hangingPunct="1">
      <a:defRPr sz="1200" b="0" i="0" kern="1200">
        <a:solidFill>
          <a:schemeClr val="tx1"/>
        </a:solidFill>
        <a:latin typeface="Calibri Light" panose="020F0302020204030204" pitchFamily="34" charset="0"/>
        <a:ea typeface="+mn-ea"/>
        <a:cs typeface="+mn-cs"/>
      </a:defRPr>
    </a:lvl4pPr>
    <a:lvl5pPr marL="1828800" algn="l" defTabSz="914400" rtl="0" eaLnBrk="1" latinLnBrk="0" hangingPunct="1">
      <a:defRPr sz="1200" b="0" i="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C4C48BF-8FEE-45F0-A325-AA419E550B27}" type="slidenum">
              <a:rPr lang="en-CA" smtClean="0"/>
              <a:pPr/>
              <a:t>1</a:t>
            </a:fld>
            <a:endParaRPr lang="en-CA" dirty="0"/>
          </a:p>
        </p:txBody>
      </p:sp>
    </p:spTree>
    <p:extLst>
      <p:ext uri="{BB962C8B-B14F-4D97-AF65-F5344CB8AC3E}">
        <p14:creationId xmlns:p14="http://schemas.microsoft.com/office/powerpoint/2010/main" val="74890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C48BF-8FEE-45F0-A325-AA419E550B27}" type="slidenum">
              <a:rPr lang="en-CA" smtClean="0"/>
              <a:pPr/>
              <a:t>2</a:t>
            </a:fld>
            <a:endParaRPr lang="en-CA" dirty="0"/>
          </a:p>
        </p:txBody>
      </p:sp>
    </p:spTree>
    <p:extLst>
      <p:ext uri="{BB962C8B-B14F-4D97-AF65-F5344CB8AC3E}">
        <p14:creationId xmlns:p14="http://schemas.microsoft.com/office/powerpoint/2010/main" val="137749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 Block malicious IPs, brute force attacks, active intrusions and unauthorized scans</a:t>
            </a:r>
          </a:p>
          <a:p>
            <a:r>
              <a:rPr lang="en-US" dirty="0"/>
              <a:t>ENDPOINT – Host isolation to protect other assets from ransomware, trojans and more</a:t>
            </a:r>
          </a:p>
          <a:p>
            <a:r>
              <a:rPr lang="en-US" dirty="0"/>
              <a:t>EMAIL – Social engineering and phishing investigation, control and retroactive deletion</a:t>
            </a:r>
          </a:p>
          <a:p>
            <a:r>
              <a:rPr lang="en-US" dirty="0"/>
              <a:t>IDENTITY – Stops compromised user and insider threats with cloud active directory response</a:t>
            </a:r>
          </a:p>
          <a:p>
            <a:r>
              <a:rPr lang="en-US" dirty="0"/>
              <a:t>LOG – </a:t>
            </a:r>
            <a:r>
              <a:rPr lang="en-US" b="0" i="0" dirty="0">
                <a:solidFill>
                  <a:srgbClr val="1D1C1D"/>
                </a:solidFill>
                <a:effectLst/>
                <a:latin typeface="Slack-Lato"/>
              </a:rPr>
              <a:t>Critical visibility and context from your existing security controls and network infrastructure</a:t>
            </a:r>
          </a:p>
          <a:p>
            <a:r>
              <a:rPr lang="en-US" dirty="0"/>
              <a:t>CLOUD – Configuration escalations, policy &amp; posture management across multi-cloud environments </a:t>
            </a:r>
          </a:p>
          <a:p>
            <a:r>
              <a:rPr lang="en-US" dirty="0"/>
              <a:t>INSIDER – Detects malicious insider behavior leveraging Machine Learning models</a:t>
            </a:r>
          </a:p>
          <a:p>
            <a:r>
              <a:rPr lang="en-US" dirty="0"/>
              <a:t>MVS – Prioritized and recommended remediation of vulnerabilities based on scanning cadence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71512-B93D-458A-95C1-18698BD430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31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C48BF-8FEE-45F0-A325-AA419E550B27}" type="slidenum">
              <a:rPr lang="en-CA" smtClean="0"/>
              <a:pPr/>
              <a:t>11</a:t>
            </a:fld>
            <a:endParaRPr lang="en-CA" dirty="0"/>
          </a:p>
        </p:txBody>
      </p:sp>
    </p:spTree>
    <p:extLst>
      <p:ext uri="{BB962C8B-B14F-4D97-AF65-F5344CB8AC3E}">
        <p14:creationId xmlns:p14="http://schemas.microsoft.com/office/powerpoint/2010/main" val="389418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C48BF-8FEE-45F0-A325-AA419E550B27}" type="slidenum">
              <a:rPr kumimoji="0" lang="en-CA" sz="12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85109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C48BF-8FEE-45F0-A325-AA419E550B27}" type="slidenum">
              <a:rPr lang="en-CA" smtClean="0"/>
              <a:pPr/>
              <a:t>22</a:t>
            </a:fld>
            <a:endParaRPr lang="en-CA" dirty="0"/>
          </a:p>
        </p:txBody>
      </p:sp>
    </p:spTree>
    <p:extLst>
      <p:ext uri="{BB962C8B-B14F-4D97-AF65-F5344CB8AC3E}">
        <p14:creationId xmlns:p14="http://schemas.microsoft.com/office/powerpoint/2010/main" val="815678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5.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4.sv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20.sv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7.svg"/><Relationship Id="rId4" Type="http://schemas.openxmlformats.org/officeDocument/2006/relationships/image" Target="../media/image18.svg"/><Relationship Id="rId9"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EE22C76-5895-4E8D-9F42-DC21BECDD6E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91" r="1691" b="21105"/>
          <a:stretch/>
        </p:blipFill>
        <p:spPr>
          <a:xfrm>
            <a:off x="0" y="1356527"/>
            <a:ext cx="12192000" cy="5501473"/>
          </a:xfrm>
          <a:prstGeom prst="rect">
            <a:avLst/>
          </a:prstGeom>
        </p:spPr>
      </p:pic>
      <p:pic>
        <p:nvPicPr>
          <p:cNvPr id="5" name="Picture 4">
            <a:extLst>
              <a:ext uri="{FF2B5EF4-FFF2-40B4-BE49-F238E27FC236}">
                <a16:creationId xmlns:a16="http://schemas.microsoft.com/office/drawing/2014/main" id="{811BFA1A-74D9-5A44-A7CD-B72E332789D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cxnSp>
        <p:nvCxnSpPr>
          <p:cNvPr id="12" name="Straight Connector 11">
            <a:extLst>
              <a:ext uri="{FF2B5EF4-FFF2-40B4-BE49-F238E27FC236}">
                <a16:creationId xmlns:a16="http://schemas.microsoft.com/office/drawing/2014/main" id="{A9F91E21-3739-4A79-BDFC-92DFCBD5D36F}"/>
              </a:ext>
            </a:extLst>
          </p:cNvPr>
          <p:cNvCxnSpPr>
            <a:cxnSpLocks/>
          </p:cNvCxnSpPr>
          <p:nvPr userDrawn="1"/>
        </p:nvCxnSpPr>
        <p:spPr>
          <a:xfrm>
            <a:off x="643679" y="2174901"/>
            <a:ext cx="1059917" cy="0"/>
          </a:xfrm>
          <a:prstGeom prst="line">
            <a:avLst/>
          </a:prstGeom>
          <a:ln w="12700" cap="rnd">
            <a:solidFill>
              <a:srgbClr val="00C5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B05417BD-BDDB-489E-93E0-322571EDB850}"/>
              </a:ext>
            </a:extLst>
          </p:cNvPr>
          <p:cNvSpPr>
            <a:spLocks noGrp="1"/>
          </p:cNvSpPr>
          <p:nvPr>
            <p:ph type="body" sz="quarter" idx="10" hasCustomPrompt="1"/>
          </p:nvPr>
        </p:nvSpPr>
        <p:spPr>
          <a:xfrm>
            <a:off x="555506" y="1180679"/>
            <a:ext cx="7808566" cy="786743"/>
          </a:xfrm>
          <a:prstGeom prst="rect">
            <a:avLst/>
          </a:prstGeom>
        </p:spPr>
        <p:txBody>
          <a:bodyPr anchor="b"/>
          <a:lstStyle>
            <a:lvl1pPr marL="0" indent="0">
              <a:buNone/>
              <a:defRPr sz="44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Presentation title</a:t>
            </a:r>
            <a:endParaRPr lang="en-CA" dirty="0"/>
          </a:p>
        </p:txBody>
      </p:sp>
      <p:sp>
        <p:nvSpPr>
          <p:cNvPr id="28" name="Text Placeholder 26">
            <a:extLst>
              <a:ext uri="{FF2B5EF4-FFF2-40B4-BE49-F238E27FC236}">
                <a16:creationId xmlns:a16="http://schemas.microsoft.com/office/drawing/2014/main" id="{37CA587A-FD6A-463F-826C-32ECBBC8C804}"/>
              </a:ext>
            </a:extLst>
          </p:cNvPr>
          <p:cNvSpPr>
            <a:spLocks noGrp="1"/>
          </p:cNvSpPr>
          <p:nvPr>
            <p:ph type="body" sz="quarter" idx="11" hasCustomPrompt="1"/>
          </p:nvPr>
        </p:nvSpPr>
        <p:spPr>
          <a:xfrm>
            <a:off x="572757" y="2472884"/>
            <a:ext cx="7808567" cy="786743"/>
          </a:xfrm>
          <a:prstGeom prst="rect">
            <a:avLst/>
          </a:prstGeom>
        </p:spPr>
        <p:txBody>
          <a:bodyPr/>
          <a:lstStyle>
            <a:lvl1pPr marL="0" indent="0">
              <a:buNone/>
              <a:defRPr sz="2800">
                <a:solidFill>
                  <a:schemeClr val="tx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Presentation subtitle</a:t>
            </a:r>
            <a:endParaRPr lang="en-CA" dirty="0"/>
          </a:p>
        </p:txBody>
      </p:sp>
      <p:pic>
        <p:nvPicPr>
          <p:cNvPr id="14" name="Graphic 13">
            <a:extLst>
              <a:ext uri="{FF2B5EF4-FFF2-40B4-BE49-F238E27FC236}">
                <a16:creationId xmlns:a16="http://schemas.microsoft.com/office/drawing/2014/main" id="{2E66A94D-3AA2-AE4E-9124-A5A7FAB229D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12911" y="5139462"/>
            <a:ext cx="2624401" cy="904267"/>
          </a:xfrm>
          <a:prstGeom prst="rect">
            <a:avLst/>
          </a:prstGeom>
        </p:spPr>
      </p:pic>
    </p:spTree>
    <p:extLst>
      <p:ext uri="{BB962C8B-B14F-4D97-AF65-F5344CB8AC3E}">
        <p14:creationId xmlns:p14="http://schemas.microsoft.com/office/powerpoint/2010/main" val="426674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v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780BD1E-3EE3-4214-BE16-485F2A8C9F7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91" r="1691" b="21105"/>
          <a:stretch/>
        </p:blipFill>
        <p:spPr>
          <a:xfrm>
            <a:off x="0" y="1133623"/>
            <a:ext cx="12192000" cy="5724377"/>
          </a:xfrm>
          <a:prstGeom prst="rect">
            <a:avLst/>
          </a:prstGeom>
        </p:spPr>
      </p:pic>
      <p:sp>
        <p:nvSpPr>
          <p:cNvPr id="19" name="Text Placeholder 8">
            <a:extLst>
              <a:ext uri="{FF2B5EF4-FFF2-40B4-BE49-F238E27FC236}">
                <a16:creationId xmlns:a16="http://schemas.microsoft.com/office/drawing/2014/main" id="{14D947BF-F264-4926-87F0-323BE862AAC9}"/>
              </a:ext>
            </a:extLst>
          </p:cNvPr>
          <p:cNvSpPr>
            <a:spLocks noGrp="1"/>
          </p:cNvSpPr>
          <p:nvPr userDrawn="1">
            <p:ph type="body" sz="quarter" idx="10"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title</a:t>
            </a:r>
            <a:endParaRPr lang="en-CA" dirty="0"/>
          </a:p>
        </p:txBody>
      </p:sp>
      <p:sp>
        <p:nvSpPr>
          <p:cNvPr id="8" name="Text Placeholder 8">
            <a:extLst>
              <a:ext uri="{FF2B5EF4-FFF2-40B4-BE49-F238E27FC236}">
                <a16:creationId xmlns:a16="http://schemas.microsoft.com/office/drawing/2014/main" id="{EB084BA9-223E-3745-BE08-1D739797BE72}"/>
              </a:ext>
            </a:extLst>
          </p:cNvPr>
          <p:cNvSpPr>
            <a:spLocks noGrp="1"/>
          </p:cNvSpPr>
          <p:nvPr>
            <p:ph type="body" sz="quarter" idx="11" hasCustomPrompt="1"/>
          </p:nvPr>
        </p:nvSpPr>
        <p:spPr>
          <a:xfrm>
            <a:off x="270709" y="1284859"/>
            <a:ext cx="11671359" cy="4643563"/>
          </a:xfrm>
          <a:prstGeom prst="rect">
            <a:avLst/>
          </a:prstGeom>
        </p:spPr>
        <p:txBody>
          <a:bodyPr/>
          <a:lstStyle>
            <a:lvl1pPr marL="301625" indent="-301625">
              <a:spcBef>
                <a:spcPts val="1600"/>
              </a:spcBef>
              <a:buFont typeface="Arial" panose="020B0604020202020204" pitchFamily="34" charset="0"/>
              <a:buChar char="•"/>
              <a:tabLst/>
              <a:defRPr sz="2200">
                <a:solidFill>
                  <a:schemeClr val="tx1"/>
                </a:solidFill>
                <a:latin typeface="+mj-lt"/>
              </a:defRPr>
            </a:lvl1pPr>
            <a:lvl2pPr marL="800100" indent="-342900">
              <a:buClrTx/>
              <a:buSzPct val="100000"/>
              <a:buFont typeface="System Font Regular"/>
              <a:buChar char="⁃"/>
              <a:defRPr sz="2000">
                <a:solidFill>
                  <a:schemeClr val="tx1"/>
                </a:solidFill>
                <a:latin typeface="+mj-lt"/>
              </a:defRPr>
            </a:lvl2pPr>
            <a:lvl3pPr marL="1257300" indent="-342900">
              <a:buFont typeface=".Lucida Grande UI Regular"/>
              <a:buChar char="▪"/>
              <a:defRPr sz="18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9" name="Footer Placeholder 4">
            <a:extLst>
              <a:ext uri="{FF2B5EF4-FFF2-40B4-BE49-F238E27FC236}">
                <a16:creationId xmlns:a16="http://schemas.microsoft.com/office/drawing/2014/main" id="{F2DCD895-B3A2-E743-9A0A-11D566AE6C1F}"/>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F4205B42-0EB7-5A49-A656-26E1228217D5}"/>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
        <p:nvSpPr>
          <p:cNvPr id="13" name="Text Placeholder 8">
            <a:extLst>
              <a:ext uri="{FF2B5EF4-FFF2-40B4-BE49-F238E27FC236}">
                <a16:creationId xmlns:a16="http://schemas.microsoft.com/office/drawing/2014/main" id="{A1A862E7-01EF-C148-9EDC-D9C17037E786}"/>
              </a:ext>
            </a:extLst>
          </p:cNvPr>
          <p:cNvSpPr>
            <a:spLocks noGrp="1"/>
          </p:cNvSpPr>
          <p:nvPr>
            <p:ph type="body" sz="quarter" idx="12" hasCustomPrompt="1"/>
          </p:nvPr>
        </p:nvSpPr>
        <p:spPr>
          <a:xfrm>
            <a:off x="260320" y="747652"/>
            <a:ext cx="11671359" cy="365124"/>
          </a:xfrm>
          <a:prstGeom prst="rect">
            <a:avLst/>
          </a:prstGeom>
        </p:spPr>
        <p:txBody>
          <a:bodyPr/>
          <a:lstStyle>
            <a:lvl1pPr marL="0" indent="0">
              <a:buNone/>
              <a:defRPr sz="2000">
                <a:solidFill>
                  <a:schemeClr val="tx2"/>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subtitle</a:t>
            </a:r>
            <a:endParaRPr lang="en-CA" dirty="0"/>
          </a:p>
        </p:txBody>
      </p:sp>
      <p:cxnSp>
        <p:nvCxnSpPr>
          <p:cNvPr id="18" name="Straight Connector 17">
            <a:extLst>
              <a:ext uri="{FF2B5EF4-FFF2-40B4-BE49-F238E27FC236}">
                <a16:creationId xmlns:a16="http://schemas.microsoft.com/office/drawing/2014/main" id="{5A0418E0-04BF-4B93-934B-068BBA23623C}"/>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3BE1E6E0-1CDC-4C4E-8D8B-56433C0DB3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10068" y="6426000"/>
            <a:ext cx="432000" cy="432000"/>
          </a:xfrm>
          <a:prstGeom prst="rect">
            <a:avLst/>
          </a:prstGeom>
        </p:spPr>
      </p:pic>
    </p:spTree>
    <p:extLst>
      <p:ext uri="{BB962C8B-B14F-4D97-AF65-F5344CB8AC3E}">
        <p14:creationId xmlns:p14="http://schemas.microsoft.com/office/powerpoint/2010/main" val="661533219"/>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CCA3063-6AD2-334F-AB16-C2310B7B2791}"/>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5A6358AF-25F3-DE4B-BFA3-9C517CDED780}"/>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pic>
        <p:nvPicPr>
          <p:cNvPr id="7" name="Graphic 6">
            <a:extLst>
              <a:ext uri="{FF2B5EF4-FFF2-40B4-BE49-F238E27FC236}">
                <a16:creationId xmlns:a16="http://schemas.microsoft.com/office/drawing/2014/main" id="{7666BD0F-9DA2-412A-A108-336066A2A8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10068" y="6426000"/>
            <a:ext cx="432000" cy="432000"/>
          </a:xfrm>
          <a:prstGeom prst="rect">
            <a:avLst/>
          </a:prstGeom>
        </p:spPr>
      </p:pic>
    </p:spTree>
    <p:extLst>
      <p:ext uri="{BB962C8B-B14F-4D97-AF65-F5344CB8AC3E}">
        <p14:creationId xmlns:p14="http://schemas.microsoft.com/office/powerpoint/2010/main" val="1683867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x2">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C36D91D-6335-4AFE-8771-D4D19F98A4B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727" r="11157" b="41190"/>
          <a:stretch/>
        </p:blipFill>
        <p:spPr>
          <a:xfrm>
            <a:off x="-4" y="1502205"/>
            <a:ext cx="12192003" cy="5355795"/>
          </a:xfrm>
          <a:prstGeom prst="rect">
            <a:avLst/>
          </a:prstGeom>
        </p:spPr>
      </p:pic>
      <p:sp>
        <p:nvSpPr>
          <p:cNvPr id="19" name="Text Placeholder 8">
            <a:extLst>
              <a:ext uri="{FF2B5EF4-FFF2-40B4-BE49-F238E27FC236}">
                <a16:creationId xmlns:a16="http://schemas.microsoft.com/office/drawing/2014/main" id="{14D947BF-F264-4926-87F0-323BE862AAC9}"/>
              </a:ext>
            </a:extLst>
          </p:cNvPr>
          <p:cNvSpPr>
            <a:spLocks noGrp="1"/>
          </p:cNvSpPr>
          <p:nvPr userDrawn="1">
            <p:ph type="body" sz="quarter" idx="10"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title</a:t>
            </a:r>
            <a:endParaRPr lang="en-CA" dirty="0"/>
          </a:p>
        </p:txBody>
      </p:sp>
      <p:sp>
        <p:nvSpPr>
          <p:cNvPr id="9" name="Footer Placeholder 4">
            <a:extLst>
              <a:ext uri="{FF2B5EF4-FFF2-40B4-BE49-F238E27FC236}">
                <a16:creationId xmlns:a16="http://schemas.microsoft.com/office/drawing/2014/main" id="{F2DCD895-B3A2-E743-9A0A-11D566AE6C1F}"/>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F4205B42-0EB7-5A49-A656-26E1228217D5}"/>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
        <p:nvSpPr>
          <p:cNvPr id="13" name="Text Placeholder 8">
            <a:extLst>
              <a:ext uri="{FF2B5EF4-FFF2-40B4-BE49-F238E27FC236}">
                <a16:creationId xmlns:a16="http://schemas.microsoft.com/office/drawing/2014/main" id="{A1A862E7-01EF-C148-9EDC-D9C17037E786}"/>
              </a:ext>
            </a:extLst>
          </p:cNvPr>
          <p:cNvSpPr>
            <a:spLocks noGrp="1"/>
          </p:cNvSpPr>
          <p:nvPr>
            <p:ph type="body" sz="quarter" idx="12" hasCustomPrompt="1"/>
          </p:nvPr>
        </p:nvSpPr>
        <p:spPr>
          <a:xfrm>
            <a:off x="260320" y="747652"/>
            <a:ext cx="11671359" cy="365124"/>
          </a:xfrm>
          <a:prstGeom prst="rect">
            <a:avLst/>
          </a:prstGeom>
        </p:spPr>
        <p:txBody>
          <a:bodyPr/>
          <a:lstStyle>
            <a:lvl1pPr marL="0" indent="0">
              <a:buNone/>
              <a:defRPr sz="2000">
                <a:solidFill>
                  <a:schemeClr val="tx2"/>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subtitle</a:t>
            </a:r>
            <a:endParaRPr lang="en-CA" dirty="0"/>
          </a:p>
        </p:txBody>
      </p:sp>
      <p:sp>
        <p:nvSpPr>
          <p:cNvPr id="5" name="Text Placeholder 4">
            <a:extLst>
              <a:ext uri="{FF2B5EF4-FFF2-40B4-BE49-F238E27FC236}">
                <a16:creationId xmlns:a16="http://schemas.microsoft.com/office/drawing/2014/main" id="{0C890E4E-2E7C-4078-9F22-96B9B4470D19}"/>
              </a:ext>
            </a:extLst>
          </p:cNvPr>
          <p:cNvSpPr>
            <a:spLocks noGrp="1"/>
          </p:cNvSpPr>
          <p:nvPr>
            <p:ph type="body" sz="quarter" idx="16" hasCustomPrompt="1"/>
          </p:nvPr>
        </p:nvSpPr>
        <p:spPr>
          <a:xfrm>
            <a:off x="3384134"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18" name="Text Placeholder 4">
            <a:extLst>
              <a:ext uri="{FF2B5EF4-FFF2-40B4-BE49-F238E27FC236}">
                <a16:creationId xmlns:a16="http://schemas.microsoft.com/office/drawing/2014/main" id="{52FC35AA-FCDB-42AF-85E0-0D259D1132DD}"/>
              </a:ext>
            </a:extLst>
          </p:cNvPr>
          <p:cNvSpPr>
            <a:spLocks noGrp="1"/>
          </p:cNvSpPr>
          <p:nvPr>
            <p:ph type="body" sz="quarter" idx="17" hasCustomPrompt="1"/>
          </p:nvPr>
        </p:nvSpPr>
        <p:spPr>
          <a:xfrm>
            <a:off x="3384134"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20" name="Text Placeholder 4">
            <a:extLst>
              <a:ext uri="{FF2B5EF4-FFF2-40B4-BE49-F238E27FC236}">
                <a16:creationId xmlns:a16="http://schemas.microsoft.com/office/drawing/2014/main" id="{A93C585B-A4F3-41A2-B570-67841B4E9F70}"/>
              </a:ext>
            </a:extLst>
          </p:cNvPr>
          <p:cNvSpPr>
            <a:spLocks noGrp="1"/>
          </p:cNvSpPr>
          <p:nvPr>
            <p:ph type="body" sz="quarter" idx="18" hasCustomPrompt="1"/>
          </p:nvPr>
        </p:nvSpPr>
        <p:spPr>
          <a:xfrm>
            <a:off x="6647240"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21" name="Text Placeholder 4">
            <a:extLst>
              <a:ext uri="{FF2B5EF4-FFF2-40B4-BE49-F238E27FC236}">
                <a16:creationId xmlns:a16="http://schemas.microsoft.com/office/drawing/2014/main" id="{3637B5B0-2A79-4E5B-82AB-64BB4AEF51BA}"/>
              </a:ext>
            </a:extLst>
          </p:cNvPr>
          <p:cNvSpPr>
            <a:spLocks noGrp="1"/>
          </p:cNvSpPr>
          <p:nvPr>
            <p:ph type="body" sz="quarter" idx="19" hasCustomPrompt="1"/>
          </p:nvPr>
        </p:nvSpPr>
        <p:spPr>
          <a:xfrm>
            <a:off x="6647240"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26" name="Text Placeholder 4">
            <a:extLst>
              <a:ext uri="{FF2B5EF4-FFF2-40B4-BE49-F238E27FC236}">
                <a16:creationId xmlns:a16="http://schemas.microsoft.com/office/drawing/2014/main" id="{741748EC-8179-4B83-971A-3D1CAB0ACBB4}"/>
              </a:ext>
            </a:extLst>
          </p:cNvPr>
          <p:cNvSpPr>
            <a:spLocks noGrp="1"/>
          </p:cNvSpPr>
          <p:nvPr>
            <p:ph type="body" sz="quarter" idx="24" hasCustomPrompt="1"/>
          </p:nvPr>
        </p:nvSpPr>
        <p:spPr>
          <a:xfrm>
            <a:off x="3384134"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sp>
        <p:nvSpPr>
          <p:cNvPr id="27" name="Bildplatzhalter 1">
            <a:extLst>
              <a:ext uri="{FF2B5EF4-FFF2-40B4-BE49-F238E27FC236}">
                <a16:creationId xmlns:a16="http://schemas.microsoft.com/office/drawing/2014/main" id="{25D2A3AA-1ED0-4CDE-A320-A528B16B3ADB}"/>
              </a:ext>
            </a:extLst>
          </p:cNvPr>
          <p:cNvSpPr>
            <a:spLocks noGrp="1"/>
          </p:cNvSpPr>
          <p:nvPr>
            <p:ph type="pic" sz="quarter" idx="25"/>
          </p:nvPr>
        </p:nvSpPr>
        <p:spPr>
          <a:xfrm>
            <a:off x="3209065" y="1602945"/>
            <a:ext cx="2358326" cy="2358323"/>
          </a:xfrm>
          <a:prstGeom prst="ellipse">
            <a:avLst/>
          </a:prstGeom>
          <a:solidFill>
            <a:schemeClr val="accent1">
              <a:lumMod val="20000"/>
              <a:lumOff val="80000"/>
            </a:schemeClr>
          </a:solidFill>
        </p:spPr>
      </p:sp>
      <p:sp>
        <p:nvSpPr>
          <p:cNvPr id="28" name="Bildplatzhalter 1">
            <a:extLst>
              <a:ext uri="{FF2B5EF4-FFF2-40B4-BE49-F238E27FC236}">
                <a16:creationId xmlns:a16="http://schemas.microsoft.com/office/drawing/2014/main" id="{5243F9C5-244F-414B-918A-B53873FFE920}"/>
              </a:ext>
            </a:extLst>
          </p:cNvPr>
          <p:cNvSpPr>
            <a:spLocks noGrp="1"/>
          </p:cNvSpPr>
          <p:nvPr>
            <p:ph type="pic" sz="quarter" idx="26"/>
          </p:nvPr>
        </p:nvSpPr>
        <p:spPr>
          <a:xfrm>
            <a:off x="6472170" y="1602945"/>
            <a:ext cx="2358326" cy="2358323"/>
          </a:xfrm>
          <a:prstGeom prst="ellipse">
            <a:avLst/>
          </a:prstGeom>
          <a:solidFill>
            <a:schemeClr val="accent1">
              <a:lumMod val="20000"/>
              <a:lumOff val="80000"/>
            </a:schemeClr>
          </a:solidFill>
        </p:spPr>
      </p:sp>
      <p:sp>
        <p:nvSpPr>
          <p:cNvPr id="30" name="Text Placeholder 4">
            <a:extLst>
              <a:ext uri="{FF2B5EF4-FFF2-40B4-BE49-F238E27FC236}">
                <a16:creationId xmlns:a16="http://schemas.microsoft.com/office/drawing/2014/main" id="{4BA54F7E-417B-402E-9313-6FB5C3C26944}"/>
              </a:ext>
            </a:extLst>
          </p:cNvPr>
          <p:cNvSpPr>
            <a:spLocks noGrp="1"/>
          </p:cNvSpPr>
          <p:nvPr>
            <p:ph type="body" sz="quarter" idx="28" hasCustomPrompt="1"/>
          </p:nvPr>
        </p:nvSpPr>
        <p:spPr>
          <a:xfrm>
            <a:off x="6647240"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cxnSp>
        <p:nvCxnSpPr>
          <p:cNvPr id="32" name="Straight Connector 31">
            <a:extLst>
              <a:ext uri="{FF2B5EF4-FFF2-40B4-BE49-F238E27FC236}">
                <a16:creationId xmlns:a16="http://schemas.microsoft.com/office/drawing/2014/main" id="{E60F989F-6452-49FB-94FE-2D80B20CE3DE}"/>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99CA4D55-35E7-4FF2-B531-1211FD5F56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10068" y="6426000"/>
            <a:ext cx="432000" cy="432000"/>
          </a:xfrm>
          <a:prstGeom prst="rect">
            <a:avLst/>
          </a:prstGeom>
        </p:spPr>
      </p:pic>
    </p:spTree>
    <p:extLst>
      <p:ext uri="{BB962C8B-B14F-4D97-AF65-F5344CB8AC3E}">
        <p14:creationId xmlns:p14="http://schemas.microsoft.com/office/powerpoint/2010/main" val="649938894"/>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x3">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5719ED7-54E5-4027-82B3-FC63ADED001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348" r="9812" b="61129"/>
          <a:stretch/>
        </p:blipFill>
        <p:spPr>
          <a:xfrm flipH="1">
            <a:off x="-3" y="2539253"/>
            <a:ext cx="12192001" cy="4318747"/>
          </a:xfrm>
          <a:prstGeom prst="rect">
            <a:avLst/>
          </a:prstGeom>
        </p:spPr>
      </p:pic>
      <p:sp>
        <p:nvSpPr>
          <p:cNvPr id="19" name="Text Placeholder 8">
            <a:extLst>
              <a:ext uri="{FF2B5EF4-FFF2-40B4-BE49-F238E27FC236}">
                <a16:creationId xmlns:a16="http://schemas.microsoft.com/office/drawing/2014/main" id="{14D947BF-F264-4926-87F0-323BE862AAC9}"/>
              </a:ext>
            </a:extLst>
          </p:cNvPr>
          <p:cNvSpPr>
            <a:spLocks noGrp="1"/>
          </p:cNvSpPr>
          <p:nvPr userDrawn="1">
            <p:ph type="body" sz="quarter" idx="10"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title</a:t>
            </a:r>
            <a:endParaRPr lang="en-CA" dirty="0"/>
          </a:p>
        </p:txBody>
      </p:sp>
      <p:sp>
        <p:nvSpPr>
          <p:cNvPr id="9" name="Footer Placeholder 4">
            <a:extLst>
              <a:ext uri="{FF2B5EF4-FFF2-40B4-BE49-F238E27FC236}">
                <a16:creationId xmlns:a16="http://schemas.microsoft.com/office/drawing/2014/main" id="{F2DCD895-B3A2-E743-9A0A-11D566AE6C1F}"/>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F4205B42-0EB7-5A49-A656-26E1228217D5}"/>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
        <p:nvSpPr>
          <p:cNvPr id="13" name="Text Placeholder 8">
            <a:extLst>
              <a:ext uri="{FF2B5EF4-FFF2-40B4-BE49-F238E27FC236}">
                <a16:creationId xmlns:a16="http://schemas.microsoft.com/office/drawing/2014/main" id="{A1A862E7-01EF-C148-9EDC-D9C17037E786}"/>
              </a:ext>
            </a:extLst>
          </p:cNvPr>
          <p:cNvSpPr>
            <a:spLocks noGrp="1"/>
          </p:cNvSpPr>
          <p:nvPr>
            <p:ph type="body" sz="quarter" idx="12" hasCustomPrompt="1"/>
          </p:nvPr>
        </p:nvSpPr>
        <p:spPr>
          <a:xfrm>
            <a:off x="260320" y="747652"/>
            <a:ext cx="11671359" cy="365124"/>
          </a:xfrm>
          <a:prstGeom prst="rect">
            <a:avLst/>
          </a:prstGeom>
        </p:spPr>
        <p:txBody>
          <a:bodyPr/>
          <a:lstStyle>
            <a:lvl1pPr marL="0" indent="0">
              <a:buNone/>
              <a:defRPr sz="2000">
                <a:solidFill>
                  <a:schemeClr val="tx2"/>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subtitle</a:t>
            </a:r>
            <a:endParaRPr lang="en-CA" dirty="0"/>
          </a:p>
        </p:txBody>
      </p:sp>
      <p:sp>
        <p:nvSpPr>
          <p:cNvPr id="5" name="Text Placeholder 4">
            <a:extLst>
              <a:ext uri="{FF2B5EF4-FFF2-40B4-BE49-F238E27FC236}">
                <a16:creationId xmlns:a16="http://schemas.microsoft.com/office/drawing/2014/main" id="{0C890E4E-2E7C-4078-9F22-96B9B4470D19}"/>
              </a:ext>
            </a:extLst>
          </p:cNvPr>
          <p:cNvSpPr>
            <a:spLocks noGrp="1"/>
          </p:cNvSpPr>
          <p:nvPr>
            <p:ph type="body" sz="quarter" idx="16" hasCustomPrompt="1"/>
          </p:nvPr>
        </p:nvSpPr>
        <p:spPr>
          <a:xfrm>
            <a:off x="1828800"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18" name="Text Placeholder 4">
            <a:extLst>
              <a:ext uri="{FF2B5EF4-FFF2-40B4-BE49-F238E27FC236}">
                <a16:creationId xmlns:a16="http://schemas.microsoft.com/office/drawing/2014/main" id="{52FC35AA-FCDB-42AF-85E0-0D259D1132DD}"/>
              </a:ext>
            </a:extLst>
          </p:cNvPr>
          <p:cNvSpPr>
            <a:spLocks noGrp="1"/>
          </p:cNvSpPr>
          <p:nvPr>
            <p:ph type="body" sz="quarter" idx="17" hasCustomPrompt="1"/>
          </p:nvPr>
        </p:nvSpPr>
        <p:spPr>
          <a:xfrm>
            <a:off x="1828800"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20" name="Text Placeholder 4">
            <a:extLst>
              <a:ext uri="{FF2B5EF4-FFF2-40B4-BE49-F238E27FC236}">
                <a16:creationId xmlns:a16="http://schemas.microsoft.com/office/drawing/2014/main" id="{A93C585B-A4F3-41A2-B570-67841B4E9F70}"/>
              </a:ext>
            </a:extLst>
          </p:cNvPr>
          <p:cNvSpPr>
            <a:spLocks noGrp="1"/>
          </p:cNvSpPr>
          <p:nvPr>
            <p:ph type="body" sz="quarter" idx="18" hasCustomPrompt="1"/>
          </p:nvPr>
        </p:nvSpPr>
        <p:spPr>
          <a:xfrm>
            <a:off x="5091906"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21" name="Text Placeholder 4">
            <a:extLst>
              <a:ext uri="{FF2B5EF4-FFF2-40B4-BE49-F238E27FC236}">
                <a16:creationId xmlns:a16="http://schemas.microsoft.com/office/drawing/2014/main" id="{3637B5B0-2A79-4E5B-82AB-64BB4AEF51BA}"/>
              </a:ext>
            </a:extLst>
          </p:cNvPr>
          <p:cNvSpPr>
            <a:spLocks noGrp="1"/>
          </p:cNvSpPr>
          <p:nvPr>
            <p:ph type="body" sz="quarter" idx="19" hasCustomPrompt="1"/>
          </p:nvPr>
        </p:nvSpPr>
        <p:spPr>
          <a:xfrm>
            <a:off x="5091906"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22" name="Text Placeholder 4">
            <a:extLst>
              <a:ext uri="{FF2B5EF4-FFF2-40B4-BE49-F238E27FC236}">
                <a16:creationId xmlns:a16="http://schemas.microsoft.com/office/drawing/2014/main" id="{4ADFDA96-BA4F-4171-9591-8A71DEA2F5F9}"/>
              </a:ext>
            </a:extLst>
          </p:cNvPr>
          <p:cNvSpPr>
            <a:spLocks noGrp="1"/>
          </p:cNvSpPr>
          <p:nvPr>
            <p:ph type="body" sz="quarter" idx="20" hasCustomPrompt="1"/>
          </p:nvPr>
        </p:nvSpPr>
        <p:spPr>
          <a:xfrm>
            <a:off x="8355012"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23" name="Text Placeholder 4">
            <a:extLst>
              <a:ext uri="{FF2B5EF4-FFF2-40B4-BE49-F238E27FC236}">
                <a16:creationId xmlns:a16="http://schemas.microsoft.com/office/drawing/2014/main" id="{FB28A839-730D-4E0E-97FD-4E3864939D04}"/>
              </a:ext>
            </a:extLst>
          </p:cNvPr>
          <p:cNvSpPr>
            <a:spLocks noGrp="1"/>
          </p:cNvSpPr>
          <p:nvPr>
            <p:ph type="body" sz="quarter" idx="21" hasCustomPrompt="1"/>
          </p:nvPr>
        </p:nvSpPr>
        <p:spPr>
          <a:xfrm>
            <a:off x="8355012"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26" name="Text Placeholder 4">
            <a:extLst>
              <a:ext uri="{FF2B5EF4-FFF2-40B4-BE49-F238E27FC236}">
                <a16:creationId xmlns:a16="http://schemas.microsoft.com/office/drawing/2014/main" id="{741748EC-8179-4B83-971A-3D1CAB0ACBB4}"/>
              </a:ext>
            </a:extLst>
          </p:cNvPr>
          <p:cNvSpPr>
            <a:spLocks noGrp="1"/>
          </p:cNvSpPr>
          <p:nvPr>
            <p:ph type="body" sz="quarter" idx="24" hasCustomPrompt="1"/>
          </p:nvPr>
        </p:nvSpPr>
        <p:spPr>
          <a:xfrm>
            <a:off x="1828800"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sp>
        <p:nvSpPr>
          <p:cNvPr id="27" name="Bildplatzhalter 1">
            <a:extLst>
              <a:ext uri="{FF2B5EF4-FFF2-40B4-BE49-F238E27FC236}">
                <a16:creationId xmlns:a16="http://schemas.microsoft.com/office/drawing/2014/main" id="{25D2A3AA-1ED0-4CDE-A320-A528B16B3ADB}"/>
              </a:ext>
            </a:extLst>
          </p:cNvPr>
          <p:cNvSpPr>
            <a:spLocks noGrp="1"/>
          </p:cNvSpPr>
          <p:nvPr>
            <p:ph type="pic" sz="quarter" idx="25"/>
          </p:nvPr>
        </p:nvSpPr>
        <p:spPr>
          <a:xfrm>
            <a:off x="1653731" y="1602945"/>
            <a:ext cx="2358326" cy="2358323"/>
          </a:xfrm>
          <a:prstGeom prst="ellipse">
            <a:avLst/>
          </a:prstGeom>
          <a:solidFill>
            <a:schemeClr val="accent1">
              <a:lumMod val="20000"/>
              <a:lumOff val="80000"/>
            </a:schemeClr>
          </a:solidFill>
        </p:spPr>
      </p:sp>
      <p:sp>
        <p:nvSpPr>
          <p:cNvPr id="28" name="Bildplatzhalter 1">
            <a:extLst>
              <a:ext uri="{FF2B5EF4-FFF2-40B4-BE49-F238E27FC236}">
                <a16:creationId xmlns:a16="http://schemas.microsoft.com/office/drawing/2014/main" id="{5243F9C5-244F-414B-918A-B53873FFE920}"/>
              </a:ext>
            </a:extLst>
          </p:cNvPr>
          <p:cNvSpPr>
            <a:spLocks noGrp="1"/>
          </p:cNvSpPr>
          <p:nvPr>
            <p:ph type="pic" sz="quarter" idx="26"/>
          </p:nvPr>
        </p:nvSpPr>
        <p:spPr>
          <a:xfrm>
            <a:off x="4916836" y="1602945"/>
            <a:ext cx="2358326" cy="2358323"/>
          </a:xfrm>
          <a:prstGeom prst="ellipse">
            <a:avLst/>
          </a:prstGeom>
          <a:solidFill>
            <a:schemeClr val="accent1">
              <a:lumMod val="20000"/>
              <a:lumOff val="80000"/>
            </a:schemeClr>
          </a:solidFill>
        </p:spPr>
      </p:sp>
      <p:sp>
        <p:nvSpPr>
          <p:cNvPr id="29" name="Bildplatzhalter 1">
            <a:extLst>
              <a:ext uri="{FF2B5EF4-FFF2-40B4-BE49-F238E27FC236}">
                <a16:creationId xmlns:a16="http://schemas.microsoft.com/office/drawing/2014/main" id="{F824EC3C-C1C3-40A3-864A-9BADCF6BECE8}"/>
              </a:ext>
            </a:extLst>
          </p:cNvPr>
          <p:cNvSpPr>
            <a:spLocks noGrp="1"/>
          </p:cNvSpPr>
          <p:nvPr>
            <p:ph type="pic" sz="quarter" idx="27"/>
          </p:nvPr>
        </p:nvSpPr>
        <p:spPr>
          <a:xfrm>
            <a:off x="8179943" y="1602945"/>
            <a:ext cx="2358326" cy="2358323"/>
          </a:xfrm>
          <a:prstGeom prst="ellipse">
            <a:avLst/>
          </a:prstGeom>
          <a:solidFill>
            <a:schemeClr val="accent1">
              <a:lumMod val="20000"/>
              <a:lumOff val="80000"/>
            </a:schemeClr>
          </a:solidFill>
        </p:spPr>
      </p:sp>
      <p:sp>
        <p:nvSpPr>
          <p:cNvPr id="30" name="Text Placeholder 4">
            <a:extLst>
              <a:ext uri="{FF2B5EF4-FFF2-40B4-BE49-F238E27FC236}">
                <a16:creationId xmlns:a16="http://schemas.microsoft.com/office/drawing/2014/main" id="{4BA54F7E-417B-402E-9313-6FB5C3C26944}"/>
              </a:ext>
            </a:extLst>
          </p:cNvPr>
          <p:cNvSpPr>
            <a:spLocks noGrp="1"/>
          </p:cNvSpPr>
          <p:nvPr>
            <p:ph type="body" sz="quarter" idx="28" hasCustomPrompt="1"/>
          </p:nvPr>
        </p:nvSpPr>
        <p:spPr>
          <a:xfrm>
            <a:off x="5091906"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sp>
        <p:nvSpPr>
          <p:cNvPr id="31" name="Text Placeholder 4">
            <a:extLst>
              <a:ext uri="{FF2B5EF4-FFF2-40B4-BE49-F238E27FC236}">
                <a16:creationId xmlns:a16="http://schemas.microsoft.com/office/drawing/2014/main" id="{B2118A07-7D7C-4BE3-9756-549987126C0B}"/>
              </a:ext>
            </a:extLst>
          </p:cNvPr>
          <p:cNvSpPr>
            <a:spLocks noGrp="1"/>
          </p:cNvSpPr>
          <p:nvPr>
            <p:ph type="body" sz="quarter" idx="29" hasCustomPrompt="1"/>
          </p:nvPr>
        </p:nvSpPr>
        <p:spPr>
          <a:xfrm>
            <a:off x="8355012"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cxnSp>
        <p:nvCxnSpPr>
          <p:cNvPr id="32" name="Straight Connector 31">
            <a:extLst>
              <a:ext uri="{FF2B5EF4-FFF2-40B4-BE49-F238E27FC236}">
                <a16:creationId xmlns:a16="http://schemas.microsoft.com/office/drawing/2014/main" id="{E60F989F-6452-49FB-94FE-2D80B20CE3DE}"/>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440FE330-E47D-4EE4-BA1B-6C751DC43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10068" y="6426000"/>
            <a:ext cx="432000" cy="432000"/>
          </a:xfrm>
          <a:prstGeom prst="rect">
            <a:avLst/>
          </a:prstGeom>
        </p:spPr>
      </p:pic>
    </p:spTree>
    <p:extLst>
      <p:ext uri="{BB962C8B-B14F-4D97-AF65-F5344CB8AC3E}">
        <p14:creationId xmlns:p14="http://schemas.microsoft.com/office/powerpoint/2010/main" val="3010248948"/>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x4">
    <p:spTree>
      <p:nvGrpSpPr>
        <p:cNvPr id="1" name=""/>
        <p:cNvGrpSpPr/>
        <p:nvPr/>
      </p:nvGrpSpPr>
      <p:grpSpPr>
        <a:xfrm>
          <a:off x="0" y="0"/>
          <a:ext cx="0" cy="0"/>
          <a:chOff x="0" y="0"/>
          <a:chExt cx="0" cy="0"/>
        </a:xfrm>
      </p:grpSpPr>
      <p:pic>
        <p:nvPicPr>
          <p:cNvPr id="48" name="Graphic 47">
            <a:extLst>
              <a:ext uri="{FF2B5EF4-FFF2-40B4-BE49-F238E27FC236}">
                <a16:creationId xmlns:a16="http://schemas.microsoft.com/office/drawing/2014/main" id="{29DC85EC-CA52-4FED-AC02-449125541E0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91" r="1691" b="21105"/>
          <a:stretch/>
        </p:blipFill>
        <p:spPr>
          <a:xfrm>
            <a:off x="0" y="1"/>
            <a:ext cx="12192000" cy="6858000"/>
          </a:xfrm>
          <a:prstGeom prst="rect">
            <a:avLst/>
          </a:prstGeom>
        </p:spPr>
      </p:pic>
      <p:sp>
        <p:nvSpPr>
          <p:cNvPr id="19" name="Text Placeholder 8">
            <a:extLst>
              <a:ext uri="{FF2B5EF4-FFF2-40B4-BE49-F238E27FC236}">
                <a16:creationId xmlns:a16="http://schemas.microsoft.com/office/drawing/2014/main" id="{14D947BF-F264-4926-87F0-323BE862AAC9}"/>
              </a:ext>
            </a:extLst>
          </p:cNvPr>
          <p:cNvSpPr>
            <a:spLocks noGrp="1"/>
          </p:cNvSpPr>
          <p:nvPr userDrawn="1">
            <p:ph type="body" sz="quarter" idx="10"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title</a:t>
            </a:r>
            <a:endParaRPr lang="en-CA" dirty="0"/>
          </a:p>
        </p:txBody>
      </p:sp>
      <p:sp>
        <p:nvSpPr>
          <p:cNvPr id="9" name="Footer Placeholder 4">
            <a:extLst>
              <a:ext uri="{FF2B5EF4-FFF2-40B4-BE49-F238E27FC236}">
                <a16:creationId xmlns:a16="http://schemas.microsoft.com/office/drawing/2014/main" id="{F2DCD895-B3A2-E743-9A0A-11D566AE6C1F}"/>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F4205B42-0EB7-5A49-A656-26E1228217D5}"/>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
        <p:nvSpPr>
          <p:cNvPr id="13" name="Text Placeholder 8">
            <a:extLst>
              <a:ext uri="{FF2B5EF4-FFF2-40B4-BE49-F238E27FC236}">
                <a16:creationId xmlns:a16="http://schemas.microsoft.com/office/drawing/2014/main" id="{A1A862E7-01EF-C148-9EDC-D9C17037E786}"/>
              </a:ext>
            </a:extLst>
          </p:cNvPr>
          <p:cNvSpPr>
            <a:spLocks noGrp="1"/>
          </p:cNvSpPr>
          <p:nvPr>
            <p:ph type="body" sz="quarter" idx="12" hasCustomPrompt="1"/>
          </p:nvPr>
        </p:nvSpPr>
        <p:spPr>
          <a:xfrm>
            <a:off x="260320" y="747652"/>
            <a:ext cx="11671359" cy="365124"/>
          </a:xfrm>
          <a:prstGeom prst="rect">
            <a:avLst/>
          </a:prstGeom>
        </p:spPr>
        <p:txBody>
          <a:bodyPr/>
          <a:lstStyle>
            <a:lvl1pPr marL="0" indent="0">
              <a:buNone/>
              <a:defRPr sz="2000">
                <a:solidFill>
                  <a:schemeClr val="tx2"/>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subtitle</a:t>
            </a:r>
            <a:endParaRPr lang="en-CA" dirty="0"/>
          </a:p>
        </p:txBody>
      </p:sp>
      <p:sp>
        <p:nvSpPr>
          <p:cNvPr id="5" name="Text Placeholder 4">
            <a:extLst>
              <a:ext uri="{FF2B5EF4-FFF2-40B4-BE49-F238E27FC236}">
                <a16:creationId xmlns:a16="http://schemas.microsoft.com/office/drawing/2014/main" id="{0C890E4E-2E7C-4078-9F22-96B9B4470D19}"/>
              </a:ext>
            </a:extLst>
          </p:cNvPr>
          <p:cNvSpPr>
            <a:spLocks noGrp="1"/>
          </p:cNvSpPr>
          <p:nvPr>
            <p:ph type="body" sz="quarter" idx="16" hasCustomPrompt="1"/>
          </p:nvPr>
        </p:nvSpPr>
        <p:spPr>
          <a:xfrm>
            <a:off x="861308"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18" name="Text Placeholder 4">
            <a:extLst>
              <a:ext uri="{FF2B5EF4-FFF2-40B4-BE49-F238E27FC236}">
                <a16:creationId xmlns:a16="http://schemas.microsoft.com/office/drawing/2014/main" id="{52FC35AA-FCDB-42AF-85E0-0D259D1132DD}"/>
              </a:ext>
            </a:extLst>
          </p:cNvPr>
          <p:cNvSpPr>
            <a:spLocks noGrp="1"/>
          </p:cNvSpPr>
          <p:nvPr>
            <p:ph type="body" sz="quarter" idx="17" hasCustomPrompt="1"/>
          </p:nvPr>
        </p:nvSpPr>
        <p:spPr>
          <a:xfrm>
            <a:off x="861308"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26" name="Text Placeholder 4">
            <a:extLst>
              <a:ext uri="{FF2B5EF4-FFF2-40B4-BE49-F238E27FC236}">
                <a16:creationId xmlns:a16="http://schemas.microsoft.com/office/drawing/2014/main" id="{741748EC-8179-4B83-971A-3D1CAB0ACBB4}"/>
              </a:ext>
            </a:extLst>
          </p:cNvPr>
          <p:cNvSpPr>
            <a:spLocks noGrp="1"/>
          </p:cNvSpPr>
          <p:nvPr>
            <p:ph type="body" sz="quarter" idx="24" hasCustomPrompt="1"/>
          </p:nvPr>
        </p:nvSpPr>
        <p:spPr>
          <a:xfrm>
            <a:off x="861308"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sp>
        <p:nvSpPr>
          <p:cNvPr id="27" name="Bildplatzhalter 1">
            <a:extLst>
              <a:ext uri="{FF2B5EF4-FFF2-40B4-BE49-F238E27FC236}">
                <a16:creationId xmlns:a16="http://schemas.microsoft.com/office/drawing/2014/main" id="{25D2A3AA-1ED0-4CDE-A320-A528B16B3ADB}"/>
              </a:ext>
            </a:extLst>
          </p:cNvPr>
          <p:cNvSpPr>
            <a:spLocks noGrp="1"/>
          </p:cNvSpPr>
          <p:nvPr>
            <p:ph type="pic" sz="quarter" idx="25"/>
          </p:nvPr>
        </p:nvSpPr>
        <p:spPr>
          <a:xfrm>
            <a:off x="993071" y="2131148"/>
            <a:ext cx="1744662" cy="1744660"/>
          </a:xfrm>
          <a:prstGeom prst="ellipse">
            <a:avLst/>
          </a:prstGeom>
          <a:solidFill>
            <a:schemeClr val="accent1">
              <a:lumMod val="20000"/>
              <a:lumOff val="80000"/>
            </a:schemeClr>
          </a:solidFill>
        </p:spPr>
      </p:sp>
      <p:cxnSp>
        <p:nvCxnSpPr>
          <p:cNvPr id="32" name="Straight Connector 31">
            <a:extLst>
              <a:ext uri="{FF2B5EF4-FFF2-40B4-BE49-F238E27FC236}">
                <a16:creationId xmlns:a16="http://schemas.microsoft.com/office/drawing/2014/main" id="{E60F989F-6452-49FB-94FE-2D80B20CE3DE}"/>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8733D717-742F-4A3A-B886-E582981DFDC7}"/>
              </a:ext>
            </a:extLst>
          </p:cNvPr>
          <p:cNvSpPr>
            <a:spLocks noGrp="1"/>
          </p:cNvSpPr>
          <p:nvPr>
            <p:ph type="body" sz="quarter" idx="26" hasCustomPrompt="1"/>
          </p:nvPr>
        </p:nvSpPr>
        <p:spPr>
          <a:xfrm>
            <a:off x="3627050"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34" name="Text Placeholder 4">
            <a:extLst>
              <a:ext uri="{FF2B5EF4-FFF2-40B4-BE49-F238E27FC236}">
                <a16:creationId xmlns:a16="http://schemas.microsoft.com/office/drawing/2014/main" id="{20CB9B24-07A0-4B2B-9968-08566179475F}"/>
              </a:ext>
            </a:extLst>
          </p:cNvPr>
          <p:cNvSpPr>
            <a:spLocks noGrp="1"/>
          </p:cNvSpPr>
          <p:nvPr>
            <p:ph type="body" sz="quarter" idx="27" hasCustomPrompt="1"/>
          </p:nvPr>
        </p:nvSpPr>
        <p:spPr>
          <a:xfrm>
            <a:off x="3627050"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35" name="Text Placeholder 4">
            <a:extLst>
              <a:ext uri="{FF2B5EF4-FFF2-40B4-BE49-F238E27FC236}">
                <a16:creationId xmlns:a16="http://schemas.microsoft.com/office/drawing/2014/main" id="{9D0A6D0E-413F-4877-9CB6-BBE855068072}"/>
              </a:ext>
            </a:extLst>
          </p:cNvPr>
          <p:cNvSpPr>
            <a:spLocks noGrp="1"/>
          </p:cNvSpPr>
          <p:nvPr>
            <p:ph type="body" sz="quarter" idx="28" hasCustomPrompt="1"/>
          </p:nvPr>
        </p:nvSpPr>
        <p:spPr>
          <a:xfrm>
            <a:off x="3627050"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sp>
        <p:nvSpPr>
          <p:cNvPr id="36" name="Bildplatzhalter 1">
            <a:extLst>
              <a:ext uri="{FF2B5EF4-FFF2-40B4-BE49-F238E27FC236}">
                <a16:creationId xmlns:a16="http://schemas.microsoft.com/office/drawing/2014/main" id="{602471E7-7833-4E55-93AC-CEFA586CAB95}"/>
              </a:ext>
            </a:extLst>
          </p:cNvPr>
          <p:cNvSpPr>
            <a:spLocks noGrp="1"/>
          </p:cNvSpPr>
          <p:nvPr>
            <p:ph type="pic" sz="quarter" idx="29"/>
          </p:nvPr>
        </p:nvSpPr>
        <p:spPr>
          <a:xfrm>
            <a:off x="3758813" y="2131148"/>
            <a:ext cx="1744662" cy="1744660"/>
          </a:xfrm>
          <a:prstGeom prst="ellipse">
            <a:avLst/>
          </a:prstGeom>
          <a:solidFill>
            <a:schemeClr val="accent1">
              <a:lumMod val="20000"/>
              <a:lumOff val="80000"/>
            </a:schemeClr>
          </a:solidFill>
        </p:spPr>
      </p:sp>
      <p:sp>
        <p:nvSpPr>
          <p:cNvPr id="37" name="Text Placeholder 4">
            <a:extLst>
              <a:ext uri="{FF2B5EF4-FFF2-40B4-BE49-F238E27FC236}">
                <a16:creationId xmlns:a16="http://schemas.microsoft.com/office/drawing/2014/main" id="{5D1F208A-F22C-44CC-8B29-ED24A8CD9DEF}"/>
              </a:ext>
            </a:extLst>
          </p:cNvPr>
          <p:cNvSpPr>
            <a:spLocks noGrp="1"/>
          </p:cNvSpPr>
          <p:nvPr>
            <p:ph type="body" sz="quarter" idx="30" hasCustomPrompt="1"/>
          </p:nvPr>
        </p:nvSpPr>
        <p:spPr>
          <a:xfrm>
            <a:off x="6522580"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38" name="Text Placeholder 4">
            <a:extLst>
              <a:ext uri="{FF2B5EF4-FFF2-40B4-BE49-F238E27FC236}">
                <a16:creationId xmlns:a16="http://schemas.microsoft.com/office/drawing/2014/main" id="{A371DB55-1A55-4C24-8C50-44B5000AC517}"/>
              </a:ext>
            </a:extLst>
          </p:cNvPr>
          <p:cNvSpPr>
            <a:spLocks noGrp="1"/>
          </p:cNvSpPr>
          <p:nvPr>
            <p:ph type="body" sz="quarter" idx="31" hasCustomPrompt="1"/>
          </p:nvPr>
        </p:nvSpPr>
        <p:spPr>
          <a:xfrm>
            <a:off x="6522580"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39" name="Text Placeholder 4">
            <a:extLst>
              <a:ext uri="{FF2B5EF4-FFF2-40B4-BE49-F238E27FC236}">
                <a16:creationId xmlns:a16="http://schemas.microsoft.com/office/drawing/2014/main" id="{499CB292-29C3-4989-B938-4CD1BACA13B9}"/>
              </a:ext>
            </a:extLst>
          </p:cNvPr>
          <p:cNvSpPr>
            <a:spLocks noGrp="1"/>
          </p:cNvSpPr>
          <p:nvPr>
            <p:ph type="body" sz="quarter" idx="32" hasCustomPrompt="1"/>
          </p:nvPr>
        </p:nvSpPr>
        <p:spPr>
          <a:xfrm>
            <a:off x="6522580"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sp>
        <p:nvSpPr>
          <p:cNvPr id="40" name="Bildplatzhalter 1">
            <a:extLst>
              <a:ext uri="{FF2B5EF4-FFF2-40B4-BE49-F238E27FC236}">
                <a16:creationId xmlns:a16="http://schemas.microsoft.com/office/drawing/2014/main" id="{EC56B204-0E16-42C0-91F5-5722DB82C9C0}"/>
              </a:ext>
            </a:extLst>
          </p:cNvPr>
          <p:cNvSpPr>
            <a:spLocks noGrp="1"/>
          </p:cNvSpPr>
          <p:nvPr>
            <p:ph type="pic" sz="quarter" idx="33"/>
          </p:nvPr>
        </p:nvSpPr>
        <p:spPr>
          <a:xfrm>
            <a:off x="6654343" y="2131148"/>
            <a:ext cx="1744662" cy="1744660"/>
          </a:xfrm>
          <a:prstGeom prst="ellipse">
            <a:avLst/>
          </a:prstGeom>
          <a:solidFill>
            <a:schemeClr val="accent1">
              <a:lumMod val="20000"/>
              <a:lumOff val="80000"/>
            </a:schemeClr>
          </a:solidFill>
        </p:spPr>
      </p:sp>
      <p:sp>
        <p:nvSpPr>
          <p:cNvPr id="41" name="Text Placeholder 4">
            <a:extLst>
              <a:ext uri="{FF2B5EF4-FFF2-40B4-BE49-F238E27FC236}">
                <a16:creationId xmlns:a16="http://schemas.microsoft.com/office/drawing/2014/main" id="{64BA515A-503C-4DDF-B0E0-EC8097DAD56B}"/>
              </a:ext>
            </a:extLst>
          </p:cNvPr>
          <p:cNvSpPr>
            <a:spLocks noGrp="1"/>
          </p:cNvSpPr>
          <p:nvPr>
            <p:ph type="body" sz="quarter" idx="34" hasCustomPrompt="1"/>
          </p:nvPr>
        </p:nvSpPr>
        <p:spPr>
          <a:xfrm>
            <a:off x="9286347" y="4157331"/>
            <a:ext cx="2008188" cy="365125"/>
          </a:xfrm>
          <a:prstGeom prst="rect">
            <a:avLst/>
          </a:prstGeom>
        </p:spPr>
        <p:txBody>
          <a:bodyPr/>
          <a:lstStyle>
            <a:lvl1pPr marL="0" indent="0" algn="ctr">
              <a:buNone/>
              <a:defRPr sz="1800">
                <a:solidFill>
                  <a:schemeClr val="bg1"/>
                </a:solidFill>
                <a:latin typeface="+mj-lt"/>
              </a:defRPr>
            </a:lvl1pPr>
          </a:lstStyle>
          <a:p>
            <a:pPr lvl="0"/>
            <a:r>
              <a:rPr lang="en-US" dirty="0"/>
              <a:t>First</a:t>
            </a:r>
            <a:endParaRPr lang="en-CA" dirty="0"/>
          </a:p>
        </p:txBody>
      </p:sp>
      <p:sp>
        <p:nvSpPr>
          <p:cNvPr id="42" name="Text Placeholder 4">
            <a:extLst>
              <a:ext uri="{FF2B5EF4-FFF2-40B4-BE49-F238E27FC236}">
                <a16:creationId xmlns:a16="http://schemas.microsoft.com/office/drawing/2014/main" id="{BEE0CA8D-7B98-42E6-ACEE-668C8D6FD384}"/>
              </a:ext>
            </a:extLst>
          </p:cNvPr>
          <p:cNvSpPr>
            <a:spLocks noGrp="1"/>
          </p:cNvSpPr>
          <p:nvPr>
            <p:ph type="body" sz="quarter" idx="35" hasCustomPrompt="1"/>
          </p:nvPr>
        </p:nvSpPr>
        <p:spPr>
          <a:xfrm>
            <a:off x="9286347" y="4394503"/>
            <a:ext cx="2008188" cy="365125"/>
          </a:xfrm>
          <a:prstGeom prst="rect">
            <a:avLst/>
          </a:prstGeom>
        </p:spPr>
        <p:txBody>
          <a:bodyPr/>
          <a:lstStyle>
            <a:lvl1pPr marL="0" indent="0" algn="ctr">
              <a:buNone/>
              <a:defRPr sz="2800">
                <a:solidFill>
                  <a:schemeClr val="bg1"/>
                </a:solidFill>
                <a:latin typeface="+mj-lt"/>
              </a:defRPr>
            </a:lvl1pPr>
          </a:lstStyle>
          <a:p>
            <a:pPr lvl="0"/>
            <a:r>
              <a:rPr lang="en-US" dirty="0"/>
              <a:t>Last</a:t>
            </a:r>
            <a:endParaRPr lang="en-CA" dirty="0"/>
          </a:p>
        </p:txBody>
      </p:sp>
      <p:sp>
        <p:nvSpPr>
          <p:cNvPr id="43" name="Text Placeholder 4">
            <a:extLst>
              <a:ext uri="{FF2B5EF4-FFF2-40B4-BE49-F238E27FC236}">
                <a16:creationId xmlns:a16="http://schemas.microsoft.com/office/drawing/2014/main" id="{44D263D0-CBA7-4D03-B061-29C5ADCBEF55}"/>
              </a:ext>
            </a:extLst>
          </p:cNvPr>
          <p:cNvSpPr>
            <a:spLocks noGrp="1"/>
          </p:cNvSpPr>
          <p:nvPr>
            <p:ph type="body" sz="quarter" idx="36" hasCustomPrompt="1"/>
          </p:nvPr>
        </p:nvSpPr>
        <p:spPr>
          <a:xfrm>
            <a:off x="9286347" y="4876362"/>
            <a:ext cx="2008188" cy="479434"/>
          </a:xfrm>
          <a:prstGeom prst="rect">
            <a:avLst/>
          </a:prstGeom>
        </p:spPr>
        <p:txBody>
          <a:bodyPr/>
          <a:lstStyle>
            <a:lvl1pPr marL="0" indent="0" algn="ctr">
              <a:buNone/>
              <a:defRPr sz="1200" i="1">
                <a:solidFill>
                  <a:schemeClr val="accent2"/>
                </a:solidFill>
                <a:latin typeface="+mj-lt"/>
              </a:defRPr>
            </a:lvl1pPr>
          </a:lstStyle>
          <a:p>
            <a:pPr lvl="0"/>
            <a:r>
              <a:rPr lang="en-US" dirty="0"/>
              <a:t>Title</a:t>
            </a:r>
            <a:endParaRPr lang="en-CA" dirty="0"/>
          </a:p>
        </p:txBody>
      </p:sp>
      <p:sp>
        <p:nvSpPr>
          <p:cNvPr id="44" name="Bildplatzhalter 1">
            <a:extLst>
              <a:ext uri="{FF2B5EF4-FFF2-40B4-BE49-F238E27FC236}">
                <a16:creationId xmlns:a16="http://schemas.microsoft.com/office/drawing/2014/main" id="{53236455-A82C-4DB6-878A-3C547AA1DDEB}"/>
              </a:ext>
            </a:extLst>
          </p:cNvPr>
          <p:cNvSpPr>
            <a:spLocks noGrp="1"/>
          </p:cNvSpPr>
          <p:nvPr>
            <p:ph type="pic" sz="quarter" idx="37"/>
          </p:nvPr>
        </p:nvSpPr>
        <p:spPr>
          <a:xfrm>
            <a:off x="9418110" y="2131148"/>
            <a:ext cx="1744662" cy="1744660"/>
          </a:xfrm>
          <a:prstGeom prst="ellipse">
            <a:avLst/>
          </a:prstGeom>
          <a:solidFill>
            <a:schemeClr val="accent1">
              <a:lumMod val="20000"/>
              <a:lumOff val="80000"/>
            </a:schemeClr>
          </a:solidFill>
        </p:spPr>
      </p:sp>
      <p:pic>
        <p:nvPicPr>
          <p:cNvPr id="28" name="Graphic 27">
            <a:extLst>
              <a:ext uri="{FF2B5EF4-FFF2-40B4-BE49-F238E27FC236}">
                <a16:creationId xmlns:a16="http://schemas.microsoft.com/office/drawing/2014/main" id="{39976F49-F752-46C0-A9F4-9A84329185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10068" y="6426000"/>
            <a:ext cx="432000" cy="432000"/>
          </a:xfrm>
          <a:prstGeom prst="rect">
            <a:avLst/>
          </a:prstGeom>
        </p:spPr>
      </p:pic>
    </p:spTree>
    <p:extLst>
      <p:ext uri="{BB962C8B-B14F-4D97-AF65-F5344CB8AC3E}">
        <p14:creationId xmlns:p14="http://schemas.microsoft.com/office/powerpoint/2010/main" val="306248926"/>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7B34D-E7FF-40C6-9C56-B562DE98FD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Footer Placeholder 4">
            <a:extLst>
              <a:ext uri="{FF2B5EF4-FFF2-40B4-BE49-F238E27FC236}">
                <a16:creationId xmlns:a16="http://schemas.microsoft.com/office/drawing/2014/main" id="{ECCA3063-6AD2-334F-AB16-C2310B7B2791}"/>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5A6358AF-25F3-DE4B-BFA3-9C517CDED780}"/>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cxnSp>
        <p:nvCxnSpPr>
          <p:cNvPr id="9" name="Straight Connector 8">
            <a:extLst>
              <a:ext uri="{FF2B5EF4-FFF2-40B4-BE49-F238E27FC236}">
                <a16:creationId xmlns:a16="http://schemas.microsoft.com/office/drawing/2014/main" id="{1D77F9E4-612B-47E6-84E1-2675DB0B8547}"/>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23533D-1B6F-4ACC-A423-2E1E694EA0CB}"/>
              </a:ext>
            </a:extLst>
          </p:cNvPr>
          <p:cNvCxnSpPr>
            <a:cxnSpLocks/>
            <a:endCxn id="14" idx="2"/>
          </p:cNvCxnSpPr>
          <p:nvPr userDrawn="1"/>
        </p:nvCxnSpPr>
        <p:spPr>
          <a:xfrm>
            <a:off x="0" y="940867"/>
            <a:ext cx="5253135"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6C82965-52E8-4E01-A1C1-0071286A3459}"/>
              </a:ext>
            </a:extLst>
          </p:cNvPr>
          <p:cNvSpPr/>
          <p:nvPr userDrawn="1"/>
        </p:nvSpPr>
        <p:spPr>
          <a:xfrm>
            <a:off x="5253135" y="590969"/>
            <a:ext cx="699796" cy="699796"/>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ext Placeholder 20">
            <a:extLst>
              <a:ext uri="{FF2B5EF4-FFF2-40B4-BE49-F238E27FC236}">
                <a16:creationId xmlns:a16="http://schemas.microsoft.com/office/drawing/2014/main" id="{EEA1E482-3304-4594-8388-B1740C5AE2BF}"/>
              </a:ext>
            </a:extLst>
          </p:cNvPr>
          <p:cNvSpPr>
            <a:spLocks noGrp="1"/>
          </p:cNvSpPr>
          <p:nvPr>
            <p:ph type="body" sz="quarter" idx="10"/>
          </p:nvPr>
        </p:nvSpPr>
        <p:spPr>
          <a:xfrm>
            <a:off x="569814" y="1521295"/>
            <a:ext cx="5252425" cy="2572141"/>
          </a:xfrm>
          <a:prstGeom prst="rect">
            <a:avLst/>
          </a:prstGeom>
        </p:spPr>
        <p:txBody>
          <a:bodyPr/>
          <a:lstStyle>
            <a:lvl1pPr marL="0" indent="0" algn="r">
              <a:lnSpc>
                <a:spcPct val="150000"/>
              </a:lnSpc>
              <a:buNone/>
              <a:defRPr sz="2200" i="1">
                <a:solidFill>
                  <a:schemeClr val="bg1"/>
                </a:solidFill>
              </a:defRPr>
            </a:lvl1pPr>
          </a:lstStyle>
          <a:p>
            <a:pPr lvl="0"/>
            <a:r>
              <a:rPr lang="en-US" dirty="0"/>
              <a:t>Click to edit Master text styles</a:t>
            </a:r>
          </a:p>
        </p:txBody>
      </p:sp>
      <p:sp>
        <p:nvSpPr>
          <p:cNvPr id="26" name="Text Placeholder 25">
            <a:extLst>
              <a:ext uri="{FF2B5EF4-FFF2-40B4-BE49-F238E27FC236}">
                <a16:creationId xmlns:a16="http://schemas.microsoft.com/office/drawing/2014/main" id="{EC9E497A-43D3-4687-82F1-A06D267CC371}"/>
              </a:ext>
            </a:extLst>
          </p:cNvPr>
          <p:cNvSpPr>
            <a:spLocks noGrp="1"/>
          </p:cNvSpPr>
          <p:nvPr>
            <p:ph type="body" sz="quarter" idx="11" hasCustomPrompt="1"/>
          </p:nvPr>
        </p:nvSpPr>
        <p:spPr>
          <a:xfrm>
            <a:off x="1469166" y="4333073"/>
            <a:ext cx="4353074" cy="365125"/>
          </a:xfrm>
          <a:prstGeom prst="rect">
            <a:avLst/>
          </a:prstGeom>
        </p:spPr>
        <p:txBody>
          <a:bodyPr/>
          <a:lstStyle>
            <a:lvl1pPr marL="0" indent="0" algn="r">
              <a:buNone/>
              <a:defRPr sz="2000" b="1">
                <a:solidFill>
                  <a:schemeClr val="bg1"/>
                </a:solidFill>
                <a:latin typeface="+mj-lt"/>
              </a:defRPr>
            </a:lvl1pPr>
          </a:lstStyle>
          <a:p>
            <a:pPr lvl="0"/>
            <a:r>
              <a:rPr lang="en-CA" sz="2000" dirty="0"/>
              <a:t>First &amp; Last</a:t>
            </a:r>
            <a:endParaRPr lang="en-CA" dirty="0"/>
          </a:p>
        </p:txBody>
      </p:sp>
      <p:sp>
        <p:nvSpPr>
          <p:cNvPr id="29" name="Text Placeholder 28">
            <a:extLst>
              <a:ext uri="{FF2B5EF4-FFF2-40B4-BE49-F238E27FC236}">
                <a16:creationId xmlns:a16="http://schemas.microsoft.com/office/drawing/2014/main" id="{1C8DB4C7-76D1-4380-86A8-F7AD657A1884}"/>
              </a:ext>
            </a:extLst>
          </p:cNvPr>
          <p:cNvSpPr>
            <a:spLocks noGrp="1"/>
          </p:cNvSpPr>
          <p:nvPr>
            <p:ph type="body" sz="quarter" idx="12" hasCustomPrompt="1"/>
          </p:nvPr>
        </p:nvSpPr>
        <p:spPr>
          <a:xfrm>
            <a:off x="1469877" y="4668613"/>
            <a:ext cx="4353074" cy="365125"/>
          </a:xfrm>
          <a:prstGeom prst="rect">
            <a:avLst/>
          </a:prstGeom>
        </p:spPr>
        <p:txBody>
          <a:bodyPr/>
          <a:lstStyle>
            <a:lvl1pPr marL="0" indent="0" algn="r">
              <a:buNone/>
              <a:defRPr sz="1800">
                <a:solidFill>
                  <a:schemeClr val="bg1"/>
                </a:solidFill>
                <a:latin typeface="+mj-lt"/>
              </a:defRPr>
            </a:lvl1pPr>
          </a:lstStyle>
          <a:p>
            <a:pPr lvl="0"/>
            <a:r>
              <a:rPr lang="en-CA" sz="1800" dirty="0"/>
              <a:t>Title</a:t>
            </a:r>
            <a:endParaRPr lang="en-CA" dirty="0"/>
          </a:p>
        </p:txBody>
      </p:sp>
      <p:sp>
        <p:nvSpPr>
          <p:cNvPr id="33" name="Text Placeholder 32">
            <a:extLst>
              <a:ext uri="{FF2B5EF4-FFF2-40B4-BE49-F238E27FC236}">
                <a16:creationId xmlns:a16="http://schemas.microsoft.com/office/drawing/2014/main" id="{7E75EF27-BD76-465B-9096-342A42C6C856}"/>
              </a:ext>
            </a:extLst>
          </p:cNvPr>
          <p:cNvSpPr>
            <a:spLocks noGrp="1"/>
          </p:cNvSpPr>
          <p:nvPr>
            <p:ph type="body" sz="quarter" idx="13" hasCustomPrompt="1"/>
          </p:nvPr>
        </p:nvSpPr>
        <p:spPr>
          <a:xfrm>
            <a:off x="1469877" y="5102667"/>
            <a:ext cx="4353074" cy="365125"/>
          </a:xfrm>
          <a:prstGeom prst="rect">
            <a:avLst/>
          </a:prstGeom>
        </p:spPr>
        <p:txBody>
          <a:bodyPr/>
          <a:lstStyle>
            <a:lvl1pPr marL="0" indent="0" algn="r">
              <a:buNone/>
              <a:defRPr sz="1600" i="1">
                <a:solidFill>
                  <a:schemeClr val="bg1"/>
                </a:solidFill>
                <a:latin typeface="+mj-lt"/>
              </a:defRPr>
            </a:lvl1pPr>
          </a:lstStyle>
          <a:p>
            <a:pPr lvl="0"/>
            <a:r>
              <a:rPr lang="en-CA" i="1" dirty="0">
                <a:latin typeface="+mj-lt"/>
              </a:rPr>
              <a:t>Organization</a:t>
            </a:r>
            <a:endParaRPr lang="en-CA" dirty="0"/>
          </a:p>
        </p:txBody>
      </p:sp>
      <p:pic>
        <p:nvPicPr>
          <p:cNvPr id="12" name="Graphic 11">
            <a:extLst>
              <a:ext uri="{FF2B5EF4-FFF2-40B4-BE49-F238E27FC236}">
                <a16:creationId xmlns:a16="http://schemas.microsoft.com/office/drawing/2014/main" id="{CB051B7A-CF73-48D2-AC13-7E2ABF8D0AD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3483" y="797992"/>
            <a:ext cx="419100" cy="285750"/>
          </a:xfrm>
          <a:prstGeom prst="rect">
            <a:avLst/>
          </a:prstGeom>
        </p:spPr>
      </p:pic>
      <p:pic>
        <p:nvPicPr>
          <p:cNvPr id="17" name="Graphic 16">
            <a:extLst>
              <a:ext uri="{FF2B5EF4-FFF2-40B4-BE49-F238E27FC236}">
                <a16:creationId xmlns:a16="http://schemas.microsoft.com/office/drawing/2014/main" id="{BB18FC1C-F0A5-40B8-9A47-BA87E404662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510068" y="6426000"/>
            <a:ext cx="432000" cy="432000"/>
          </a:xfrm>
          <a:prstGeom prst="rect">
            <a:avLst/>
          </a:prstGeom>
        </p:spPr>
      </p:pic>
    </p:spTree>
    <p:extLst>
      <p:ext uri="{BB962C8B-B14F-4D97-AF65-F5344CB8AC3E}">
        <p14:creationId xmlns:p14="http://schemas.microsoft.com/office/powerpoint/2010/main" val="3440995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7B34D-E7FF-40C6-9C56-B562DE98FD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Footer Placeholder 4">
            <a:extLst>
              <a:ext uri="{FF2B5EF4-FFF2-40B4-BE49-F238E27FC236}">
                <a16:creationId xmlns:a16="http://schemas.microsoft.com/office/drawing/2014/main" id="{ECCA3063-6AD2-334F-AB16-C2310B7B2791}"/>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5A6358AF-25F3-DE4B-BFA3-9C517CDED780}"/>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cxnSp>
        <p:nvCxnSpPr>
          <p:cNvPr id="9" name="Straight Connector 8">
            <a:extLst>
              <a:ext uri="{FF2B5EF4-FFF2-40B4-BE49-F238E27FC236}">
                <a16:creationId xmlns:a16="http://schemas.microsoft.com/office/drawing/2014/main" id="{1D77F9E4-612B-47E6-84E1-2675DB0B8547}"/>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EC9E497A-43D3-4687-82F1-A06D267CC371}"/>
              </a:ext>
            </a:extLst>
          </p:cNvPr>
          <p:cNvSpPr>
            <a:spLocks noGrp="1"/>
          </p:cNvSpPr>
          <p:nvPr>
            <p:ph type="body" sz="quarter" idx="11" hasCustomPrompt="1"/>
          </p:nvPr>
        </p:nvSpPr>
        <p:spPr>
          <a:xfrm>
            <a:off x="6369761" y="4333073"/>
            <a:ext cx="4353074" cy="365125"/>
          </a:xfrm>
          <a:prstGeom prst="rect">
            <a:avLst/>
          </a:prstGeom>
        </p:spPr>
        <p:txBody>
          <a:bodyPr/>
          <a:lstStyle>
            <a:lvl1pPr marL="0" indent="0" algn="l">
              <a:buNone/>
              <a:defRPr sz="2000" b="1">
                <a:solidFill>
                  <a:schemeClr val="bg1"/>
                </a:solidFill>
                <a:latin typeface="+mj-lt"/>
              </a:defRPr>
            </a:lvl1pPr>
          </a:lstStyle>
          <a:p>
            <a:pPr lvl="0"/>
            <a:r>
              <a:rPr lang="en-CA" sz="2000" dirty="0"/>
              <a:t>First &amp; Last</a:t>
            </a:r>
            <a:endParaRPr lang="en-CA" dirty="0"/>
          </a:p>
        </p:txBody>
      </p:sp>
      <p:sp>
        <p:nvSpPr>
          <p:cNvPr id="29" name="Text Placeholder 28">
            <a:extLst>
              <a:ext uri="{FF2B5EF4-FFF2-40B4-BE49-F238E27FC236}">
                <a16:creationId xmlns:a16="http://schemas.microsoft.com/office/drawing/2014/main" id="{1C8DB4C7-76D1-4380-86A8-F7AD657A1884}"/>
              </a:ext>
            </a:extLst>
          </p:cNvPr>
          <p:cNvSpPr>
            <a:spLocks noGrp="1"/>
          </p:cNvSpPr>
          <p:nvPr>
            <p:ph type="body" sz="quarter" idx="12" hasCustomPrompt="1"/>
          </p:nvPr>
        </p:nvSpPr>
        <p:spPr>
          <a:xfrm>
            <a:off x="6370472" y="4668613"/>
            <a:ext cx="4353074" cy="365125"/>
          </a:xfrm>
          <a:prstGeom prst="rect">
            <a:avLst/>
          </a:prstGeom>
        </p:spPr>
        <p:txBody>
          <a:bodyPr/>
          <a:lstStyle>
            <a:lvl1pPr marL="0" indent="0" algn="l">
              <a:buNone/>
              <a:defRPr sz="1800">
                <a:solidFill>
                  <a:schemeClr val="bg1"/>
                </a:solidFill>
                <a:latin typeface="+mj-lt"/>
              </a:defRPr>
            </a:lvl1pPr>
          </a:lstStyle>
          <a:p>
            <a:pPr lvl="0"/>
            <a:r>
              <a:rPr lang="en-CA" sz="1800" dirty="0"/>
              <a:t>Title</a:t>
            </a:r>
            <a:endParaRPr lang="en-CA" dirty="0"/>
          </a:p>
        </p:txBody>
      </p:sp>
      <p:sp>
        <p:nvSpPr>
          <p:cNvPr id="33" name="Text Placeholder 32">
            <a:extLst>
              <a:ext uri="{FF2B5EF4-FFF2-40B4-BE49-F238E27FC236}">
                <a16:creationId xmlns:a16="http://schemas.microsoft.com/office/drawing/2014/main" id="{7E75EF27-BD76-465B-9096-342A42C6C856}"/>
              </a:ext>
            </a:extLst>
          </p:cNvPr>
          <p:cNvSpPr>
            <a:spLocks noGrp="1"/>
          </p:cNvSpPr>
          <p:nvPr>
            <p:ph type="body" sz="quarter" idx="13" hasCustomPrompt="1"/>
          </p:nvPr>
        </p:nvSpPr>
        <p:spPr>
          <a:xfrm>
            <a:off x="6370472" y="5102667"/>
            <a:ext cx="4353074" cy="365125"/>
          </a:xfrm>
          <a:prstGeom prst="rect">
            <a:avLst/>
          </a:prstGeom>
        </p:spPr>
        <p:txBody>
          <a:bodyPr/>
          <a:lstStyle>
            <a:lvl1pPr marL="0" indent="0" algn="l">
              <a:buNone/>
              <a:defRPr sz="1600" i="1">
                <a:solidFill>
                  <a:schemeClr val="bg1"/>
                </a:solidFill>
                <a:latin typeface="+mj-lt"/>
              </a:defRPr>
            </a:lvl1pPr>
          </a:lstStyle>
          <a:p>
            <a:pPr lvl="0"/>
            <a:r>
              <a:rPr lang="en-CA" i="1" dirty="0">
                <a:latin typeface="+mj-lt"/>
              </a:rPr>
              <a:t>Organization</a:t>
            </a:r>
            <a:endParaRPr lang="en-CA" dirty="0"/>
          </a:p>
        </p:txBody>
      </p:sp>
      <p:grpSp>
        <p:nvGrpSpPr>
          <p:cNvPr id="2" name="Group 1">
            <a:extLst>
              <a:ext uri="{FF2B5EF4-FFF2-40B4-BE49-F238E27FC236}">
                <a16:creationId xmlns:a16="http://schemas.microsoft.com/office/drawing/2014/main" id="{2A9CF080-5883-493E-8D70-A69243136BA8}"/>
              </a:ext>
            </a:extLst>
          </p:cNvPr>
          <p:cNvGrpSpPr/>
          <p:nvPr userDrawn="1"/>
        </p:nvGrpSpPr>
        <p:grpSpPr>
          <a:xfrm flipH="1">
            <a:off x="6239069" y="590969"/>
            <a:ext cx="5952931" cy="699796"/>
            <a:chOff x="0" y="590969"/>
            <a:chExt cx="5952931" cy="699796"/>
          </a:xfrm>
        </p:grpSpPr>
        <p:cxnSp>
          <p:nvCxnSpPr>
            <p:cNvPr id="13" name="Straight Connector 12">
              <a:extLst>
                <a:ext uri="{FF2B5EF4-FFF2-40B4-BE49-F238E27FC236}">
                  <a16:creationId xmlns:a16="http://schemas.microsoft.com/office/drawing/2014/main" id="{F923533D-1B6F-4ACC-A423-2E1E694EA0CB}"/>
                </a:ext>
              </a:extLst>
            </p:cNvPr>
            <p:cNvCxnSpPr>
              <a:cxnSpLocks/>
              <a:endCxn id="14" idx="2"/>
            </p:cNvCxnSpPr>
            <p:nvPr userDrawn="1"/>
          </p:nvCxnSpPr>
          <p:spPr>
            <a:xfrm>
              <a:off x="0" y="940867"/>
              <a:ext cx="5253135"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6C82965-52E8-4E01-A1C1-0071286A3459}"/>
                </a:ext>
              </a:extLst>
            </p:cNvPr>
            <p:cNvSpPr/>
            <p:nvPr userDrawn="1"/>
          </p:nvSpPr>
          <p:spPr>
            <a:xfrm>
              <a:off x="5253135" y="590969"/>
              <a:ext cx="699796" cy="699796"/>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Graphic 11">
              <a:extLst>
                <a:ext uri="{FF2B5EF4-FFF2-40B4-BE49-F238E27FC236}">
                  <a16:creationId xmlns:a16="http://schemas.microsoft.com/office/drawing/2014/main" id="{CB051B7A-CF73-48D2-AC13-7E2ABF8D0AD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393483" y="797992"/>
              <a:ext cx="419100" cy="285750"/>
            </a:xfrm>
            <a:prstGeom prst="rect">
              <a:avLst/>
            </a:prstGeom>
          </p:spPr>
        </p:pic>
      </p:grpSp>
      <p:pic>
        <p:nvPicPr>
          <p:cNvPr id="17" name="Graphic 16">
            <a:extLst>
              <a:ext uri="{FF2B5EF4-FFF2-40B4-BE49-F238E27FC236}">
                <a16:creationId xmlns:a16="http://schemas.microsoft.com/office/drawing/2014/main" id="{BB18FC1C-F0A5-40B8-9A47-BA87E404662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510068" y="6426000"/>
            <a:ext cx="432000" cy="432000"/>
          </a:xfrm>
          <a:prstGeom prst="rect">
            <a:avLst/>
          </a:prstGeom>
        </p:spPr>
      </p:pic>
      <p:sp>
        <p:nvSpPr>
          <p:cNvPr id="15" name="Text Placeholder 20">
            <a:extLst>
              <a:ext uri="{FF2B5EF4-FFF2-40B4-BE49-F238E27FC236}">
                <a16:creationId xmlns:a16="http://schemas.microsoft.com/office/drawing/2014/main" id="{943682A5-B373-42E5-8C18-B68D42FDB58C}"/>
              </a:ext>
            </a:extLst>
          </p:cNvPr>
          <p:cNvSpPr>
            <a:spLocks noGrp="1"/>
          </p:cNvSpPr>
          <p:nvPr>
            <p:ph type="body" sz="quarter" idx="14"/>
          </p:nvPr>
        </p:nvSpPr>
        <p:spPr>
          <a:xfrm>
            <a:off x="6369761" y="1521295"/>
            <a:ext cx="5252425" cy="2572141"/>
          </a:xfrm>
          <a:prstGeom prst="rect">
            <a:avLst/>
          </a:prstGeom>
        </p:spPr>
        <p:txBody>
          <a:bodyPr/>
          <a:lstStyle>
            <a:lvl1pPr marL="0" indent="0" algn="l">
              <a:lnSpc>
                <a:spcPct val="150000"/>
              </a:lnSpc>
              <a:buNone/>
              <a:defRPr sz="2200" i="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327015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E6D436C-4229-4179-A2D6-BD616FC95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cxnSp>
        <p:nvCxnSpPr>
          <p:cNvPr id="18" name="Straight Connector 17">
            <a:extLst>
              <a:ext uri="{FF2B5EF4-FFF2-40B4-BE49-F238E27FC236}">
                <a16:creationId xmlns:a16="http://schemas.microsoft.com/office/drawing/2014/main" id="{BC1E9F9A-FDEF-4916-A7B1-82A0D7B29E38}"/>
              </a:ext>
            </a:extLst>
          </p:cNvPr>
          <p:cNvCxnSpPr>
            <a:cxnSpLocks/>
          </p:cNvCxnSpPr>
          <p:nvPr userDrawn="1"/>
        </p:nvCxnSpPr>
        <p:spPr>
          <a:xfrm>
            <a:off x="643679" y="1697049"/>
            <a:ext cx="1059917" cy="0"/>
          </a:xfrm>
          <a:prstGeom prst="line">
            <a:avLst/>
          </a:prstGeom>
          <a:ln w="12700" cap="rnd">
            <a:solidFill>
              <a:srgbClr val="00C5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 Placeholder 26">
            <a:extLst>
              <a:ext uri="{FF2B5EF4-FFF2-40B4-BE49-F238E27FC236}">
                <a16:creationId xmlns:a16="http://schemas.microsoft.com/office/drawing/2014/main" id="{A7DD8DB2-74EA-4E64-A7EE-13DF77638DD0}"/>
              </a:ext>
            </a:extLst>
          </p:cNvPr>
          <p:cNvSpPr>
            <a:spLocks noGrp="1"/>
          </p:cNvSpPr>
          <p:nvPr>
            <p:ph type="body" sz="quarter" idx="11" hasCustomPrompt="1"/>
          </p:nvPr>
        </p:nvSpPr>
        <p:spPr>
          <a:xfrm>
            <a:off x="572757" y="1954393"/>
            <a:ext cx="10753725" cy="521163"/>
          </a:xfrm>
          <a:prstGeom prst="rect">
            <a:avLst/>
          </a:prstGeom>
        </p:spPr>
        <p:txBody>
          <a:bodyPr/>
          <a:lstStyle>
            <a:lvl1pPr marL="0" indent="0">
              <a:buNone/>
              <a:defRPr sz="3200" b="1" i="0">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Your Name</a:t>
            </a:r>
            <a:endParaRPr lang="en-CA" dirty="0"/>
          </a:p>
        </p:txBody>
      </p:sp>
      <p:sp>
        <p:nvSpPr>
          <p:cNvPr id="5" name="TextBox 4">
            <a:extLst>
              <a:ext uri="{FF2B5EF4-FFF2-40B4-BE49-F238E27FC236}">
                <a16:creationId xmlns:a16="http://schemas.microsoft.com/office/drawing/2014/main" id="{88615135-3D36-4EFA-AB69-DCB8B050B4EA}"/>
              </a:ext>
            </a:extLst>
          </p:cNvPr>
          <p:cNvSpPr txBox="1"/>
          <p:nvPr userDrawn="1"/>
        </p:nvSpPr>
        <p:spPr>
          <a:xfrm>
            <a:off x="555505" y="610615"/>
            <a:ext cx="10753200" cy="923330"/>
          </a:xfrm>
          <a:prstGeom prst="rect">
            <a:avLst/>
          </a:prstGeom>
          <a:noFill/>
        </p:spPr>
        <p:txBody>
          <a:bodyPr wrap="square" rtlCol="0">
            <a:spAutoFit/>
          </a:bodyPr>
          <a:lstStyle/>
          <a:p>
            <a:r>
              <a:rPr lang="en-US" sz="5400" dirty="0">
                <a:solidFill>
                  <a:schemeClr val="tx1"/>
                </a:solidFill>
                <a:latin typeface="+mj-lt"/>
              </a:rPr>
              <a:t>Thank you</a:t>
            </a:r>
            <a:endParaRPr lang="en-CA" sz="5400" dirty="0">
              <a:solidFill>
                <a:schemeClr val="tx1"/>
              </a:solidFill>
              <a:latin typeface="+mj-lt"/>
            </a:endParaRPr>
          </a:p>
        </p:txBody>
      </p:sp>
      <p:sp>
        <p:nvSpPr>
          <p:cNvPr id="31" name="Text Placeholder 26">
            <a:extLst>
              <a:ext uri="{FF2B5EF4-FFF2-40B4-BE49-F238E27FC236}">
                <a16:creationId xmlns:a16="http://schemas.microsoft.com/office/drawing/2014/main" id="{FC348A00-803C-44EE-9192-104A2359216E}"/>
              </a:ext>
            </a:extLst>
          </p:cNvPr>
          <p:cNvSpPr>
            <a:spLocks noGrp="1"/>
          </p:cNvSpPr>
          <p:nvPr>
            <p:ph type="body" sz="quarter" idx="12" hasCustomPrompt="1"/>
          </p:nvPr>
        </p:nvSpPr>
        <p:spPr>
          <a:xfrm>
            <a:off x="572757" y="2510000"/>
            <a:ext cx="10753725" cy="484271"/>
          </a:xfrm>
          <a:prstGeom prst="rect">
            <a:avLst/>
          </a:prstGeom>
        </p:spPr>
        <p:txBody>
          <a:bodyPr/>
          <a:lstStyle>
            <a:lvl1pPr marL="0" indent="0">
              <a:buNone/>
              <a:defRPr sz="2400" b="0" i="0">
                <a:solidFill>
                  <a:schemeClr val="tx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Your Title</a:t>
            </a:r>
            <a:endParaRPr lang="en-CA" dirty="0"/>
          </a:p>
        </p:txBody>
      </p:sp>
      <p:sp>
        <p:nvSpPr>
          <p:cNvPr id="2" name="Rectangle 1">
            <a:extLst>
              <a:ext uri="{FF2B5EF4-FFF2-40B4-BE49-F238E27FC236}">
                <a16:creationId xmlns:a16="http://schemas.microsoft.com/office/drawing/2014/main" id="{5608C916-2929-4A33-930D-008F76FEBDB6}"/>
              </a:ext>
            </a:extLst>
          </p:cNvPr>
          <p:cNvSpPr/>
          <p:nvPr userDrawn="1"/>
        </p:nvSpPr>
        <p:spPr>
          <a:xfrm>
            <a:off x="0" y="5683893"/>
            <a:ext cx="12192000" cy="117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Graphic 6">
            <a:extLst>
              <a:ext uri="{FF2B5EF4-FFF2-40B4-BE49-F238E27FC236}">
                <a16:creationId xmlns:a16="http://schemas.microsoft.com/office/drawing/2014/main" id="{28F6E93E-9DF6-48C8-B5EB-6BF8403FC0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5578" y="3359668"/>
            <a:ext cx="288000" cy="192000"/>
          </a:xfrm>
          <a:prstGeom prst="rect">
            <a:avLst/>
          </a:prstGeom>
        </p:spPr>
      </p:pic>
      <p:pic>
        <p:nvPicPr>
          <p:cNvPr id="9" name="Graphic 8">
            <a:extLst>
              <a:ext uri="{FF2B5EF4-FFF2-40B4-BE49-F238E27FC236}">
                <a16:creationId xmlns:a16="http://schemas.microsoft.com/office/drawing/2014/main" id="{80D6070C-2691-463F-82ED-5815553293A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5578" y="4317494"/>
            <a:ext cx="252000" cy="252000"/>
          </a:xfrm>
          <a:prstGeom prst="rect">
            <a:avLst/>
          </a:prstGeom>
        </p:spPr>
      </p:pic>
      <p:pic>
        <p:nvPicPr>
          <p:cNvPr id="12" name="Graphic 11">
            <a:extLst>
              <a:ext uri="{FF2B5EF4-FFF2-40B4-BE49-F238E27FC236}">
                <a16:creationId xmlns:a16="http://schemas.microsoft.com/office/drawing/2014/main" id="{03C5C800-73D2-4E3A-956E-C0C00F6AEA79}"/>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5578" y="3830106"/>
            <a:ext cx="288000" cy="228000"/>
          </a:xfrm>
          <a:prstGeom prst="rect">
            <a:avLst/>
          </a:prstGeom>
        </p:spPr>
      </p:pic>
      <p:sp>
        <p:nvSpPr>
          <p:cNvPr id="32" name="Text Placeholder 26">
            <a:extLst>
              <a:ext uri="{FF2B5EF4-FFF2-40B4-BE49-F238E27FC236}">
                <a16:creationId xmlns:a16="http://schemas.microsoft.com/office/drawing/2014/main" id="{BA1B27D7-D0EB-40AE-BCBD-B7FD11CEACF6}"/>
              </a:ext>
            </a:extLst>
          </p:cNvPr>
          <p:cNvSpPr>
            <a:spLocks noGrp="1"/>
          </p:cNvSpPr>
          <p:nvPr>
            <p:ph type="body" sz="quarter" idx="13" hasCustomPrompt="1"/>
          </p:nvPr>
        </p:nvSpPr>
        <p:spPr>
          <a:xfrm>
            <a:off x="1124378" y="3318987"/>
            <a:ext cx="6635871" cy="288000"/>
          </a:xfrm>
          <a:prstGeom prst="rect">
            <a:avLst/>
          </a:prstGeom>
        </p:spPr>
        <p:txBody>
          <a:bodyPr/>
          <a:lstStyle>
            <a:lvl1pPr marL="0" indent="0">
              <a:buNone/>
              <a:defRPr sz="1600" b="0" i="0">
                <a:solidFill>
                  <a:schemeClr val="tx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Your email @esentire.com</a:t>
            </a:r>
            <a:endParaRPr lang="en-CA" dirty="0"/>
          </a:p>
        </p:txBody>
      </p:sp>
      <p:sp>
        <p:nvSpPr>
          <p:cNvPr id="33" name="Text Placeholder 26">
            <a:extLst>
              <a:ext uri="{FF2B5EF4-FFF2-40B4-BE49-F238E27FC236}">
                <a16:creationId xmlns:a16="http://schemas.microsoft.com/office/drawing/2014/main" id="{8AD8122A-0E1F-46D6-8185-3445DEDB3DDA}"/>
              </a:ext>
            </a:extLst>
          </p:cNvPr>
          <p:cNvSpPr>
            <a:spLocks noGrp="1"/>
          </p:cNvSpPr>
          <p:nvPr>
            <p:ph type="body" sz="quarter" idx="14" hasCustomPrompt="1"/>
          </p:nvPr>
        </p:nvSpPr>
        <p:spPr>
          <a:xfrm>
            <a:off x="1124377" y="3821900"/>
            <a:ext cx="6635871" cy="288000"/>
          </a:xfrm>
          <a:prstGeom prst="rect">
            <a:avLst/>
          </a:prstGeom>
        </p:spPr>
        <p:txBody>
          <a:bodyPr/>
          <a:lstStyle>
            <a:lvl1pPr marL="0" indent="0">
              <a:buNone/>
              <a:defRPr sz="1600" b="0" i="0">
                <a:solidFill>
                  <a:schemeClr val="tx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t>
            </a:r>
            <a:r>
              <a:rPr lang="en-US" dirty="0" err="1"/>
              <a:t>yourhandle</a:t>
            </a:r>
            <a:endParaRPr lang="en-CA" dirty="0"/>
          </a:p>
        </p:txBody>
      </p:sp>
      <p:sp>
        <p:nvSpPr>
          <p:cNvPr id="34" name="Text Placeholder 26">
            <a:extLst>
              <a:ext uri="{FF2B5EF4-FFF2-40B4-BE49-F238E27FC236}">
                <a16:creationId xmlns:a16="http://schemas.microsoft.com/office/drawing/2014/main" id="{06CAE8A0-F1D4-4CAB-9D9C-7B4728B6F6B3}"/>
              </a:ext>
            </a:extLst>
          </p:cNvPr>
          <p:cNvSpPr>
            <a:spLocks noGrp="1"/>
          </p:cNvSpPr>
          <p:nvPr>
            <p:ph type="body" sz="quarter" idx="15" hasCustomPrompt="1"/>
          </p:nvPr>
        </p:nvSpPr>
        <p:spPr>
          <a:xfrm>
            <a:off x="1124377" y="4324813"/>
            <a:ext cx="6635871" cy="288000"/>
          </a:xfrm>
          <a:prstGeom prst="rect">
            <a:avLst/>
          </a:prstGeom>
        </p:spPr>
        <p:txBody>
          <a:bodyPr/>
          <a:lstStyle>
            <a:lvl1pPr marL="0" indent="0">
              <a:buNone/>
              <a:defRPr sz="1600" b="0" i="0">
                <a:solidFill>
                  <a:schemeClr val="tx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err="1"/>
              <a:t>linkedin.com</a:t>
            </a:r>
            <a:r>
              <a:rPr lang="en-US" dirty="0"/>
              <a:t>/in/</a:t>
            </a:r>
            <a:r>
              <a:rPr lang="en-US" dirty="0" err="1"/>
              <a:t>yourname</a:t>
            </a:r>
            <a:endParaRPr lang="en-CA" dirty="0"/>
          </a:p>
        </p:txBody>
      </p:sp>
      <p:sp>
        <p:nvSpPr>
          <p:cNvPr id="15" name="Footer Placeholder 4">
            <a:extLst>
              <a:ext uri="{FF2B5EF4-FFF2-40B4-BE49-F238E27FC236}">
                <a16:creationId xmlns:a16="http://schemas.microsoft.com/office/drawing/2014/main" id="{5BF073F5-37D4-42CF-BCF7-4E201F7D92E7}"/>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9" name="Slide Number Placeholder 5">
            <a:extLst>
              <a:ext uri="{FF2B5EF4-FFF2-40B4-BE49-F238E27FC236}">
                <a16:creationId xmlns:a16="http://schemas.microsoft.com/office/drawing/2014/main" id="{36F9EBDC-FC43-41AF-9140-848A9230281D}"/>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pic>
        <p:nvPicPr>
          <p:cNvPr id="20" name="Graphic 19">
            <a:extLst>
              <a:ext uri="{FF2B5EF4-FFF2-40B4-BE49-F238E27FC236}">
                <a16:creationId xmlns:a16="http://schemas.microsoft.com/office/drawing/2014/main" id="{F45FC8B8-5CCB-48C2-A21C-0BAF05A07A30}"/>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510068" y="6426000"/>
            <a:ext cx="432000" cy="432000"/>
          </a:xfrm>
          <a:prstGeom prst="rect">
            <a:avLst/>
          </a:prstGeom>
        </p:spPr>
      </p:pic>
      <p:sp>
        <p:nvSpPr>
          <p:cNvPr id="16" name="Rectangle 15">
            <a:extLst>
              <a:ext uri="{FF2B5EF4-FFF2-40B4-BE49-F238E27FC236}">
                <a16:creationId xmlns:a16="http://schemas.microsoft.com/office/drawing/2014/main" id="{38CF7159-68E4-4730-9BC9-0A5740ACA84E}"/>
              </a:ext>
            </a:extLst>
          </p:cNvPr>
          <p:cNvSpPr/>
          <p:nvPr userDrawn="1"/>
        </p:nvSpPr>
        <p:spPr>
          <a:xfrm>
            <a:off x="0" y="5237922"/>
            <a:ext cx="12192000" cy="5089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Connector 20">
            <a:extLst>
              <a:ext uri="{FF2B5EF4-FFF2-40B4-BE49-F238E27FC236}">
                <a16:creationId xmlns:a16="http://schemas.microsoft.com/office/drawing/2014/main" id="{D0F9B496-9995-4593-BF99-FB70B33F71FB}"/>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7C81DB9-A485-4417-990F-024D807A189F}"/>
              </a:ext>
            </a:extLst>
          </p:cNvPr>
          <p:cNvSpPr txBox="1"/>
          <p:nvPr userDrawn="1"/>
        </p:nvSpPr>
        <p:spPr>
          <a:xfrm>
            <a:off x="675579" y="5328496"/>
            <a:ext cx="6271874" cy="307777"/>
          </a:xfrm>
          <a:prstGeom prst="rect">
            <a:avLst/>
          </a:prstGeom>
        </p:spPr>
        <p:txBody>
          <a:bodyPr wrap="square" rtlCol="0" anchor="ctr" anchorCtr="0">
            <a:spAutoFit/>
          </a:bodyPr>
          <a:lstStyle/>
          <a:p>
            <a:pPr algn="l"/>
            <a:r>
              <a:rPr lang="en-US" sz="1400" b="1" spc="30" baseline="0" dirty="0">
                <a:solidFill>
                  <a:schemeClr val="tx1"/>
                </a:solidFill>
                <a:latin typeface="+mj-lt"/>
              </a:rPr>
              <a:t>Are you experiencing a security incident or have you been breached? Call us now.</a:t>
            </a:r>
            <a:endParaRPr lang="en-CA" sz="1400" b="1" spc="30" baseline="0" dirty="0">
              <a:solidFill>
                <a:schemeClr val="tx1"/>
              </a:solidFill>
              <a:latin typeface="+mj-lt"/>
            </a:endParaRPr>
          </a:p>
        </p:txBody>
      </p:sp>
      <p:sp>
        <p:nvSpPr>
          <p:cNvPr id="22" name="TextBox 21">
            <a:extLst>
              <a:ext uri="{FF2B5EF4-FFF2-40B4-BE49-F238E27FC236}">
                <a16:creationId xmlns:a16="http://schemas.microsoft.com/office/drawing/2014/main" id="{CD27DC35-9A69-4763-9D8F-1A80DEBF645C}"/>
              </a:ext>
            </a:extLst>
          </p:cNvPr>
          <p:cNvSpPr txBox="1"/>
          <p:nvPr userDrawn="1"/>
        </p:nvSpPr>
        <p:spPr>
          <a:xfrm>
            <a:off x="7433990" y="5328495"/>
            <a:ext cx="3618323" cy="307777"/>
          </a:xfrm>
          <a:prstGeom prst="rect">
            <a:avLst/>
          </a:prstGeom>
        </p:spPr>
        <p:txBody>
          <a:bodyPr wrap="square" rtlCol="0" anchor="ctr" anchorCtr="0">
            <a:spAutoFit/>
          </a:bodyPr>
          <a:lstStyle/>
          <a:p>
            <a:pPr algn="l"/>
            <a:r>
              <a:rPr lang="en-US" sz="1400" b="1" spc="30" baseline="0" dirty="0">
                <a:solidFill>
                  <a:schemeClr val="tx1"/>
                </a:solidFill>
                <a:latin typeface="+mj-lt"/>
              </a:rPr>
              <a:t>NA:</a:t>
            </a:r>
            <a:r>
              <a:rPr lang="en-US" sz="1400" b="0" spc="30" baseline="0" dirty="0">
                <a:solidFill>
                  <a:schemeClr val="tx1"/>
                </a:solidFill>
                <a:latin typeface="+mj-lt"/>
              </a:rPr>
              <a:t> 1-866-579-2200   |   </a:t>
            </a:r>
            <a:r>
              <a:rPr lang="en-US" sz="1400" b="1" spc="30" baseline="0" dirty="0">
                <a:solidFill>
                  <a:schemeClr val="tx1"/>
                </a:solidFill>
                <a:latin typeface="+mj-lt"/>
              </a:rPr>
              <a:t>UK: </a:t>
            </a:r>
            <a:r>
              <a:rPr lang="en-US" sz="1400" b="0" spc="30" baseline="0" dirty="0">
                <a:solidFill>
                  <a:schemeClr val="tx1"/>
                </a:solidFill>
                <a:latin typeface="+mj-lt"/>
              </a:rPr>
              <a:t>0800 044 3242 </a:t>
            </a:r>
            <a:endParaRPr lang="en-CA" sz="1400" b="0" spc="30" baseline="0" dirty="0">
              <a:solidFill>
                <a:schemeClr val="tx1"/>
              </a:solidFill>
              <a:latin typeface="+mj-lt"/>
            </a:endParaRPr>
          </a:p>
        </p:txBody>
      </p:sp>
      <p:pic>
        <p:nvPicPr>
          <p:cNvPr id="6" name="Graphic 5">
            <a:extLst>
              <a:ext uri="{FF2B5EF4-FFF2-40B4-BE49-F238E27FC236}">
                <a16:creationId xmlns:a16="http://schemas.microsoft.com/office/drawing/2014/main" id="{E94CF189-36EF-4E70-B8AF-ED146D1DD14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028721" y="5320955"/>
            <a:ext cx="324000" cy="324000"/>
          </a:xfrm>
          <a:prstGeom prst="rect">
            <a:avLst/>
          </a:prstGeom>
        </p:spPr>
      </p:pic>
    </p:spTree>
    <p:extLst>
      <p:ext uri="{BB962C8B-B14F-4D97-AF65-F5344CB8AC3E}">
        <p14:creationId xmlns:p14="http://schemas.microsoft.com/office/powerpoint/2010/main" val="80803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E23C0D1-A9B5-4286-849A-19DDE53D3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cxnSp>
        <p:nvCxnSpPr>
          <p:cNvPr id="18" name="Straight Connector 17">
            <a:extLst>
              <a:ext uri="{FF2B5EF4-FFF2-40B4-BE49-F238E27FC236}">
                <a16:creationId xmlns:a16="http://schemas.microsoft.com/office/drawing/2014/main" id="{BC1E9F9A-FDEF-4916-A7B1-82A0D7B29E38}"/>
              </a:ext>
            </a:extLst>
          </p:cNvPr>
          <p:cNvCxnSpPr>
            <a:cxnSpLocks/>
          </p:cNvCxnSpPr>
          <p:nvPr userDrawn="1"/>
        </p:nvCxnSpPr>
        <p:spPr>
          <a:xfrm>
            <a:off x="643679" y="2308161"/>
            <a:ext cx="1059917" cy="0"/>
          </a:xfrm>
          <a:prstGeom prst="line">
            <a:avLst/>
          </a:prstGeom>
          <a:ln w="12700" cap="rnd">
            <a:solidFill>
              <a:srgbClr val="00C5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8615135-3D36-4EFA-AB69-DCB8B050B4EA}"/>
              </a:ext>
            </a:extLst>
          </p:cNvPr>
          <p:cNvSpPr txBox="1"/>
          <p:nvPr userDrawn="1"/>
        </p:nvSpPr>
        <p:spPr>
          <a:xfrm>
            <a:off x="555505" y="1221727"/>
            <a:ext cx="10753200" cy="923330"/>
          </a:xfrm>
          <a:prstGeom prst="rect">
            <a:avLst/>
          </a:prstGeom>
          <a:noFill/>
        </p:spPr>
        <p:txBody>
          <a:bodyPr wrap="square" rtlCol="0">
            <a:spAutoFit/>
          </a:bodyPr>
          <a:lstStyle/>
          <a:p>
            <a:r>
              <a:rPr lang="en-US" sz="5400" dirty="0">
                <a:solidFill>
                  <a:schemeClr val="tx1"/>
                </a:solidFill>
                <a:latin typeface="+mj-lt"/>
              </a:rPr>
              <a:t>Questions?</a:t>
            </a:r>
            <a:endParaRPr lang="en-CA" sz="5400" dirty="0">
              <a:solidFill>
                <a:schemeClr val="tx1"/>
              </a:solidFill>
              <a:latin typeface="+mj-lt"/>
            </a:endParaRPr>
          </a:p>
        </p:txBody>
      </p:sp>
      <p:sp>
        <p:nvSpPr>
          <p:cNvPr id="2" name="Rectangle 1">
            <a:extLst>
              <a:ext uri="{FF2B5EF4-FFF2-40B4-BE49-F238E27FC236}">
                <a16:creationId xmlns:a16="http://schemas.microsoft.com/office/drawing/2014/main" id="{5608C916-2929-4A33-930D-008F76FEBDB6}"/>
              </a:ext>
            </a:extLst>
          </p:cNvPr>
          <p:cNvSpPr/>
          <p:nvPr userDrawn="1"/>
        </p:nvSpPr>
        <p:spPr>
          <a:xfrm>
            <a:off x="0" y="5683893"/>
            <a:ext cx="12192000" cy="117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Footer Placeholder 4">
            <a:extLst>
              <a:ext uri="{FF2B5EF4-FFF2-40B4-BE49-F238E27FC236}">
                <a16:creationId xmlns:a16="http://schemas.microsoft.com/office/drawing/2014/main" id="{5BF073F5-37D4-42CF-BCF7-4E201F7D92E7}"/>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9" name="Slide Number Placeholder 5">
            <a:extLst>
              <a:ext uri="{FF2B5EF4-FFF2-40B4-BE49-F238E27FC236}">
                <a16:creationId xmlns:a16="http://schemas.microsoft.com/office/drawing/2014/main" id="{36F9EBDC-FC43-41AF-9140-848A9230281D}"/>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pic>
        <p:nvPicPr>
          <p:cNvPr id="20" name="Graphic 19">
            <a:extLst>
              <a:ext uri="{FF2B5EF4-FFF2-40B4-BE49-F238E27FC236}">
                <a16:creationId xmlns:a16="http://schemas.microsoft.com/office/drawing/2014/main" id="{F45FC8B8-5CCB-48C2-A21C-0BAF05A07A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10068" y="6426000"/>
            <a:ext cx="432000" cy="432000"/>
          </a:xfrm>
          <a:prstGeom prst="rect">
            <a:avLst/>
          </a:prstGeom>
        </p:spPr>
      </p:pic>
      <p:sp>
        <p:nvSpPr>
          <p:cNvPr id="16" name="Rectangle 15">
            <a:extLst>
              <a:ext uri="{FF2B5EF4-FFF2-40B4-BE49-F238E27FC236}">
                <a16:creationId xmlns:a16="http://schemas.microsoft.com/office/drawing/2014/main" id="{38CF7159-68E4-4730-9BC9-0A5740ACA84E}"/>
              </a:ext>
            </a:extLst>
          </p:cNvPr>
          <p:cNvSpPr/>
          <p:nvPr userDrawn="1"/>
        </p:nvSpPr>
        <p:spPr>
          <a:xfrm>
            <a:off x="0" y="5237922"/>
            <a:ext cx="12192000" cy="5089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1" name="Straight Connector 20">
            <a:extLst>
              <a:ext uri="{FF2B5EF4-FFF2-40B4-BE49-F238E27FC236}">
                <a16:creationId xmlns:a16="http://schemas.microsoft.com/office/drawing/2014/main" id="{D0F9B496-9995-4593-BF99-FB70B33F71FB}"/>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7C81DB9-A485-4417-990F-024D807A189F}"/>
              </a:ext>
            </a:extLst>
          </p:cNvPr>
          <p:cNvSpPr txBox="1"/>
          <p:nvPr userDrawn="1"/>
        </p:nvSpPr>
        <p:spPr>
          <a:xfrm>
            <a:off x="675579" y="5328496"/>
            <a:ext cx="6271874" cy="307777"/>
          </a:xfrm>
          <a:prstGeom prst="rect">
            <a:avLst/>
          </a:prstGeom>
        </p:spPr>
        <p:txBody>
          <a:bodyPr wrap="square" rtlCol="0" anchor="ctr" anchorCtr="0">
            <a:spAutoFit/>
          </a:bodyPr>
          <a:lstStyle/>
          <a:p>
            <a:pPr algn="l"/>
            <a:r>
              <a:rPr lang="en-US" sz="1400" b="1" spc="30" baseline="0" dirty="0">
                <a:solidFill>
                  <a:schemeClr val="tx1"/>
                </a:solidFill>
                <a:latin typeface="+mj-lt"/>
              </a:rPr>
              <a:t>Are you experiencing a security incident or have you been breached? Call us now.</a:t>
            </a:r>
            <a:endParaRPr lang="en-CA" sz="1400" b="1" spc="30" baseline="0" dirty="0">
              <a:solidFill>
                <a:schemeClr val="tx1"/>
              </a:solidFill>
              <a:latin typeface="+mj-lt"/>
            </a:endParaRPr>
          </a:p>
        </p:txBody>
      </p:sp>
      <p:sp>
        <p:nvSpPr>
          <p:cNvPr id="22" name="TextBox 21">
            <a:extLst>
              <a:ext uri="{FF2B5EF4-FFF2-40B4-BE49-F238E27FC236}">
                <a16:creationId xmlns:a16="http://schemas.microsoft.com/office/drawing/2014/main" id="{CD27DC35-9A69-4763-9D8F-1A80DEBF645C}"/>
              </a:ext>
            </a:extLst>
          </p:cNvPr>
          <p:cNvSpPr txBox="1"/>
          <p:nvPr userDrawn="1"/>
        </p:nvSpPr>
        <p:spPr>
          <a:xfrm>
            <a:off x="7433990" y="5328495"/>
            <a:ext cx="3618323" cy="307777"/>
          </a:xfrm>
          <a:prstGeom prst="rect">
            <a:avLst/>
          </a:prstGeom>
        </p:spPr>
        <p:txBody>
          <a:bodyPr wrap="square" rtlCol="0" anchor="ctr" anchorCtr="0">
            <a:spAutoFit/>
          </a:bodyPr>
          <a:lstStyle/>
          <a:p>
            <a:pPr algn="l"/>
            <a:r>
              <a:rPr lang="en-US" sz="1400" b="1" spc="30" baseline="0" dirty="0">
                <a:solidFill>
                  <a:schemeClr val="tx1"/>
                </a:solidFill>
                <a:latin typeface="+mj-lt"/>
              </a:rPr>
              <a:t>NA:</a:t>
            </a:r>
            <a:r>
              <a:rPr lang="en-US" sz="1400" b="0" spc="30" baseline="0" dirty="0">
                <a:solidFill>
                  <a:schemeClr val="tx1"/>
                </a:solidFill>
                <a:latin typeface="+mj-lt"/>
              </a:rPr>
              <a:t> 1-866-579-2200   |   </a:t>
            </a:r>
            <a:r>
              <a:rPr lang="en-US" sz="1400" b="1" spc="30" baseline="0" dirty="0">
                <a:solidFill>
                  <a:schemeClr val="tx1"/>
                </a:solidFill>
                <a:latin typeface="+mj-lt"/>
              </a:rPr>
              <a:t>UK: </a:t>
            </a:r>
            <a:r>
              <a:rPr lang="en-US" sz="1400" b="0" spc="30" baseline="0" dirty="0">
                <a:solidFill>
                  <a:schemeClr val="tx1"/>
                </a:solidFill>
                <a:latin typeface="+mj-lt"/>
              </a:rPr>
              <a:t>0800 044 3242 </a:t>
            </a:r>
            <a:endParaRPr lang="en-CA" sz="1400" b="0" spc="30" baseline="0" dirty="0">
              <a:solidFill>
                <a:schemeClr val="tx1"/>
              </a:solidFill>
              <a:latin typeface="+mj-lt"/>
            </a:endParaRPr>
          </a:p>
        </p:txBody>
      </p:sp>
      <p:pic>
        <p:nvPicPr>
          <p:cNvPr id="6" name="Graphic 5">
            <a:extLst>
              <a:ext uri="{FF2B5EF4-FFF2-40B4-BE49-F238E27FC236}">
                <a16:creationId xmlns:a16="http://schemas.microsoft.com/office/drawing/2014/main" id="{E94CF189-36EF-4E70-B8AF-ED146D1DD14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028721" y="5320955"/>
            <a:ext cx="324000" cy="324000"/>
          </a:xfrm>
          <a:prstGeom prst="rect">
            <a:avLst/>
          </a:prstGeom>
        </p:spPr>
      </p:pic>
    </p:spTree>
    <p:extLst>
      <p:ext uri="{BB962C8B-B14F-4D97-AF65-F5344CB8AC3E}">
        <p14:creationId xmlns:p14="http://schemas.microsoft.com/office/powerpoint/2010/main" val="369351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729A53D9-F250-454A-BD8A-2AD3E2FB3173}"/>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20" name="Slide Number Placeholder 5">
            <a:extLst>
              <a:ext uri="{FF2B5EF4-FFF2-40B4-BE49-F238E27FC236}">
                <a16:creationId xmlns:a16="http://schemas.microsoft.com/office/drawing/2014/main" id="{7D6397B4-E498-004F-B8A4-72547A863A9A}"/>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pic>
        <p:nvPicPr>
          <p:cNvPr id="7" name="Graphic 6">
            <a:extLst>
              <a:ext uri="{FF2B5EF4-FFF2-40B4-BE49-F238E27FC236}">
                <a16:creationId xmlns:a16="http://schemas.microsoft.com/office/drawing/2014/main" id="{AE077668-35AC-42CD-8391-8BC75511E2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10068" y="6426000"/>
            <a:ext cx="432000" cy="432000"/>
          </a:xfrm>
          <a:prstGeom prst="rect">
            <a:avLst/>
          </a:prstGeom>
        </p:spPr>
      </p:pic>
      <p:sp>
        <p:nvSpPr>
          <p:cNvPr id="8" name="Text Placeholder 8">
            <a:extLst>
              <a:ext uri="{FF2B5EF4-FFF2-40B4-BE49-F238E27FC236}">
                <a16:creationId xmlns:a16="http://schemas.microsoft.com/office/drawing/2014/main" id="{A0D4AE13-F383-4466-B2DA-DD0C292B12DE}"/>
              </a:ext>
            </a:extLst>
          </p:cNvPr>
          <p:cNvSpPr>
            <a:spLocks noGrp="1"/>
          </p:cNvSpPr>
          <p:nvPr>
            <p:ph type="body" sz="quarter" idx="13"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Agenda</a:t>
            </a:r>
            <a:endParaRPr lang="en-CA" dirty="0"/>
          </a:p>
        </p:txBody>
      </p:sp>
    </p:spTree>
    <p:extLst>
      <p:ext uri="{BB962C8B-B14F-4D97-AF65-F5344CB8AC3E}">
        <p14:creationId xmlns:p14="http://schemas.microsoft.com/office/powerpoint/2010/main" val="3680586214"/>
      </p:ext>
    </p:extLst>
  </p:cSld>
  <p:clrMapOvr>
    <a:masterClrMapping/>
  </p:clrMapOvr>
  <p:extLst>
    <p:ext uri="{DCECCB84-F9BA-43D5-87BE-67443E8EF086}">
      <p15:sldGuideLst xmlns:p15="http://schemas.microsoft.com/office/powerpoint/2012/main">
        <p15:guide id="1" orient="horz" pos="2069"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682E2-9FA1-4A33-89D0-9846FE72A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26">
            <a:extLst>
              <a:ext uri="{FF2B5EF4-FFF2-40B4-BE49-F238E27FC236}">
                <a16:creationId xmlns:a16="http://schemas.microsoft.com/office/drawing/2014/main" id="{307CF9CB-FBCA-704B-9C3E-58BF41E7A5F7}"/>
              </a:ext>
            </a:extLst>
          </p:cNvPr>
          <p:cNvSpPr>
            <a:spLocks noGrp="1"/>
          </p:cNvSpPr>
          <p:nvPr>
            <p:ph type="body" sz="quarter" idx="10" hasCustomPrompt="1"/>
          </p:nvPr>
        </p:nvSpPr>
        <p:spPr>
          <a:xfrm>
            <a:off x="2591045" y="2427635"/>
            <a:ext cx="8072551" cy="786743"/>
          </a:xfrm>
          <a:prstGeom prst="rect">
            <a:avLst/>
          </a:prstGeom>
        </p:spPr>
        <p:txBody>
          <a:bodyPr/>
          <a:lstStyle>
            <a:lvl1pPr marL="0" indent="0">
              <a:buNone/>
              <a:defRPr sz="44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Section title</a:t>
            </a:r>
            <a:endParaRPr lang="en-CA" dirty="0"/>
          </a:p>
        </p:txBody>
      </p:sp>
      <p:sp>
        <p:nvSpPr>
          <p:cNvPr id="12" name="Text Placeholder 26">
            <a:extLst>
              <a:ext uri="{FF2B5EF4-FFF2-40B4-BE49-F238E27FC236}">
                <a16:creationId xmlns:a16="http://schemas.microsoft.com/office/drawing/2014/main" id="{ED770EA7-6514-114F-B9F0-EAF000778BB0}"/>
              </a:ext>
            </a:extLst>
          </p:cNvPr>
          <p:cNvSpPr>
            <a:spLocks noGrp="1"/>
          </p:cNvSpPr>
          <p:nvPr>
            <p:ph type="body" sz="quarter" idx="12" hasCustomPrompt="1"/>
          </p:nvPr>
        </p:nvSpPr>
        <p:spPr>
          <a:xfrm>
            <a:off x="1154095" y="2416952"/>
            <a:ext cx="1233996" cy="808109"/>
          </a:xfrm>
          <a:prstGeom prst="rect">
            <a:avLst/>
          </a:prstGeom>
        </p:spPr>
        <p:txBody>
          <a:bodyPr/>
          <a:lstStyle>
            <a:lvl1pPr marL="0" indent="0" algn="ctr">
              <a:buNone/>
              <a:defRPr lang="en-CA" sz="4400" kern="1200" dirty="0">
                <a:solidFill>
                  <a:schemeClr val="accent1"/>
                </a:solidFill>
                <a:latin typeface="+mj-lt"/>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01</a:t>
            </a:r>
            <a:endParaRPr lang="en-CA" dirty="0"/>
          </a:p>
        </p:txBody>
      </p:sp>
      <p:sp>
        <p:nvSpPr>
          <p:cNvPr id="19" name="Footer Placeholder 4">
            <a:extLst>
              <a:ext uri="{FF2B5EF4-FFF2-40B4-BE49-F238E27FC236}">
                <a16:creationId xmlns:a16="http://schemas.microsoft.com/office/drawing/2014/main" id="{729A53D9-F250-454A-BD8A-2AD3E2FB3173}"/>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20" name="Slide Number Placeholder 5">
            <a:extLst>
              <a:ext uri="{FF2B5EF4-FFF2-40B4-BE49-F238E27FC236}">
                <a16:creationId xmlns:a16="http://schemas.microsoft.com/office/drawing/2014/main" id="{7D6397B4-E498-004F-B8A4-72547A863A9A}"/>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pic>
        <p:nvPicPr>
          <p:cNvPr id="7" name="Graphic 6">
            <a:extLst>
              <a:ext uri="{FF2B5EF4-FFF2-40B4-BE49-F238E27FC236}">
                <a16:creationId xmlns:a16="http://schemas.microsoft.com/office/drawing/2014/main" id="{AE077668-35AC-42CD-8391-8BC75511E2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10068" y="6426000"/>
            <a:ext cx="432000" cy="432000"/>
          </a:xfrm>
          <a:prstGeom prst="rect">
            <a:avLst/>
          </a:prstGeom>
        </p:spPr>
      </p:pic>
      <p:cxnSp>
        <p:nvCxnSpPr>
          <p:cNvPr id="13" name="Straight Connector 12">
            <a:extLst>
              <a:ext uri="{FF2B5EF4-FFF2-40B4-BE49-F238E27FC236}">
                <a16:creationId xmlns:a16="http://schemas.microsoft.com/office/drawing/2014/main" id="{DC0F836B-100D-48F7-8A2D-51A65B6B549E}"/>
              </a:ext>
            </a:extLst>
          </p:cNvPr>
          <p:cNvCxnSpPr/>
          <p:nvPr userDrawn="1"/>
        </p:nvCxnSpPr>
        <p:spPr>
          <a:xfrm>
            <a:off x="445818" y="6462944"/>
            <a:ext cx="0" cy="168675"/>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7AA7298E-7FF9-4326-9E7D-A20224B4E735}"/>
              </a:ext>
            </a:extLst>
          </p:cNvPr>
          <p:cNvSpPr>
            <a:spLocks noGrp="1"/>
          </p:cNvSpPr>
          <p:nvPr>
            <p:ph type="body" sz="quarter" idx="11" hasCustomPrompt="1"/>
          </p:nvPr>
        </p:nvSpPr>
        <p:spPr>
          <a:xfrm>
            <a:off x="2591045" y="3349443"/>
            <a:ext cx="8072551" cy="985165"/>
          </a:xfrm>
          <a:prstGeom prst="rect">
            <a:avLst/>
          </a:prstGeom>
        </p:spPr>
        <p:txBody>
          <a:bodyPr/>
          <a:lstStyle>
            <a:lvl1pPr marL="0" indent="0">
              <a:spcBef>
                <a:spcPts val="1600"/>
              </a:spcBef>
              <a:buFont typeface="Arial" panose="020B0604020202020204" pitchFamily="34" charset="0"/>
              <a:buNone/>
              <a:tabLst/>
              <a:defRPr sz="1600">
                <a:solidFill>
                  <a:schemeClr val="accent1"/>
                </a:solidFill>
                <a:latin typeface="+mj-lt"/>
              </a:defRPr>
            </a:lvl1pPr>
            <a:lvl2pPr marL="457200" indent="0">
              <a:buClrTx/>
              <a:buSzPct val="100000"/>
              <a:buFont typeface="System Font Regular"/>
              <a:buNone/>
              <a:defRPr sz="2000">
                <a:solidFill>
                  <a:schemeClr val="tx1"/>
                </a:solidFill>
                <a:latin typeface="+mj-lt"/>
              </a:defRPr>
            </a:lvl2pPr>
            <a:lvl3pPr marL="914400" indent="0">
              <a:buFont typeface=".Lucida Grande UI Regular"/>
              <a:buNone/>
              <a:defRPr sz="18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p:txBody>
      </p:sp>
      <p:sp>
        <p:nvSpPr>
          <p:cNvPr id="2" name="Oval 1">
            <a:extLst>
              <a:ext uri="{FF2B5EF4-FFF2-40B4-BE49-F238E27FC236}">
                <a16:creationId xmlns:a16="http://schemas.microsoft.com/office/drawing/2014/main" id="{A0123F78-E96B-4814-A301-2E86E11158C1}"/>
              </a:ext>
            </a:extLst>
          </p:cNvPr>
          <p:cNvSpPr/>
          <p:nvPr userDrawn="1"/>
        </p:nvSpPr>
        <p:spPr>
          <a:xfrm>
            <a:off x="1254457" y="2230620"/>
            <a:ext cx="1033272" cy="1033272"/>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80629134"/>
      </p:ext>
    </p:extLst>
  </p:cSld>
  <p:clrMapOvr>
    <a:masterClrMapping/>
  </p:clrMapOvr>
  <p:extLst>
    <p:ext uri="{DCECCB84-F9BA-43D5-87BE-67443E8EF086}">
      <p15:sldGuideLst xmlns:p15="http://schemas.microsoft.com/office/powerpoint/2012/main">
        <p15:guide id="1" orient="horz" pos="2069"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Gradi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1E6EF1-B00F-4839-B0A3-7A78759B1D2A}"/>
              </a:ext>
            </a:extLst>
          </p:cNvPr>
          <p:cNvSpPr/>
          <p:nvPr userDrawn="1"/>
        </p:nvSpPr>
        <p:spPr>
          <a:xfrm flipH="1" flipV="1">
            <a:off x="0" y="0"/>
            <a:ext cx="12192000" cy="6857999"/>
          </a:xfrm>
          <a:prstGeom prst="rect">
            <a:avLst/>
          </a:prstGeom>
          <a:gradFill>
            <a:gsLst>
              <a:gs pos="31000">
                <a:srgbClr val="3483B7"/>
              </a:gs>
              <a:gs pos="55000">
                <a:srgbClr val="2E66A7"/>
              </a:gs>
              <a:gs pos="83000">
                <a:schemeClr val="accent1"/>
              </a:gs>
              <a:gs pos="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6">
            <a:extLst>
              <a:ext uri="{FF2B5EF4-FFF2-40B4-BE49-F238E27FC236}">
                <a16:creationId xmlns:a16="http://schemas.microsoft.com/office/drawing/2014/main" id="{307CF9CB-FBCA-704B-9C3E-58BF41E7A5F7}"/>
              </a:ext>
            </a:extLst>
          </p:cNvPr>
          <p:cNvSpPr>
            <a:spLocks noGrp="1"/>
          </p:cNvSpPr>
          <p:nvPr>
            <p:ph type="body" sz="quarter" idx="10" hasCustomPrompt="1"/>
          </p:nvPr>
        </p:nvSpPr>
        <p:spPr>
          <a:xfrm>
            <a:off x="2591045" y="2427635"/>
            <a:ext cx="8072551" cy="786743"/>
          </a:xfrm>
          <a:prstGeom prst="rect">
            <a:avLst/>
          </a:prstGeom>
        </p:spPr>
        <p:txBody>
          <a:bodyPr/>
          <a:lstStyle>
            <a:lvl1pPr marL="0" indent="0">
              <a:buNone/>
              <a:defRPr sz="4400" b="1">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Section title</a:t>
            </a:r>
            <a:endParaRPr lang="en-CA" dirty="0"/>
          </a:p>
        </p:txBody>
      </p:sp>
      <p:sp>
        <p:nvSpPr>
          <p:cNvPr id="12" name="Text Placeholder 26">
            <a:extLst>
              <a:ext uri="{FF2B5EF4-FFF2-40B4-BE49-F238E27FC236}">
                <a16:creationId xmlns:a16="http://schemas.microsoft.com/office/drawing/2014/main" id="{ED770EA7-6514-114F-B9F0-EAF000778BB0}"/>
              </a:ext>
            </a:extLst>
          </p:cNvPr>
          <p:cNvSpPr>
            <a:spLocks noGrp="1"/>
          </p:cNvSpPr>
          <p:nvPr>
            <p:ph type="body" sz="quarter" idx="12" hasCustomPrompt="1"/>
          </p:nvPr>
        </p:nvSpPr>
        <p:spPr>
          <a:xfrm>
            <a:off x="1154095" y="2416952"/>
            <a:ext cx="1233996" cy="808109"/>
          </a:xfrm>
          <a:prstGeom prst="rect">
            <a:avLst/>
          </a:prstGeom>
        </p:spPr>
        <p:txBody>
          <a:bodyPr/>
          <a:lstStyle>
            <a:lvl1pPr marL="0" indent="0" algn="ctr">
              <a:buNone/>
              <a:defRPr lang="en-CA" sz="4400" kern="1200" dirty="0">
                <a:solidFill>
                  <a:schemeClr val="bg1"/>
                </a:solidFill>
                <a:latin typeface="+mj-lt"/>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01</a:t>
            </a:r>
            <a:endParaRPr lang="en-CA" dirty="0"/>
          </a:p>
        </p:txBody>
      </p:sp>
      <p:sp>
        <p:nvSpPr>
          <p:cNvPr id="19" name="Footer Placeholder 4">
            <a:extLst>
              <a:ext uri="{FF2B5EF4-FFF2-40B4-BE49-F238E27FC236}">
                <a16:creationId xmlns:a16="http://schemas.microsoft.com/office/drawing/2014/main" id="{729A53D9-F250-454A-BD8A-2AD3E2FB3173}"/>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20" name="Slide Number Placeholder 5">
            <a:extLst>
              <a:ext uri="{FF2B5EF4-FFF2-40B4-BE49-F238E27FC236}">
                <a16:creationId xmlns:a16="http://schemas.microsoft.com/office/drawing/2014/main" id="{7D6397B4-E498-004F-B8A4-72547A863A9A}"/>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pic>
        <p:nvPicPr>
          <p:cNvPr id="7" name="Graphic 6">
            <a:extLst>
              <a:ext uri="{FF2B5EF4-FFF2-40B4-BE49-F238E27FC236}">
                <a16:creationId xmlns:a16="http://schemas.microsoft.com/office/drawing/2014/main" id="{AE077668-35AC-42CD-8391-8BC75511E2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10068" y="6426000"/>
            <a:ext cx="432000" cy="432000"/>
          </a:xfrm>
          <a:prstGeom prst="rect">
            <a:avLst/>
          </a:prstGeom>
        </p:spPr>
      </p:pic>
      <p:cxnSp>
        <p:nvCxnSpPr>
          <p:cNvPr id="13" name="Straight Connector 12">
            <a:extLst>
              <a:ext uri="{FF2B5EF4-FFF2-40B4-BE49-F238E27FC236}">
                <a16:creationId xmlns:a16="http://schemas.microsoft.com/office/drawing/2014/main" id="{DC0F836B-100D-48F7-8A2D-51A65B6B549E}"/>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7AA7298E-7FF9-4326-9E7D-A20224B4E735}"/>
              </a:ext>
            </a:extLst>
          </p:cNvPr>
          <p:cNvSpPr>
            <a:spLocks noGrp="1"/>
          </p:cNvSpPr>
          <p:nvPr>
            <p:ph type="body" sz="quarter" idx="11" hasCustomPrompt="1"/>
          </p:nvPr>
        </p:nvSpPr>
        <p:spPr>
          <a:xfrm>
            <a:off x="2591045" y="3349443"/>
            <a:ext cx="8072551" cy="985165"/>
          </a:xfrm>
          <a:prstGeom prst="rect">
            <a:avLst/>
          </a:prstGeom>
        </p:spPr>
        <p:txBody>
          <a:bodyPr/>
          <a:lstStyle>
            <a:lvl1pPr marL="0" indent="0">
              <a:spcBef>
                <a:spcPts val="1600"/>
              </a:spcBef>
              <a:buFont typeface="Arial" panose="020B0604020202020204" pitchFamily="34" charset="0"/>
              <a:buNone/>
              <a:tabLst/>
              <a:defRPr sz="1600">
                <a:solidFill>
                  <a:schemeClr val="accent2"/>
                </a:solidFill>
                <a:latin typeface="+mj-lt"/>
              </a:defRPr>
            </a:lvl1pPr>
            <a:lvl2pPr marL="457200" indent="0">
              <a:buClrTx/>
              <a:buSzPct val="100000"/>
              <a:buFont typeface="System Font Regular"/>
              <a:buNone/>
              <a:defRPr sz="2000">
                <a:solidFill>
                  <a:schemeClr val="tx1"/>
                </a:solidFill>
                <a:latin typeface="+mj-lt"/>
              </a:defRPr>
            </a:lvl2pPr>
            <a:lvl3pPr marL="914400" indent="0">
              <a:buFont typeface=".Lucida Grande UI Regular"/>
              <a:buNone/>
              <a:defRPr sz="18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p:txBody>
      </p:sp>
      <p:sp>
        <p:nvSpPr>
          <p:cNvPr id="16" name="Oval 15">
            <a:extLst>
              <a:ext uri="{FF2B5EF4-FFF2-40B4-BE49-F238E27FC236}">
                <a16:creationId xmlns:a16="http://schemas.microsoft.com/office/drawing/2014/main" id="{6A29A2AE-B6A2-4288-A083-7EA0412637B1}"/>
              </a:ext>
            </a:extLst>
          </p:cNvPr>
          <p:cNvSpPr/>
          <p:nvPr userDrawn="1"/>
        </p:nvSpPr>
        <p:spPr>
          <a:xfrm>
            <a:off x="1254457" y="2231218"/>
            <a:ext cx="1033272" cy="1033272"/>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87016395"/>
      </p:ext>
    </p:extLst>
  </p:cSld>
  <p:clrMapOvr>
    <a:masterClrMapping/>
  </p:clrMapOvr>
  <p:extLst>
    <p:ext uri="{DCECCB84-F9BA-43D5-87BE-67443E8EF086}">
      <p15:sldGuideLst xmlns:p15="http://schemas.microsoft.com/office/powerpoint/2012/main">
        <p15:guide id="1" orient="horz" pos="2069"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Gradient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D7F752-BC11-473D-B4FE-F975B2E10A87}"/>
              </a:ext>
            </a:extLst>
          </p:cNvPr>
          <p:cNvSpPr/>
          <p:nvPr userDrawn="1"/>
        </p:nvSpPr>
        <p:spPr>
          <a:xfrm flipH="1" flipV="1">
            <a:off x="0" y="0"/>
            <a:ext cx="12192000" cy="6857999"/>
          </a:xfrm>
          <a:prstGeom prst="rect">
            <a:avLst/>
          </a:prstGeom>
          <a:gradFill>
            <a:gsLst>
              <a:gs pos="72000">
                <a:schemeClr val="accent1"/>
              </a:gs>
              <a:gs pos="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6">
            <a:extLst>
              <a:ext uri="{FF2B5EF4-FFF2-40B4-BE49-F238E27FC236}">
                <a16:creationId xmlns:a16="http://schemas.microsoft.com/office/drawing/2014/main" id="{307CF9CB-FBCA-704B-9C3E-58BF41E7A5F7}"/>
              </a:ext>
            </a:extLst>
          </p:cNvPr>
          <p:cNvSpPr>
            <a:spLocks noGrp="1"/>
          </p:cNvSpPr>
          <p:nvPr>
            <p:ph type="body" sz="quarter" idx="10" hasCustomPrompt="1"/>
          </p:nvPr>
        </p:nvSpPr>
        <p:spPr>
          <a:xfrm>
            <a:off x="2591045" y="2427635"/>
            <a:ext cx="8072551" cy="786743"/>
          </a:xfrm>
          <a:prstGeom prst="rect">
            <a:avLst/>
          </a:prstGeom>
        </p:spPr>
        <p:txBody>
          <a:bodyPr/>
          <a:lstStyle>
            <a:lvl1pPr marL="0" indent="0">
              <a:buNone/>
              <a:defRPr sz="4400" b="1">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Section title</a:t>
            </a:r>
            <a:endParaRPr lang="en-CA" dirty="0"/>
          </a:p>
        </p:txBody>
      </p:sp>
      <p:sp>
        <p:nvSpPr>
          <p:cNvPr id="12" name="Text Placeholder 26">
            <a:extLst>
              <a:ext uri="{FF2B5EF4-FFF2-40B4-BE49-F238E27FC236}">
                <a16:creationId xmlns:a16="http://schemas.microsoft.com/office/drawing/2014/main" id="{ED770EA7-6514-114F-B9F0-EAF000778BB0}"/>
              </a:ext>
            </a:extLst>
          </p:cNvPr>
          <p:cNvSpPr>
            <a:spLocks noGrp="1"/>
          </p:cNvSpPr>
          <p:nvPr>
            <p:ph type="body" sz="quarter" idx="12" hasCustomPrompt="1"/>
          </p:nvPr>
        </p:nvSpPr>
        <p:spPr>
          <a:xfrm>
            <a:off x="1154095" y="2416952"/>
            <a:ext cx="1233996" cy="808109"/>
          </a:xfrm>
          <a:prstGeom prst="rect">
            <a:avLst/>
          </a:prstGeom>
        </p:spPr>
        <p:txBody>
          <a:bodyPr/>
          <a:lstStyle>
            <a:lvl1pPr marL="0" indent="0" algn="ctr">
              <a:buNone/>
              <a:defRPr lang="en-CA" sz="4400" kern="1200" dirty="0">
                <a:solidFill>
                  <a:schemeClr val="bg1"/>
                </a:solidFill>
                <a:latin typeface="+mj-lt"/>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01</a:t>
            </a:r>
            <a:endParaRPr lang="en-CA" dirty="0"/>
          </a:p>
        </p:txBody>
      </p:sp>
      <p:sp>
        <p:nvSpPr>
          <p:cNvPr id="19" name="Footer Placeholder 4">
            <a:extLst>
              <a:ext uri="{FF2B5EF4-FFF2-40B4-BE49-F238E27FC236}">
                <a16:creationId xmlns:a16="http://schemas.microsoft.com/office/drawing/2014/main" id="{729A53D9-F250-454A-BD8A-2AD3E2FB3173}"/>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20" name="Slide Number Placeholder 5">
            <a:extLst>
              <a:ext uri="{FF2B5EF4-FFF2-40B4-BE49-F238E27FC236}">
                <a16:creationId xmlns:a16="http://schemas.microsoft.com/office/drawing/2014/main" id="{7D6397B4-E498-004F-B8A4-72547A863A9A}"/>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pic>
        <p:nvPicPr>
          <p:cNvPr id="7" name="Graphic 6">
            <a:extLst>
              <a:ext uri="{FF2B5EF4-FFF2-40B4-BE49-F238E27FC236}">
                <a16:creationId xmlns:a16="http://schemas.microsoft.com/office/drawing/2014/main" id="{AE077668-35AC-42CD-8391-8BC75511E2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10068" y="6426000"/>
            <a:ext cx="432000" cy="432000"/>
          </a:xfrm>
          <a:prstGeom prst="rect">
            <a:avLst/>
          </a:prstGeom>
        </p:spPr>
      </p:pic>
      <p:cxnSp>
        <p:nvCxnSpPr>
          <p:cNvPr id="13" name="Straight Connector 12">
            <a:extLst>
              <a:ext uri="{FF2B5EF4-FFF2-40B4-BE49-F238E27FC236}">
                <a16:creationId xmlns:a16="http://schemas.microsoft.com/office/drawing/2014/main" id="{DC0F836B-100D-48F7-8A2D-51A65B6B549E}"/>
              </a:ext>
            </a:extLst>
          </p:cNvPr>
          <p:cNvCxnSpPr/>
          <p:nvPr userDrawn="1"/>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7AA7298E-7FF9-4326-9E7D-A20224B4E735}"/>
              </a:ext>
            </a:extLst>
          </p:cNvPr>
          <p:cNvSpPr>
            <a:spLocks noGrp="1"/>
          </p:cNvSpPr>
          <p:nvPr>
            <p:ph type="body" sz="quarter" idx="11" hasCustomPrompt="1"/>
          </p:nvPr>
        </p:nvSpPr>
        <p:spPr>
          <a:xfrm>
            <a:off x="2591045" y="3349443"/>
            <a:ext cx="8072551" cy="985165"/>
          </a:xfrm>
          <a:prstGeom prst="rect">
            <a:avLst/>
          </a:prstGeom>
        </p:spPr>
        <p:txBody>
          <a:bodyPr/>
          <a:lstStyle>
            <a:lvl1pPr marL="0" indent="0">
              <a:spcBef>
                <a:spcPts val="1600"/>
              </a:spcBef>
              <a:buFont typeface="Arial" panose="020B0604020202020204" pitchFamily="34" charset="0"/>
              <a:buNone/>
              <a:tabLst/>
              <a:defRPr sz="1600">
                <a:solidFill>
                  <a:schemeClr val="accent2"/>
                </a:solidFill>
                <a:latin typeface="+mj-lt"/>
              </a:defRPr>
            </a:lvl1pPr>
            <a:lvl2pPr marL="457200" indent="0">
              <a:buClrTx/>
              <a:buSzPct val="100000"/>
              <a:buFont typeface="System Font Regular"/>
              <a:buNone/>
              <a:defRPr sz="2000">
                <a:solidFill>
                  <a:schemeClr val="tx1"/>
                </a:solidFill>
                <a:latin typeface="+mj-lt"/>
              </a:defRPr>
            </a:lvl2pPr>
            <a:lvl3pPr marL="914400" indent="0">
              <a:buFont typeface=".Lucida Grande UI Regular"/>
              <a:buNone/>
              <a:defRPr sz="18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p:txBody>
      </p:sp>
      <p:sp>
        <p:nvSpPr>
          <p:cNvPr id="17" name="Oval 16">
            <a:extLst>
              <a:ext uri="{FF2B5EF4-FFF2-40B4-BE49-F238E27FC236}">
                <a16:creationId xmlns:a16="http://schemas.microsoft.com/office/drawing/2014/main" id="{51CE6342-D970-4092-B970-BF084F82A1B3}"/>
              </a:ext>
            </a:extLst>
          </p:cNvPr>
          <p:cNvSpPr/>
          <p:nvPr userDrawn="1"/>
        </p:nvSpPr>
        <p:spPr>
          <a:xfrm>
            <a:off x="1254457" y="2231218"/>
            <a:ext cx="1033272" cy="1033272"/>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21165665"/>
      </p:ext>
    </p:extLst>
  </p:cSld>
  <p:clrMapOvr>
    <a:masterClrMapping/>
  </p:clrMapOvr>
  <p:extLst>
    <p:ext uri="{DCECCB84-F9BA-43D5-87BE-67443E8EF086}">
      <p15:sldGuideLst xmlns:p15="http://schemas.microsoft.com/office/powerpoint/2012/main">
        <p15:guide id="1" orient="horz" pos="2069"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14D947BF-F264-4926-87F0-323BE862AAC9}"/>
              </a:ext>
            </a:extLst>
          </p:cNvPr>
          <p:cNvSpPr>
            <a:spLocks noGrp="1"/>
          </p:cNvSpPr>
          <p:nvPr userDrawn="1">
            <p:ph type="body" sz="quarter" idx="10"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title</a:t>
            </a:r>
            <a:endParaRPr lang="en-CA" dirty="0"/>
          </a:p>
        </p:txBody>
      </p:sp>
      <p:sp>
        <p:nvSpPr>
          <p:cNvPr id="8" name="Text Placeholder 8">
            <a:extLst>
              <a:ext uri="{FF2B5EF4-FFF2-40B4-BE49-F238E27FC236}">
                <a16:creationId xmlns:a16="http://schemas.microsoft.com/office/drawing/2014/main" id="{EB084BA9-223E-3745-BE08-1D739797BE72}"/>
              </a:ext>
            </a:extLst>
          </p:cNvPr>
          <p:cNvSpPr>
            <a:spLocks noGrp="1"/>
          </p:cNvSpPr>
          <p:nvPr>
            <p:ph type="body" sz="quarter" idx="11" hasCustomPrompt="1"/>
          </p:nvPr>
        </p:nvSpPr>
        <p:spPr>
          <a:xfrm>
            <a:off x="270709" y="1284859"/>
            <a:ext cx="11671359" cy="4643563"/>
          </a:xfrm>
          <a:prstGeom prst="rect">
            <a:avLst/>
          </a:prstGeom>
        </p:spPr>
        <p:txBody>
          <a:bodyPr/>
          <a:lstStyle>
            <a:lvl1pPr marL="0" indent="0">
              <a:spcBef>
                <a:spcPts val="1600"/>
              </a:spcBef>
              <a:buFont typeface="Arial" panose="020B0604020202020204" pitchFamily="34" charset="0"/>
              <a:buNone/>
              <a:tabLst/>
              <a:defRPr sz="2200">
                <a:solidFill>
                  <a:schemeClr val="tx1"/>
                </a:solidFill>
                <a:latin typeface="+mj-lt"/>
              </a:defRPr>
            </a:lvl1pPr>
            <a:lvl2pPr marL="457200" indent="0">
              <a:buClrTx/>
              <a:buSzPct val="100000"/>
              <a:buFont typeface="System Font Regular"/>
              <a:buNone/>
              <a:defRPr sz="2000">
                <a:solidFill>
                  <a:schemeClr val="tx1"/>
                </a:solidFill>
                <a:latin typeface="+mj-lt"/>
              </a:defRPr>
            </a:lvl2pPr>
            <a:lvl3pPr marL="914400" indent="0">
              <a:buFont typeface=".Lucida Grande UI Regular"/>
              <a:buNone/>
              <a:defRPr sz="18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9" name="Footer Placeholder 4">
            <a:extLst>
              <a:ext uri="{FF2B5EF4-FFF2-40B4-BE49-F238E27FC236}">
                <a16:creationId xmlns:a16="http://schemas.microsoft.com/office/drawing/2014/main" id="{F2DCD895-B3A2-E743-9A0A-11D566AE6C1F}"/>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F4205B42-0EB7-5A49-A656-26E1228217D5}"/>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
        <p:nvSpPr>
          <p:cNvPr id="13" name="Text Placeholder 8">
            <a:extLst>
              <a:ext uri="{FF2B5EF4-FFF2-40B4-BE49-F238E27FC236}">
                <a16:creationId xmlns:a16="http://schemas.microsoft.com/office/drawing/2014/main" id="{A1A862E7-01EF-C148-9EDC-D9C17037E786}"/>
              </a:ext>
            </a:extLst>
          </p:cNvPr>
          <p:cNvSpPr>
            <a:spLocks noGrp="1"/>
          </p:cNvSpPr>
          <p:nvPr>
            <p:ph type="body" sz="quarter" idx="12" hasCustomPrompt="1"/>
          </p:nvPr>
        </p:nvSpPr>
        <p:spPr>
          <a:xfrm>
            <a:off x="260320" y="747652"/>
            <a:ext cx="11671359" cy="365124"/>
          </a:xfrm>
          <a:prstGeom prst="rect">
            <a:avLst/>
          </a:prstGeom>
        </p:spPr>
        <p:txBody>
          <a:bodyPr/>
          <a:lstStyle>
            <a:lvl1pPr marL="0" indent="0">
              <a:buNone/>
              <a:defRPr sz="2000">
                <a:solidFill>
                  <a:schemeClr val="tx2"/>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subtitle</a:t>
            </a:r>
            <a:endParaRPr lang="en-CA" dirty="0"/>
          </a:p>
        </p:txBody>
      </p:sp>
      <p:pic>
        <p:nvPicPr>
          <p:cNvPr id="10" name="Graphic 9">
            <a:extLst>
              <a:ext uri="{FF2B5EF4-FFF2-40B4-BE49-F238E27FC236}">
                <a16:creationId xmlns:a16="http://schemas.microsoft.com/office/drawing/2014/main" id="{BF12DE1A-F5D9-47B4-A3B9-9B20F3945C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10068" y="6426000"/>
            <a:ext cx="432000" cy="432000"/>
          </a:xfrm>
          <a:prstGeom prst="rect">
            <a:avLst/>
          </a:prstGeom>
        </p:spPr>
      </p:pic>
    </p:spTree>
    <p:extLst>
      <p:ext uri="{BB962C8B-B14F-4D97-AF65-F5344CB8AC3E}">
        <p14:creationId xmlns:p14="http://schemas.microsoft.com/office/powerpoint/2010/main" val="1555399534"/>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14D947BF-F264-4926-87F0-323BE862AAC9}"/>
              </a:ext>
            </a:extLst>
          </p:cNvPr>
          <p:cNvSpPr>
            <a:spLocks noGrp="1"/>
          </p:cNvSpPr>
          <p:nvPr userDrawn="1">
            <p:ph type="body" sz="quarter" idx="10"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title</a:t>
            </a:r>
            <a:endParaRPr lang="en-CA" dirty="0"/>
          </a:p>
        </p:txBody>
      </p:sp>
      <p:sp>
        <p:nvSpPr>
          <p:cNvPr id="8" name="Text Placeholder 8">
            <a:extLst>
              <a:ext uri="{FF2B5EF4-FFF2-40B4-BE49-F238E27FC236}">
                <a16:creationId xmlns:a16="http://schemas.microsoft.com/office/drawing/2014/main" id="{EB084BA9-223E-3745-BE08-1D739797BE72}"/>
              </a:ext>
            </a:extLst>
          </p:cNvPr>
          <p:cNvSpPr>
            <a:spLocks noGrp="1"/>
          </p:cNvSpPr>
          <p:nvPr>
            <p:ph type="body" sz="quarter" idx="11" hasCustomPrompt="1"/>
          </p:nvPr>
        </p:nvSpPr>
        <p:spPr>
          <a:xfrm>
            <a:off x="270709" y="1871529"/>
            <a:ext cx="5634435" cy="4056893"/>
          </a:xfrm>
          <a:prstGeom prst="rect">
            <a:avLst/>
          </a:prstGeom>
        </p:spPr>
        <p:txBody>
          <a:bodyPr/>
          <a:lstStyle>
            <a:lvl1pPr marL="0" indent="0">
              <a:spcBef>
                <a:spcPts val="1600"/>
              </a:spcBef>
              <a:buFont typeface="Arial" panose="020B0604020202020204" pitchFamily="34" charset="0"/>
              <a:buNone/>
              <a:tabLst/>
              <a:defRPr sz="2000">
                <a:solidFill>
                  <a:schemeClr val="tx1"/>
                </a:solidFill>
                <a:latin typeface="+mj-lt"/>
              </a:defRPr>
            </a:lvl1pPr>
            <a:lvl2pPr marL="457200" indent="0">
              <a:buClrTx/>
              <a:buSzPct val="100000"/>
              <a:buFont typeface="System Font Regular"/>
              <a:buNone/>
              <a:defRPr sz="1800">
                <a:solidFill>
                  <a:schemeClr val="tx1"/>
                </a:solidFill>
                <a:latin typeface="+mj-lt"/>
              </a:defRPr>
            </a:lvl2pPr>
            <a:lvl3pPr marL="914400" indent="0">
              <a:buFont typeface=".Lucida Grande UI Regular"/>
              <a:buNone/>
              <a:defRPr sz="16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9" name="Footer Placeholder 4">
            <a:extLst>
              <a:ext uri="{FF2B5EF4-FFF2-40B4-BE49-F238E27FC236}">
                <a16:creationId xmlns:a16="http://schemas.microsoft.com/office/drawing/2014/main" id="{F2DCD895-B3A2-E743-9A0A-11D566AE6C1F}"/>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F4205B42-0EB7-5A49-A656-26E1228217D5}"/>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
        <p:nvSpPr>
          <p:cNvPr id="13" name="Text Placeholder 8">
            <a:extLst>
              <a:ext uri="{FF2B5EF4-FFF2-40B4-BE49-F238E27FC236}">
                <a16:creationId xmlns:a16="http://schemas.microsoft.com/office/drawing/2014/main" id="{A1A862E7-01EF-C148-9EDC-D9C17037E786}"/>
              </a:ext>
            </a:extLst>
          </p:cNvPr>
          <p:cNvSpPr>
            <a:spLocks noGrp="1"/>
          </p:cNvSpPr>
          <p:nvPr>
            <p:ph type="body" sz="quarter" idx="12" hasCustomPrompt="1"/>
          </p:nvPr>
        </p:nvSpPr>
        <p:spPr>
          <a:xfrm>
            <a:off x="260320" y="747652"/>
            <a:ext cx="11671359" cy="365124"/>
          </a:xfrm>
          <a:prstGeom prst="rect">
            <a:avLst/>
          </a:prstGeom>
        </p:spPr>
        <p:txBody>
          <a:bodyPr/>
          <a:lstStyle>
            <a:lvl1pPr marL="0" indent="0">
              <a:buNone/>
              <a:defRPr sz="2000">
                <a:solidFill>
                  <a:schemeClr val="tx2"/>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subtitle</a:t>
            </a:r>
            <a:endParaRPr lang="en-CA" dirty="0"/>
          </a:p>
        </p:txBody>
      </p:sp>
      <p:pic>
        <p:nvPicPr>
          <p:cNvPr id="10" name="Graphic 9">
            <a:extLst>
              <a:ext uri="{FF2B5EF4-FFF2-40B4-BE49-F238E27FC236}">
                <a16:creationId xmlns:a16="http://schemas.microsoft.com/office/drawing/2014/main" id="{BF12DE1A-F5D9-47B4-A3B9-9B20F3945C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10068" y="6426000"/>
            <a:ext cx="432000" cy="432000"/>
          </a:xfrm>
          <a:prstGeom prst="rect">
            <a:avLst/>
          </a:prstGeom>
        </p:spPr>
      </p:pic>
      <p:sp>
        <p:nvSpPr>
          <p:cNvPr id="12" name="Text Placeholder 8">
            <a:extLst>
              <a:ext uri="{FF2B5EF4-FFF2-40B4-BE49-F238E27FC236}">
                <a16:creationId xmlns:a16="http://schemas.microsoft.com/office/drawing/2014/main" id="{7194DCB9-718F-42B5-9D4A-AA2434A3E983}"/>
              </a:ext>
            </a:extLst>
          </p:cNvPr>
          <p:cNvSpPr>
            <a:spLocks noGrp="1"/>
          </p:cNvSpPr>
          <p:nvPr>
            <p:ph type="body" sz="quarter" idx="13" hasCustomPrompt="1"/>
          </p:nvPr>
        </p:nvSpPr>
        <p:spPr>
          <a:xfrm>
            <a:off x="6286856" y="1871529"/>
            <a:ext cx="5634435" cy="4056893"/>
          </a:xfrm>
          <a:prstGeom prst="rect">
            <a:avLst/>
          </a:prstGeom>
        </p:spPr>
        <p:txBody>
          <a:bodyPr/>
          <a:lstStyle>
            <a:lvl1pPr marL="0" indent="0">
              <a:spcBef>
                <a:spcPts val="1600"/>
              </a:spcBef>
              <a:buFont typeface="Arial" panose="020B0604020202020204" pitchFamily="34" charset="0"/>
              <a:buNone/>
              <a:tabLst/>
              <a:defRPr sz="2000">
                <a:solidFill>
                  <a:schemeClr val="tx1"/>
                </a:solidFill>
                <a:latin typeface="+mj-lt"/>
              </a:defRPr>
            </a:lvl1pPr>
            <a:lvl2pPr marL="457200" indent="0">
              <a:buClrTx/>
              <a:buSzPct val="100000"/>
              <a:buFont typeface="System Font Regular"/>
              <a:buNone/>
              <a:defRPr sz="1800">
                <a:solidFill>
                  <a:schemeClr val="tx1"/>
                </a:solidFill>
                <a:latin typeface="+mj-lt"/>
              </a:defRPr>
            </a:lvl2pPr>
            <a:lvl3pPr marL="914400" indent="0">
              <a:buFont typeface=".Lucida Grande UI Regular"/>
              <a:buNone/>
              <a:defRPr sz="16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14" name="Text Placeholder 8">
            <a:extLst>
              <a:ext uri="{FF2B5EF4-FFF2-40B4-BE49-F238E27FC236}">
                <a16:creationId xmlns:a16="http://schemas.microsoft.com/office/drawing/2014/main" id="{DF5DA015-C820-44A6-9EF4-227F7EB8FB2F}"/>
              </a:ext>
            </a:extLst>
          </p:cNvPr>
          <p:cNvSpPr>
            <a:spLocks noGrp="1"/>
          </p:cNvSpPr>
          <p:nvPr>
            <p:ph type="body" sz="quarter" idx="14" hasCustomPrompt="1"/>
          </p:nvPr>
        </p:nvSpPr>
        <p:spPr>
          <a:xfrm>
            <a:off x="270710" y="1283304"/>
            <a:ext cx="5634434" cy="514800"/>
          </a:xfrm>
          <a:prstGeom prst="rect">
            <a:avLst/>
          </a:prstGeom>
          <a:solidFill>
            <a:schemeClr val="accent2">
              <a:lumMod val="40000"/>
              <a:lumOff val="60000"/>
            </a:schemeClr>
          </a:solidFill>
        </p:spPr>
        <p:txBody>
          <a:bodyPr anchor="ctr" anchorCtr="0"/>
          <a:lstStyle>
            <a:lvl1pPr marL="0" indent="0">
              <a:buNone/>
              <a:defRPr sz="2000" b="1">
                <a:solidFill>
                  <a:schemeClr val="accent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Header title</a:t>
            </a:r>
            <a:endParaRPr lang="en-CA" dirty="0"/>
          </a:p>
        </p:txBody>
      </p:sp>
      <p:sp>
        <p:nvSpPr>
          <p:cNvPr id="15" name="Text Placeholder 8">
            <a:extLst>
              <a:ext uri="{FF2B5EF4-FFF2-40B4-BE49-F238E27FC236}">
                <a16:creationId xmlns:a16="http://schemas.microsoft.com/office/drawing/2014/main" id="{81014FBD-0FCC-433C-8B2A-377EEE05F912}"/>
              </a:ext>
            </a:extLst>
          </p:cNvPr>
          <p:cNvSpPr>
            <a:spLocks noGrp="1"/>
          </p:cNvSpPr>
          <p:nvPr>
            <p:ph type="body" sz="quarter" idx="15" hasCustomPrompt="1"/>
          </p:nvPr>
        </p:nvSpPr>
        <p:spPr>
          <a:xfrm>
            <a:off x="6286856" y="1283304"/>
            <a:ext cx="5634434" cy="514800"/>
          </a:xfrm>
          <a:prstGeom prst="rect">
            <a:avLst/>
          </a:prstGeom>
          <a:solidFill>
            <a:schemeClr val="accent2">
              <a:lumMod val="40000"/>
              <a:lumOff val="60000"/>
            </a:schemeClr>
          </a:solidFill>
        </p:spPr>
        <p:txBody>
          <a:bodyPr anchor="ctr" anchorCtr="0"/>
          <a:lstStyle>
            <a:lvl1pPr marL="0" indent="0">
              <a:buNone/>
              <a:defRPr sz="2000" b="1">
                <a:solidFill>
                  <a:schemeClr val="accent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Header title</a:t>
            </a:r>
            <a:endParaRPr lang="en-CA" dirty="0"/>
          </a:p>
        </p:txBody>
      </p:sp>
      <p:cxnSp>
        <p:nvCxnSpPr>
          <p:cNvPr id="16" name="Straight Connector 15">
            <a:extLst>
              <a:ext uri="{FF2B5EF4-FFF2-40B4-BE49-F238E27FC236}">
                <a16:creationId xmlns:a16="http://schemas.microsoft.com/office/drawing/2014/main" id="{AE990E6B-0605-4B83-82E1-17E932E66A41}"/>
              </a:ext>
            </a:extLst>
          </p:cNvPr>
          <p:cNvCxnSpPr>
            <a:cxnSpLocks/>
          </p:cNvCxnSpPr>
          <p:nvPr userDrawn="1"/>
        </p:nvCxnSpPr>
        <p:spPr>
          <a:xfrm>
            <a:off x="6107289" y="1566672"/>
            <a:ext cx="0" cy="4251960"/>
          </a:xfrm>
          <a:prstGeom prst="line">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0644"/>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14D947BF-F264-4926-87F0-323BE862AAC9}"/>
              </a:ext>
            </a:extLst>
          </p:cNvPr>
          <p:cNvSpPr>
            <a:spLocks noGrp="1"/>
          </p:cNvSpPr>
          <p:nvPr userDrawn="1">
            <p:ph type="body" sz="quarter" idx="10"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title</a:t>
            </a:r>
            <a:endParaRPr lang="en-CA" dirty="0"/>
          </a:p>
        </p:txBody>
      </p:sp>
      <p:sp>
        <p:nvSpPr>
          <p:cNvPr id="8" name="Text Placeholder 8">
            <a:extLst>
              <a:ext uri="{FF2B5EF4-FFF2-40B4-BE49-F238E27FC236}">
                <a16:creationId xmlns:a16="http://schemas.microsoft.com/office/drawing/2014/main" id="{EB084BA9-223E-3745-BE08-1D739797BE72}"/>
              </a:ext>
            </a:extLst>
          </p:cNvPr>
          <p:cNvSpPr>
            <a:spLocks noGrp="1"/>
          </p:cNvSpPr>
          <p:nvPr>
            <p:ph type="body" sz="quarter" idx="11" hasCustomPrompt="1"/>
          </p:nvPr>
        </p:nvSpPr>
        <p:spPr>
          <a:xfrm>
            <a:off x="270709" y="1871529"/>
            <a:ext cx="3697787" cy="4056893"/>
          </a:xfrm>
          <a:prstGeom prst="rect">
            <a:avLst/>
          </a:prstGeom>
        </p:spPr>
        <p:txBody>
          <a:bodyPr/>
          <a:lstStyle>
            <a:lvl1pPr marL="0" indent="0">
              <a:spcBef>
                <a:spcPts val="1600"/>
              </a:spcBef>
              <a:buFont typeface="Arial" panose="020B0604020202020204" pitchFamily="34" charset="0"/>
              <a:buNone/>
              <a:tabLst/>
              <a:defRPr sz="2000">
                <a:solidFill>
                  <a:schemeClr val="tx1"/>
                </a:solidFill>
                <a:latin typeface="+mj-lt"/>
              </a:defRPr>
            </a:lvl1pPr>
            <a:lvl2pPr marL="457200" indent="0">
              <a:buClrTx/>
              <a:buSzPct val="100000"/>
              <a:buFont typeface="System Font Regular"/>
              <a:buNone/>
              <a:defRPr sz="1800">
                <a:solidFill>
                  <a:schemeClr val="tx1"/>
                </a:solidFill>
                <a:latin typeface="+mj-lt"/>
              </a:defRPr>
            </a:lvl2pPr>
            <a:lvl3pPr marL="914400" indent="0">
              <a:buFont typeface=".Lucida Grande UI Regular"/>
              <a:buNone/>
              <a:defRPr sz="16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9" name="Footer Placeholder 4">
            <a:extLst>
              <a:ext uri="{FF2B5EF4-FFF2-40B4-BE49-F238E27FC236}">
                <a16:creationId xmlns:a16="http://schemas.microsoft.com/office/drawing/2014/main" id="{F2DCD895-B3A2-E743-9A0A-11D566AE6C1F}"/>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F4205B42-0EB7-5A49-A656-26E1228217D5}"/>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
        <p:nvSpPr>
          <p:cNvPr id="13" name="Text Placeholder 8">
            <a:extLst>
              <a:ext uri="{FF2B5EF4-FFF2-40B4-BE49-F238E27FC236}">
                <a16:creationId xmlns:a16="http://schemas.microsoft.com/office/drawing/2014/main" id="{A1A862E7-01EF-C148-9EDC-D9C17037E786}"/>
              </a:ext>
            </a:extLst>
          </p:cNvPr>
          <p:cNvSpPr>
            <a:spLocks noGrp="1"/>
          </p:cNvSpPr>
          <p:nvPr>
            <p:ph type="body" sz="quarter" idx="12" hasCustomPrompt="1"/>
          </p:nvPr>
        </p:nvSpPr>
        <p:spPr>
          <a:xfrm>
            <a:off x="260320" y="747652"/>
            <a:ext cx="11671359" cy="365124"/>
          </a:xfrm>
          <a:prstGeom prst="rect">
            <a:avLst/>
          </a:prstGeom>
        </p:spPr>
        <p:txBody>
          <a:bodyPr/>
          <a:lstStyle>
            <a:lvl1pPr marL="0" indent="0">
              <a:buNone/>
              <a:defRPr sz="2000">
                <a:solidFill>
                  <a:schemeClr val="tx2"/>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subtitle</a:t>
            </a:r>
            <a:endParaRPr lang="en-CA" dirty="0"/>
          </a:p>
        </p:txBody>
      </p:sp>
      <p:pic>
        <p:nvPicPr>
          <p:cNvPr id="10" name="Graphic 9">
            <a:extLst>
              <a:ext uri="{FF2B5EF4-FFF2-40B4-BE49-F238E27FC236}">
                <a16:creationId xmlns:a16="http://schemas.microsoft.com/office/drawing/2014/main" id="{BF12DE1A-F5D9-47B4-A3B9-9B20F3945C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10068" y="6426000"/>
            <a:ext cx="432000" cy="432000"/>
          </a:xfrm>
          <a:prstGeom prst="rect">
            <a:avLst/>
          </a:prstGeom>
        </p:spPr>
      </p:pic>
      <p:sp>
        <p:nvSpPr>
          <p:cNvPr id="14" name="Text Placeholder 8">
            <a:extLst>
              <a:ext uri="{FF2B5EF4-FFF2-40B4-BE49-F238E27FC236}">
                <a16:creationId xmlns:a16="http://schemas.microsoft.com/office/drawing/2014/main" id="{DF5DA015-C820-44A6-9EF4-227F7EB8FB2F}"/>
              </a:ext>
            </a:extLst>
          </p:cNvPr>
          <p:cNvSpPr>
            <a:spLocks noGrp="1"/>
          </p:cNvSpPr>
          <p:nvPr>
            <p:ph type="body" sz="quarter" idx="14" hasCustomPrompt="1"/>
          </p:nvPr>
        </p:nvSpPr>
        <p:spPr>
          <a:xfrm>
            <a:off x="270710" y="1283304"/>
            <a:ext cx="3697786" cy="514800"/>
          </a:xfrm>
          <a:prstGeom prst="rect">
            <a:avLst/>
          </a:prstGeom>
          <a:solidFill>
            <a:schemeClr val="accent2">
              <a:lumMod val="40000"/>
              <a:lumOff val="60000"/>
            </a:schemeClr>
          </a:solidFill>
        </p:spPr>
        <p:txBody>
          <a:bodyPr anchor="ctr" anchorCtr="0"/>
          <a:lstStyle>
            <a:lvl1pPr marL="0" indent="0">
              <a:buNone/>
              <a:defRPr sz="2000" b="1">
                <a:solidFill>
                  <a:schemeClr val="accent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Header title</a:t>
            </a:r>
            <a:endParaRPr lang="en-CA" dirty="0"/>
          </a:p>
        </p:txBody>
      </p:sp>
      <p:sp>
        <p:nvSpPr>
          <p:cNvPr id="16" name="Text Placeholder 8">
            <a:extLst>
              <a:ext uri="{FF2B5EF4-FFF2-40B4-BE49-F238E27FC236}">
                <a16:creationId xmlns:a16="http://schemas.microsoft.com/office/drawing/2014/main" id="{9440D135-5A0D-4441-84B8-4B8A78D06E57}"/>
              </a:ext>
            </a:extLst>
          </p:cNvPr>
          <p:cNvSpPr>
            <a:spLocks noGrp="1"/>
          </p:cNvSpPr>
          <p:nvPr>
            <p:ph type="body" sz="quarter" idx="15" hasCustomPrompt="1"/>
          </p:nvPr>
        </p:nvSpPr>
        <p:spPr>
          <a:xfrm>
            <a:off x="4247106" y="1871529"/>
            <a:ext cx="3697787" cy="4056893"/>
          </a:xfrm>
          <a:prstGeom prst="rect">
            <a:avLst/>
          </a:prstGeom>
        </p:spPr>
        <p:txBody>
          <a:bodyPr/>
          <a:lstStyle>
            <a:lvl1pPr marL="0" indent="0">
              <a:spcBef>
                <a:spcPts val="1600"/>
              </a:spcBef>
              <a:buFont typeface="Arial" panose="020B0604020202020204" pitchFamily="34" charset="0"/>
              <a:buNone/>
              <a:tabLst/>
              <a:defRPr sz="2000">
                <a:solidFill>
                  <a:schemeClr val="tx1"/>
                </a:solidFill>
                <a:latin typeface="+mj-lt"/>
              </a:defRPr>
            </a:lvl1pPr>
            <a:lvl2pPr marL="457200" indent="0">
              <a:buClrTx/>
              <a:buSzPct val="100000"/>
              <a:buFont typeface="System Font Regular"/>
              <a:buNone/>
              <a:defRPr sz="1800">
                <a:solidFill>
                  <a:schemeClr val="tx1"/>
                </a:solidFill>
                <a:latin typeface="+mj-lt"/>
              </a:defRPr>
            </a:lvl2pPr>
            <a:lvl3pPr marL="914400" indent="0">
              <a:buFont typeface=".Lucida Grande UI Regular"/>
              <a:buNone/>
              <a:defRPr sz="16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17" name="Text Placeholder 8">
            <a:extLst>
              <a:ext uri="{FF2B5EF4-FFF2-40B4-BE49-F238E27FC236}">
                <a16:creationId xmlns:a16="http://schemas.microsoft.com/office/drawing/2014/main" id="{1BBEBA91-C7DE-482C-B36D-956DFA0EF58F}"/>
              </a:ext>
            </a:extLst>
          </p:cNvPr>
          <p:cNvSpPr>
            <a:spLocks noGrp="1"/>
          </p:cNvSpPr>
          <p:nvPr>
            <p:ph type="body" sz="quarter" idx="16" hasCustomPrompt="1"/>
          </p:nvPr>
        </p:nvSpPr>
        <p:spPr>
          <a:xfrm>
            <a:off x="4247107" y="1283304"/>
            <a:ext cx="3697786" cy="514800"/>
          </a:xfrm>
          <a:prstGeom prst="rect">
            <a:avLst/>
          </a:prstGeom>
          <a:solidFill>
            <a:schemeClr val="accent2">
              <a:lumMod val="40000"/>
              <a:lumOff val="60000"/>
            </a:schemeClr>
          </a:solidFill>
        </p:spPr>
        <p:txBody>
          <a:bodyPr anchor="ctr" anchorCtr="0"/>
          <a:lstStyle>
            <a:lvl1pPr marL="0" indent="0">
              <a:buNone/>
              <a:defRPr sz="2000" b="1">
                <a:solidFill>
                  <a:schemeClr val="accent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Header title</a:t>
            </a:r>
            <a:endParaRPr lang="en-CA" dirty="0"/>
          </a:p>
        </p:txBody>
      </p:sp>
      <p:sp>
        <p:nvSpPr>
          <p:cNvPr id="18" name="Text Placeholder 8">
            <a:extLst>
              <a:ext uri="{FF2B5EF4-FFF2-40B4-BE49-F238E27FC236}">
                <a16:creationId xmlns:a16="http://schemas.microsoft.com/office/drawing/2014/main" id="{2C7513CD-2F06-4EC7-A5B4-3E635E2F0D25}"/>
              </a:ext>
            </a:extLst>
          </p:cNvPr>
          <p:cNvSpPr>
            <a:spLocks noGrp="1"/>
          </p:cNvSpPr>
          <p:nvPr>
            <p:ph type="body" sz="quarter" idx="17" hasCustomPrompt="1"/>
          </p:nvPr>
        </p:nvSpPr>
        <p:spPr>
          <a:xfrm>
            <a:off x="8223502" y="1871529"/>
            <a:ext cx="3697787" cy="4056893"/>
          </a:xfrm>
          <a:prstGeom prst="rect">
            <a:avLst/>
          </a:prstGeom>
        </p:spPr>
        <p:txBody>
          <a:bodyPr/>
          <a:lstStyle>
            <a:lvl1pPr marL="0" indent="0">
              <a:spcBef>
                <a:spcPts val="1600"/>
              </a:spcBef>
              <a:buFont typeface="Arial" panose="020B0604020202020204" pitchFamily="34" charset="0"/>
              <a:buNone/>
              <a:tabLst/>
              <a:defRPr sz="2000">
                <a:solidFill>
                  <a:schemeClr val="tx1"/>
                </a:solidFill>
                <a:latin typeface="+mj-lt"/>
              </a:defRPr>
            </a:lvl1pPr>
            <a:lvl2pPr marL="457200" indent="0">
              <a:buClrTx/>
              <a:buSzPct val="100000"/>
              <a:buFont typeface="System Font Regular"/>
              <a:buNone/>
              <a:defRPr sz="1800">
                <a:solidFill>
                  <a:schemeClr val="tx1"/>
                </a:solidFill>
                <a:latin typeface="+mj-lt"/>
              </a:defRPr>
            </a:lvl2pPr>
            <a:lvl3pPr marL="914400" indent="0">
              <a:buFont typeface=".Lucida Grande UI Regular"/>
              <a:buNone/>
              <a:defRPr sz="16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20" name="Text Placeholder 8">
            <a:extLst>
              <a:ext uri="{FF2B5EF4-FFF2-40B4-BE49-F238E27FC236}">
                <a16:creationId xmlns:a16="http://schemas.microsoft.com/office/drawing/2014/main" id="{7FC3B802-FC59-46DB-8ED8-9126C5CDD8B5}"/>
              </a:ext>
            </a:extLst>
          </p:cNvPr>
          <p:cNvSpPr>
            <a:spLocks noGrp="1"/>
          </p:cNvSpPr>
          <p:nvPr>
            <p:ph type="body" sz="quarter" idx="18" hasCustomPrompt="1"/>
          </p:nvPr>
        </p:nvSpPr>
        <p:spPr>
          <a:xfrm>
            <a:off x="8223503" y="1283304"/>
            <a:ext cx="3697786" cy="514800"/>
          </a:xfrm>
          <a:prstGeom prst="rect">
            <a:avLst/>
          </a:prstGeom>
          <a:solidFill>
            <a:schemeClr val="accent2">
              <a:lumMod val="40000"/>
              <a:lumOff val="60000"/>
            </a:schemeClr>
          </a:solidFill>
        </p:spPr>
        <p:txBody>
          <a:bodyPr anchor="ctr" anchorCtr="0"/>
          <a:lstStyle>
            <a:lvl1pPr marL="0" indent="0">
              <a:buNone/>
              <a:defRPr sz="2000" b="1">
                <a:solidFill>
                  <a:schemeClr val="accent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Header title</a:t>
            </a:r>
            <a:endParaRPr lang="en-CA" dirty="0"/>
          </a:p>
        </p:txBody>
      </p:sp>
      <p:cxnSp>
        <p:nvCxnSpPr>
          <p:cNvPr id="3" name="Straight Connector 2">
            <a:extLst>
              <a:ext uri="{FF2B5EF4-FFF2-40B4-BE49-F238E27FC236}">
                <a16:creationId xmlns:a16="http://schemas.microsoft.com/office/drawing/2014/main" id="{ABF2199F-70B9-47F3-B8D8-F84EE9423F8C}"/>
              </a:ext>
            </a:extLst>
          </p:cNvPr>
          <p:cNvCxnSpPr>
            <a:cxnSpLocks/>
          </p:cNvCxnSpPr>
          <p:nvPr userDrawn="1"/>
        </p:nvCxnSpPr>
        <p:spPr>
          <a:xfrm>
            <a:off x="4107801" y="1566672"/>
            <a:ext cx="0" cy="4251960"/>
          </a:xfrm>
          <a:prstGeom prst="line">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C025BF-C328-4EAF-A5D2-F63244533473}"/>
              </a:ext>
            </a:extLst>
          </p:cNvPr>
          <p:cNvCxnSpPr>
            <a:cxnSpLocks/>
          </p:cNvCxnSpPr>
          <p:nvPr userDrawn="1"/>
        </p:nvCxnSpPr>
        <p:spPr>
          <a:xfrm>
            <a:off x="8084198" y="1566672"/>
            <a:ext cx="0" cy="4251960"/>
          </a:xfrm>
          <a:prstGeom prst="line">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750944"/>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row">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14D947BF-F264-4926-87F0-323BE862AAC9}"/>
              </a:ext>
            </a:extLst>
          </p:cNvPr>
          <p:cNvSpPr>
            <a:spLocks noGrp="1"/>
          </p:cNvSpPr>
          <p:nvPr userDrawn="1">
            <p:ph type="body" sz="quarter" idx="10" hasCustomPrompt="1"/>
          </p:nvPr>
        </p:nvSpPr>
        <p:spPr>
          <a:xfrm>
            <a:off x="260320" y="212005"/>
            <a:ext cx="11671359" cy="514800"/>
          </a:xfrm>
          <a:prstGeom prst="rect">
            <a:avLst/>
          </a:prstGeom>
        </p:spPr>
        <p:txBody>
          <a:bodyPr/>
          <a:lstStyle>
            <a:lvl1pPr marL="0" indent="0">
              <a:buNone/>
              <a:defRPr sz="3200" b="1">
                <a:solidFill>
                  <a:schemeClr val="tx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title</a:t>
            </a:r>
            <a:endParaRPr lang="en-CA" dirty="0"/>
          </a:p>
        </p:txBody>
      </p:sp>
      <p:sp>
        <p:nvSpPr>
          <p:cNvPr id="8" name="Text Placeholder 8">
            <a:extLst>
              <a:ext uri="{FF2B5EF4-FFF2-40B4-BE49-F238E27FC236}">
                <a16:creationId xmlns:a16="http://schemas.microsoft.com/office/drawing/2014/main" id="{EB084BA9-223E-3745-BE08-1D739797BE72}"/>
              </a:ext>
            </a:extLst>
          </p:cNvPr>
          <p:cNvSpPr>
            <a:spLocks noGrp="1"/>
          </p:cNvSpPr>
          <p:nvPr>
            <p:ph type="body" sz="quarter" idx="11" hasCustomPrompt="1"/>
          </p:nvPr>
        </p:nvSpPr>
        <p:spPr>
          <a:xfrm>
            <a:off x="2398212" y="1374839"/>
            <a:ext cx="9523078" cy="1250346"/>
          </a:xfrm>
          <a:prstGeom prst="rect">
            <a:avLst/>
          </a:prstGeom>
        </p:spPr>
        <p:txBody>
          <a:bodyPr/>
          <a:lstStyle>
            <a:lvl1pPr marL="285750" indent="-285750">
              <a:spcBef>
                <a:spcPts val="1600"/>
              </a:spcBef>
              <a:buFont typeface="Arial" panose="020B0604020202020204" pitchFamily="34" charset="0"/>
              <a:buChar char="•"/>
              <a:tabLst/>
              <a:defRPr sz="1600">
                <a:solidFill>
                  <a:schemeClr val="tx1"/>
                </a:solidFill>
                <a:latin typeface="+mj-lt"/>
              </a:defRPr>
            </a:lvl1pPr>
            <a:lvl2pPr marL="742950" indent="-285750">
              <a:buClrTx/>
              <a:buSzPct val="100000"/>
              <a:buFont typeface="Arial" panose="020B0604020202020204" pitchFamily="34" charset="0"/>
              <a:buChar char="•"/>
              <a:defRPr sz="1400">
                <a:solidFill>
                  <a:schemeClr val="tx1"/>
                </a:solidFill>
                <a:latin typeface="+mj-lt"/>
              </a:defRPr>
            </a:lvl2pPr>
            <a:lvl3pPr marL="1200150" indent="-285750">
              <a:buFont typeface="Arial" panose="020B0604020202020204" pitchFamily="34" charset="0"/>
              <a:buChar char="•"/>
              <a:defRPr sz="12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9" name="Footer Placeholder 4">
            <a:extLst>
              <a:ext uri="{FF2B5EF4-FFF2-40B4-BE49-F238E27FC236}">
                <a16:creationId xmlns:a16="http://schemas.microsoft.com/office/drawing/2014/main" id="{F2DCD895-B3A2-E743-9A0A-11D566AE6C1F}"/>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11" name="Slide Number Placeholder 5">
            <a:extLst>
              <a:ext uri="{FF2B5EF4-FFF2-40B4-BE49-F238E27FC236}">
                <a16:creationId xmlns:a16="http://schemas.microsoft.com/office/drawing/2014/main" id="{F4205B42-0EB7-5A49-A656-26E1228217D5}"/>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
        <p:nvSpPr>
          <p:cNvPr id="13" name="Text Placeholder 8">
            <a:extLst>
              <a:ext uri="{FF2B5EF4-FFF2-40B4-BE49-F238E27FC236}">
                <a16:creationId xmlns:a16="http://schemas.microsoft.com/office/drawing/2014/main" id="{A1A862E7-01EF-C148-9EDC-D9C17037E786}"/>
              </a:ext>
            </a:extLst>
          </p:cNvPr>
          <p:cNvSpPr>
            <a:spLocks noGrp="1"/>
          </p:cNvSpPr>
          <p:nvPr>
            <p:ph type="body" sz="quarter" idx="12" hasCustomPrompt="1"/>
          </p:nvPr>
        </p:nvSpPr>
        <p:spPr>
          <a:xfrm>
            <a:off x="260320" y="747652"/>
            <a:ext cx="11671359" cy="365124"/>
          </a:xfrm>
          <a:prstGeom prst="rect">
            <a:avLst/>
          </a:prstGeom>
        </p:spPr>
        <p:txBody>
          <a:bodyPr/>
          <a:lstStyle>
            <a:lvl1pPr marL="0" indent="0">
              <a:buNone/>
              <a:defRPr sz="2000">
                <a:solidFill>
                  <a:schemeClr val="tx2"/>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Slide subtitle</a:t>
            </a:r>
            <a:endParaRPr lang="en-CA" dirty="0"/>
          </a:p>
        </p:txBody>
      </p:sp>
      <p:pic>
        <p:nvPicPr>
          <p:cNvPr id="10" name="Graphic 9">
            <a:extLst>
              <a:ext uri="{FF2B5EF4-FFF2-40B4-BE49-F238E27FC236}">
                <a16:creationId xmlns:a16="http://schemas.microsoft.com/office/drawing/2014/main" id="{BF12DE1A-F5D9-47B4-A3B9-9B20F3945C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10068" y="6426000"/>
            <a:ext cx="432000" cy="432000"/>
          </a:xfrm>
          <a:prstGeom prst="rect">
            <a:avLst/>
          </a:prstGeom>
        </p:spPr>
      </p:pic>
      <p:sp>
        <p:nvSpPr>
          <p:cNvPr id="14" name="Text Placeholder 8">
            <a:extLst>
              <a:ext uri="{FF2B5EF4-FFF2-40B4-BE49-F238E27FC236}">
                <a16:creationId xmlns:a16="http://schemas.microsoft.com/office/drawing/2014/main" id="{DF5DA015-C820-44A6-9EF4-227F7EB8FB2F}"/>
              </a:ext>
            </a:extLst>
          </p:cNvPr>
          <p:cNvSpPr>
            <a:spLocks noGrp="1"/>
          </p:cNvSpPr>
          <p:nvPr>
            <p:ph type="body" sz="quarter" idx="14" hasCustomPrompt="1"/>
          </p:nvPr>
        </p:nvSpPr>
        <p:spPr>
          <a:xfrm>
            <a:off x="270710" y="1369029"/>
            <a:ext cx="1920040" cy="1250346"/>
          </a:xfrm>
          <a:prstGeom prst="rect">
            <a:avLst/>
          </a:prstGeom>
          <a:solidFill>
            <a:schemeClr val="accent2">
              <a:lumMod val="40000"/>
              <a:lumOff val="60000"/>
            </a:schemeClr>
          </a:solidFill>
        </p:spPr>
        <p:txBody>
          <a:bodyPr anchor="ctr" anchorCtr="0"/>
          <a:lstStyle>
            <a:lvl1pPr marL="0" indent="0" algn="ctr">
              <a:buNone/>
              <a:defRPr sz="1800" b="1">
                <a:solidFill>
                  <a:schemeClr val="accent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Header title</a:t>
            </a:r>
            <a:endParaRPr lang="en-CA" dirty="0"/>
          </a:p>
        </p:txBody>
      </p:sp>
      <p:cxnSp>
        <p:nvCxnSpPr>
          <p:cNvPr id="21" name="Straight Connector 20">
            <a:extLst>
              <a:ext uri="{FF2B5EF4-FFF2-40B4-BE49-F238E27FC236}">
                <a16:creationId xmlns:a16="http://schemas.microsoft.com/office/drawing/2014/main" id="{58C025BF-C328-4EAF-A5D2-F63244533473}"/>
              </a:ext>
            </a:extLst>
          </p:cNvPr>
          <p:cNvCxnSpPr>
            <a:cxnSpLocks/>
          </p:cNvCxnSpPr>
          <p:nvPr userDrawn="1"/>
        </p:nvCxnSpPr>
        <p:spPr>
          <a:xfrm flipH="1">
            <a:off x="382573" y="2850203"/>
            <a:ext cx="11426854" cy="0"/>
          </a:xfrm>
          <a:prstGeom prst="line">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8">
            <a:extLst>
              <a:ext uri="{FF2B5EF4-FFF2-40B4-BE49-F238E27FC236}">
                <a16:creationId xmlns:a16="http://schemas.microsoft.com/office/drawing/2014/main" id="{5AE60894-EE1A-46DE-B2EA-154441936188}"/>
              </a:ext>
            </a:extLst>
          </p:cNvPr>
          <p:cNvSpPr>
            <a:spLocks noGrp="1"/>
          </p:cNvSpPr>
          <p:nvPr>
            <p:ph type="body" sz="quarter" idx="15" hasCustomPrompt="1"/>
          </p:nvPr>
        </p:nvSpPr>
        <p:spPr>
          <a:xfrm>
            <a:off x="2398212" y="3086959"/>
            <a:ext cx="9523078" cy="1250346"/>
          </a:xfrm>
          <a:prstGeom prst="rect">
            <a:avLst/>
          </a:prstGeom>
        </p:spPr>
        <p:txBody>
          <a:bodyPr/>
          <a:lstStyle>
            <a:lvl1pPr marL="285750" indent="-285750">
              <a:spcBef>
                <a:spcPts val="1600"/>
              </a:spcBef>
              <a:buFont typeface="Arial" panose="020B0604020202020204" pitchFamily="34" charset="0"/>
              <a:buChar char="•"/>
              <a:tabLst/>
              <a:defRPr sz="1600">
                <a:solidFill>
                  <a:schemeClr val="tx1"/>
                </a:solidFill>
                <a:latin typeface="+mj-lt"/>
              </a:defRPr>
            </a:lvl1pPr>
            <a:lvl2pPr marL="742950" indent="-285750">
              <a:buClrTx/>
              <a:buSzPct val="100000"/>
              <a:buFont typeface="Arial" panose="020B0604020202020204" pitchFamily="34" charset="0"/>
              <a:buChar char="•"/>
              <a:defRPr sz="1400">
                <a:solidFill>
                  <a:schemeClr val="tx1"/>
                </a:solidFill>
                <a:latin typeface="+mj-lt"/>
              </a:defRPr>
            </a:lvl2pPr>
            <a:lvl3pPr marL="1200150" indent="-285750">
              <a:buFont typeface="Arial" panose="020B0604020202020204" pitchFamily="34" charset="0"/>
              <a:buChar char="•"/>
              <a:defRPr sz="12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23" name="Text Placeholder 8">
            <a:extLst>
              <a:ext uri="{FF2B5EF4-FFF2-40B4-BE49-F238E27FC236}">
                <a16:creationId xmlns:a16="http://schemas.microsoft.com/office/drawing/2014/main" id="{DED3C13F-842C-40FF-9C88-96827B4A7F2A}"/>
              </a:ext>
            </a:extLst>
          </p:cNvPr>
          <p:cNvSpPr>
            <a:spLocks noGrp="1"/>
          </p:cNvSpPr>
          <p:nvPr>
            <p:ph type="body" sz="quarter" idx="16" hasCustomPrompt="1"/>
          </p:nvPr>
        </p:nvSpPr>
        <p:spPr>
          <a:xfrm>
            <a:off x="270710" y="3081031"/>
            <a:ext cx="1920040" cy="1250346"/>
          </a:xfrm>
          <a:prstGeom prst="rect">
            <a:avLst/>
          </a:prstGeom>
          <a:solidFill>
            <a:schemeClr val="accent1">
              <a:lumMod val="40000"/>
              <a:lumOff val="60000"/>
            </a:schemeClr>
          </a:solidFill>
        </p:spPr>
        <p:txBody>
          <a:bodyPr anchor="ctr" anchorCtr="0"/>
          <a:lstStyle>
            <a:lvl1pPr marL="0" indent="0" algn="ctr">
              <a:buNone/>
              <a:defRPr sz="1800" b="1">
                <a:solidFill>
                  <a:schemeClr val="accent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Header title</a:t>
            </a:r>
            <a:endParaRPr lang="en-CA" dirty="0"/>
          </a:p>
        </p:txBody>
      </p:sp>
      <p:cxnSp>
        <p:nvCxnSpPr>
          <p:cNvPr id="24" name="Straight Connector 23">
            <a:extLst>
              <a:ext uri="{FF2B5EF4-FFF2-40B4-BE49-F238E27FC236}">
                <a16:creationId xmlns:a16="http://schemas.microsoft.com/office/drawing/2014/main" id="{D92E4895-BC0E-4EF8-B8BA-885A87338C70}"/>
              </a:ext>
            </a:extLst>
          </p:cNvPr>
          <p:cNvCxnSpPr>
            <a:cxnSpLocks/>
          </p:cNvCxnSpPr>
          <p:nvPr userDrawn="1"/>
        </p:nvCxnSpPr>
        <p:spPr>
          <a:xfrm flipH="1">
            <a:off x="382573" y="4562205"/>
            <a:ext cx="11426854" cy="0"/>
          </a:xfrm>
          <a:prstGeom prst="line">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8">
            <a:extLst>
              <a:ext uri="{FF2B5EF4-FFF2-40B4-BE49-F238E27FC236}">
                <a16:creationId xmlns:a16="http://schemas.microsoft.com/office/drawing/2014/main" id="{4331DF0D-5962-4CD6-88F0-B409AB10F410}"/>
              </a:ext>
            </a:extLst>
          </p:cNvPr>
          <p:cNvSpPr>
            <a:spLocks noGrp="1"/>
          </p:cNvSpPr>
          <p:nvPr>
            <p:ph type="body" sz="quarter" idx="17" hasCustomPrompt="1"/>
          </p:nvPr>
        </p:nvSpPr>
        <p:spPr>
          <a:xfrm>
            <a:off x="2398212" y="4799079"/>
            <a:ext cx="9523078" cy="1250346"/>
          </a:xfrm>
          <a:prstGeom prst="rect">
            <a:avLst/>
          </a:prstGeom>
        </p:spPr>
        <p:txBody>
          <a:bodyPr/>
          <a:lstStyle>
            <a:lvl1pPr marL="285750" indent="-285750">
              <a:spcBef>
                <a:spcPts val="1600"/>
              </a:spcBef>
              <a:buFont typeface="Arial" panose="020B0604020202020204" pitchFamily="34" charset="0"/>
              <a:buChar char="•"/>
              <a:tabLst/>
              <a:defRPr sz="1600">
                <a:solidFill>
                  <a:schemeClr val="tx1"/>
                </a:solidFill>
                <a:latin typeface="+mj-lt"/>
              </a:defRPr>
            </a:lvl1pPr>
            <a:lvl2pPr marL="742950" indent="-285750">
              <a:buClrTx/>
              <a:buSzPct val="100000"/>
              <a:buFont typeface="Arial" panose="020B0604020202020204" pitchFamily="34" charset="0"/>
              <a:buChar char="•"/>
              <a:defRPr sz="1400">
                <a:solidFill>
                  <a:schemeClr val="tx1"/>
                </a:solidFill>
                <a:latin typeface="+mj-lt"/>
              </a:defRPr>
            </a:lvl2pPr>
            <a:lvl3pPr marL="1200150" indent="-285750">
              <a:buFont typeface="Arial" panose="020B0604020202020204" pitchFamily="34" charset="0"/>
              <a:buChar char="•"/>
              <a:defRPr sz="1200">
                <a:solidFill>
                  <a:schemeClr val="tx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Body text</a:t>
            </a:r>
          </a:p>
          <a:p>
            <a:pPr lvl="1"/>
            <a:r>
              <a:rPr lang="en-US" dirty="0"/>
              <a:t>Body text</a:t>
            </a:r>
          </a:p>
          <a:p>
            <a:pPr lvl="2"/>
            <a:r>
              <a:rPr lang="en-US" dirty="0"/>
              <a:t>Body text</a:t>
            </a:r>
          </a:p>
        </p:txBody>
      </p:sp>
      <p:sp>
        <p:nvSpPr>
          <p:cNvPr id="26" name="Text Placeholder 8">
            <a:extLst>
              <a:ext uri="{FF2B5EF4-FFF2-40B4-BE49-F238E27FC236}">
                <a16:creationId xmlns:a16="http://schemas.microsoft.com/office/drawing/2014/main" id="{ED1A5AA4-A966-4C3B-A1AE-0771634F52FD}"/>
              </a:ext>
            </a:extLst>
          </p:cNvPr>
          <p:cNvSpPr>
            <a:spLocks noGrp="1"/>
          </p:cNvSpPr>
          <p:nvPr>
            <p:ph type="body" sz="quarter" idx="18" hasCustomPrompt="1"/>
          </p:nvPr>
        </p:nvSpPr>
        <p:spPr>
          <a:xfrm>
            <a:off x="270710" y="4793032"/>
            <a:ext cx="1920040" cy="1250346"/>
          </a:xfrm>
          <a:prstGeom prst="rect">
            <a:avLst/>
          </a:prstGeom>
          <a:solidFill>
            <a:schemeClr val="accent3">
              <a:lumMod val="40000"/>
              <a:lumOff val="60000"/>
            </a:schemeClr>
          </a:solidFill>
        </p:spPr>
        <p:txBody>
          <a:bodyPr anchor="ctr" anchorCtr="0"/>
          <a:lstStyle>
            <a:lvl1pPr marL="0" indent="0" algn="ctr">
              <a:buNone/>
              <a:defRPr sz="1800" b="1">
                <a:solidFill>
                  <a:schemeClr val="accent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Header title</a:t>
            </a:r>
            <a:endParaRPr lang="en-CA" dirty="0"/>
          </a:p>
        </p:txBody>
      </p:sp>
    </p:spTree>
    <p:extLst>
      <p:ext uri="{BB962C8B-B14F-4D97-AF65-F5344CB8AC3E}">
        <p14:creationId xmlns:p14="http://schemas.microsoft.com/office/powerpoint/2010/main" val="1803156007"/>
      </p:ext>
    </p:extLst>
  </p:cSld>
  <p:clrMapOvr>
    <a:masterClrMapping/>
  </p:clrMapOvr>
  <p:extLst>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99D3EE0-009E-7A4F-B8C6-A12E6739906D}"/>
              </a:ext>
            </a:extLst>
          </p:cNvPr>
          <p:cNvCxnSpPr/>
          <p:nvPr userDrawn="1"/>
        </p:nvCxnSpPr>
        <p:spPr>
          <a:xfrm>
            <a:off x="445818" y="6462944"/>
            <a:ext cx="0" cy="168675"/>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2D46676E-46BC-9C4E-B417-3F8267F26894}"/>
              </a:ext>
            </a:extLst>
          </p:cNvPr>
          <p:cNvSpPr>
            <a:spLocks noGrp="1"/>
          </p:cNvSpPr>
          <p:nvPr>
            <p:ph type="ftr" sz="quarter" idx="3"/>
          </p:nvPr>
        </p:nvSpPr>
        <p:spPr>
          <a:xfrm>
            <a:off x="518408" y="6356350"/>
            <a:ext cx="2621280" cy="365125"/>
          </a:xfrm>
          <a:prstGeom prst="rect">
            <a:avLst/>
          </a:prstGeom>
        </p:spPr>
        <p:txBody>
          <a:bodyPr vert="horz" lIns="91440" tIns="45720" rIns="91440" bIns="45720" rtlCol="0" anchor="ctr"/>
          <a:lstStyle>
            <a:lvl1pPr algn="l">
              <a:defRPr sz="900">
                <a:solidFill>
                  <a:schemeClr val="tx2"/>
                </a:solidFill>
                <a:latin typeface="+mj-lt"/>
              </a:defRPr>
            </a:lvl1pPr>
          </a:lstStyle>
          <a:p>
            <a:r>
              <a:rPr lang="en-CA" dirty="0"/>
              <a:t>eSentire CONFIDENTIAL</a:t>
            </a:r>
          </a:p>
        </p:txBody>
      </p:sp>
      <p:sp>
        <p:nvSpPr>
          <p:cNvPr id="8" name="Slide Number Placeholder 5">
            <a:extLst>
              <a:ext uri="{FF2B5EF4-FFF2-40B4-BE49-F238E27FC236}">
                <a16:creationId xmlns:a16="http://schemas.microsoft.com/office/drawing/2014/main" id="{A67E44D7-DC0A-2744-BE8A-2781292C84AF}"/>
              </a:ext>
            </a:extLst>
          </p:cNvPr>
          <p:cNvSpPr>
            <a:spLocks noGrp="1"/>
          </p:cNvSpPr>
          <p:nvPr>
            <p:ph type="sldNum" sz="quarter" idx="4"/>
          </p:nvPr>
        </p:nvSpPr>
        <p:spPr>
          <a:xfrm>
            <a:off x="0" y="6356350"/>
            <a:ext cx="377198" cy="365125"/>
          </a:xfrm>
          <a:prstGeom prst="rect">
            <a:avLst/>
          </a:prstGeom>
        </p:spPr>
        <p:txBody>
          <a:bodyPr vert="horz" lIns="0" tIns="45720" rIns="91440" bIns="45720" rtlCol="0" anchor="ctr"/>
          <a:lstStyle>
            <a:lvl1pPr algn="r">
              <a:defRPr sz="900">
                <a:solidFill>
                  <a:schemeClr val="tx2"/>
                </a:solidFill>
                <a:latin typeface="+mj-lt"/>
              </a:defRPr>
            </a:lvl1pPr>
          </a:lstStyle>
          <a:p>
            <a:fld id="{00993212-4268-2345-9A22-365630C70738}" type="slidenum">
              <a:rPr lang="en-US" smtClean="0"/>
              <a:pPr/>
              <a:t>‹#›</a:t>
            </a:fld>
            <a:endParaRPr lang="en-CA" dirty="0"/>
          </a:p>
        </p:txBody>
      </p:sp>
    </p:spTree>
    <p:extLst>
      <p:ext uri="{BB962C8B-B14F-4D97-AF65-F5344CB8AC3E}">
        <p14:creationId xmlns:p14="http://schemas.microsoft.com/office/powerpoint/2010/main" val="1567964161"/>
      </p:ext>
    </p:extLst>
  </p:cSld>
  <p:clrMap bg1="lt1" tx1="dk1" bg2="lt2" tx2="dk2" accent1="accent1" accent2="accent2" accent3="accent3" accent4="accent4" accent5="accent5" accent6="accent6" hlink="hlink" folHlink="folHlink"/>
  <p:sldLayoutIdLst>
    <p:sldLayoutId id="2147483670" r:id="rId1"/>
    <p:sldLayoutId id="2147483697" r:id="rId2"/>
    <p:sldLayoutId id="2147483669" r:id="rId3"/>
    <p:sldLayoutId id="2147483701" r:id="rId4"/>
    <p:sldLayoutId id="2147483700" r:id="rId5"/>
    <p:sldLayoutId id="2147483664" r:id="rId6"/>
    <p:sldLayoutId id="2147483698" r:id="rId7"/>
    <p:sldLayoutId id="2147483699" r:id="rId8"/>
    <p:sldLayoutId id="2147483703" r:id="rId9"/>
    <p:sldLayoutId id="2147483694" r:id="rId10"/>
    <p:sldLayoutId id="2147483665" r:id="rId11"/>
    <p:sldLayoutId id="2147483692" r:id="rId12"/>
    <p:sldLayoutId id="2147483693" r:id="rId13"/>
    <p:sldLayoutId id="2147483689" r:id="rId14"/>
    <p:sldLayoutId id="2147483690" r:id="rId15"/>
    <p:sldLayoutId id="2147483702" r:id="rId16"/>
    <p:sldLayoutId id="2147483671" r:id="rId17"/>
    <p:sldLayoutId id="2147483704"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7.png"/><Relationship Id="rId18" Type="http://schemas.openxmlformats.org/officeDocument/2006/relationships/image" Target="../media/image112.svg"/><Relationship Id="rId3" Type="http://schemas.openxmlformats.org/officeDocument/2006/relationships/image" Target="../media/image99.png"/><Relationship Id="rId21" Type="http://schemas.openxmlformats.org/officeDocument/2006/relationships/image" Target="../media/image115.png"/><Relationship Id="rId7" Type="http://schemas.openxmlformats.org/officeDocument/2006/relationships/image" Target="../media/image6.png"/><Relationship Id="rId12" Type="http://schemas.openxmlformats.org/officeDocument/2006/relationships/image" Target="../media/image106.svg"/><Relationship Id="rId17" Type="http://schemas.openxmlformats.org/officeDocument/2006/relationships/image" Target="../media/image111.png"/><Relationship Id="rId2" Type="http://schemas.openxmlformats.org/officeDocument/2006/relationships/notesSlide" Target="../notesSlides/notesSlide3.xml"/><Relationship Id="rId16" Type="http://schemas.openxmlformats.org/officeDocument/2006/relationships/image" Target="../media/image110.svg"/><Relationship Id="rId20" Type="http://schemas.openxmlformats.org/officeDocument/2006/relationships/image" Target="../media/image114.svg"/><Relationship Id="rId1" Type="http://schemas.openxmlformats.org/officeDocument/2006/relationships/slideLayout" Target="../slideLayouts/slideLayout6.xml"/><Relationship Id="rId6" Type="http://schemas.openxmlformats.org/officeDocument/2006/relationships/image" Target="../media/image102.svg"/><Relationship Id="rId11" Type="http://schemas.openxmlformats.org/officeDocument/2006/relationships/image" Target="../media/image105.png"/><Relationship Id="rId24" Type="http://schemas.openxmlformats.org/officeDocument/2006/relationships/image" Target="../media/image118.svg"/><Relationship Id="rId5" Type="http://schemas.openxmlformats.org/officeDocument/2006/relationships/image" Target="../media/image101.png"/><Relationship Id="rId15" Type="http://schemas.openxmlformats.org/officeDocument/2006/relationships/image" Target="../media/image109.png"/><Relationship Id="rId23" Type="http://schemas.openxmlformats.org/officeDocument/2006/relationships/image" Target="../media/image117.png"/><Relationship Id="rId10" Type="http://schemas.openxmlformats.org/officeDocument/2006/relationships/image" Target="../media/image104.svg"/><Relationship Id="rId19" Type="http://schemas.openxmlformats.org/officeDocument/2006/relationships/image" Target="../media/image113.png"/><Relationship Id="rId4" Type="http://schemas.openxmlformats.org/officeDocument/2006/relationships/image" Target="../media/image100.svg"/><Relationship Id="rId9" Type="http://schemas.openxmlformats.org/officeDocument/2006/relationships/image" Target="../media/image103.png"/><Relationship Id="rId14" Type="http://schemas.openxmlformats.org/officeDocument/2006/relationships/image" Target="../media/image108.svg"/><Relationship Id="rId22" Type="http://schemas.openxmlformats.org/officeDocument/2006/relationships/image" Target="../media/image116.svg"/></Relationships>
</file>

<file path=ppt/slides/_rels/slide11.xml.rels><?xml version="1.0" encoding="UTF-8" standalone="yes"?>
<Relationships xmlns="http://schemas.openxmlformats.org/package/2006/relationships"><Relationship Id="rId8" Type="http://schemas.openxmlformats.org/officeDocument/2006/relationships/image" Target="../media/image124.svg"/><Relationship Id="rId13" Type="http://schemas.openxmlformats.org/officeDocument/2006/relationships/image" Target="../media/image129.png"/><Relationship Id="rId18" Type="http://schemas.openxmlformats.org/officeDocument/2006/relationships/image" Target="../media/image131.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svg"/><Relationship Id="rId17" Type="http://schemas.openxmlformats.org/officeDocument/2006/relationships/image" Target="../media/image7.svg"/><Relationship Id="rId2" Type="http://schemas.openxmlformats.org/officeDocument/2006/relationships/notesSlide" Target="../notesSlides/notesSlide4.xml"/><Relationship Id="rId16"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22.svg"/><Relationship Id="rId11" Type="http://schemas.openxmlformats.org/officeDocument/2006/relationships/image" Target="../media/image127.png"/><Relationship Id="rId5" Type="http://schemas.openxmlformats.org/officeDocument/2006/relationships/image" Target="../media/image121.png"/><Relationship Id="rId15" Type="http://schemas.openxmlformats.org/officeDocument/2006/relationships/image" Target="../media/image3.png"/><Relationship Id="rId10" Type="http://schemas.openxmlformats.org/officeDocument/2006/relationships/image" Target="../media/image126.svg"/><Relationship Id="rId19" Type="http://schemas.openxmlformats.org/officeDocument/2006/relationships/image" Target="../media/image132.svg"/><Relationship Id="rId4" Type="http://schemas.openxmlformats.org/officeDocument/2006/relationships/image" Target="../media/image120.svg"/><Relationship Id="rId9" Type="http://schemas.openxmlformats.org/officeDocument/2006/relationships/image" Target="../media/image125.png"/><Relationship Id="rId14" Type="http://schemas.openxmlformats.org/officeDocument/2006/relationships/image" Target="../media/image130.svg"/></Relationships>
</file>

<file path=ppt/slides/_rels/slide12.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svg"/><Relationship Id="rId18" Type="http://schemas.openxmlformats.org/officeDocument/2006/relationships/image" Target="../media/image7.svg"/><Relationship Id="rId3" Type="http://schemas.openxmlformats.org/officeDocument/2006/relationships/image" Target="../media/image120.svg"/><Relationship Id="rId21" Type="http://schemas.openxmlformats.org/officeDocument/2006/relationships/image" Target="../media/image131.png"/><Relationship Id="rId7" Type="http://schemas.openxmlformats.org/officeDocument/2006/relationships/image" Target="../media/image124.svg"/><Relationship Id="rId12" Type="http://schemas.openxmlformats.org/officeDocument/2006/relationships/image" Target="../media/image129.png"/><Relationship Id="rId17" Type="http://schemas.openxmlformats.org/officeDocument/2006/relationships/image" Target="../media/image6.png"/><Relationship Id="rId2" Type="http://schemas.openxmlformats.org/officeDocument/2006/relationships/image" Target="../media/image119.png"/><Relationship Id="rId16" Type="http://schemas.openxmlformats.org/officeDocument/2006/relationships/image" Target="../media/image3.png"/><Relationship Id="rId20" Type="http://schemas.openxmlformats.org/officeDocument/2006/relationships/image" Target="../media/image134.svg"/><Relationship Id="rId1" Type="http://schemas.openxmlformats.org/officeDocument/2006/relationships/slideLayout" Target="../slideLayouts/slideLayout6.xml"/><Relationship Id="rId6" Type="http://schemas.openxmlformats.org/officeDocument/2006/relationships/image" Target="../media/image123.png"/><Relationship Id="rId11" Type="http://schemas.openxmlformats.org/officeDocument/2006/relationships/image" Target="../media/image128.svg"/><Relationship Id="rId5" Type="http://schemas.openxmlformats.org/officeDocument/2006/relationships/image" Target="../media/image122.svg"/><Relationship Id="rId15" Type="http://schemas.openxmlformats.org/officeDocument/2006/relationships/image" Target="../media/image104.svg"/><Relationship Id="rId10" Type="http://schemas.openxmlformats.org/officeDocument/2006/relationships/image" Target="../media/image127.png"/><Relationship Id="rId19" Type="http://schemas.openxmlformats.org/officeDocument/2006/relationships/image" Target="../media/image133.png"/><Relationship Id="rId4" Type="http://schemas.openxmlformats.org/officeDocument/2006/relationships/image" Target="../media/image121.png"/><Relationship Id="rId9" Type="http://schemas.openxmlformats.org/officeDocument/2006/relationships/image" Target="../media/image126.svg"/><Relationship Id="rId14" Type="http://schemas.openxmlformats.org/officeDocument/2006/relationships/image" Target="../media/image103.png"/><Relationship Id="rId22" Type="http://schemas.openxmlformats.org/officeDocument/2006/relationships/image" Target="../media/image132.svg"/></Relationships>
</file>

<file path=ppt/slides/_rels/slide13.xml.rels><?xml version="1.0" encoding="UTF-8" standalone="yes"?>
<Relationships xmlns="http://schemas.openxmlformats.org/package/2006/relationships"><Relationship Id="rId8" Type="http://schemas.openxmlformats.org/officeDocument/2006/relationships/image" Target="../media/image122.svg"/><Relationship Id="rId13" Type="http://schemas.openxmlformats.org/officeDocument/2006/relationships/image" Target="../media/image127.png"/><Relationship Id="rId18" Type="http://schemas.openxmlformats.org/officeDocument/2006/relationships/image" Target="../media/image134.svg"/><Relationship Id="rId3" Type="http://schemas.openxmlformats.org/officeDocument/2006/relationships/image" Target="../media/image6.png"/><Relationship Id="rId21" Type="http://schemas.openxmlformats.org/officeDocument/2006/relationships/image" Target="../media/image137.png"/><Relationship Id="rId7" Type="http://schemas.openxmlformats.org/officeDocument/2006/relationships/image" Target="../media/image121.png"/><Relationship Id="rId12" Type="http://schemas.openxmlformats.org/officeDocument/2006/relationships/image" Target="../media/image126.svg"/><Relationship Id="rId17" Type="http://schemas.openxmlformats.org/officeDocument/2006/relationships/image" Target="../media/image133.png"/><Relationship Id="rId2" Type="http://schemas.openxmlformats.org/officeDocument/2006/relationships/image" Target="../media/image3.png"/><Relationship Id="rId16" Type="http://schemas.openxmlformats.org/officeDocument/2006/relationships/image" Target="../media/image130.svg"/><Relationship Id="rId20" Type="http://schemas.openxmlformats.org/officeDocument/2006/relationships/image" Target="../media/image136.svg"/><Relationship Id="rId1" Type="http://schemas.openxmlformats.org/officeDocument/2006/relationships/slideLayout" Target="../slideLayouts/slideLayout6.xml"/><Relationship Id="rId6" Type="http://schemas.openxmlformats.org/officeDocument/2006/relationships/image" Target="../media/image120.svg"/><Relationship Id="rId11" Type="http://schemas.openxmlformats.org/officeDocument/2006/relationships/image" Target="../media/image125.png"/><Relationship Id="rId24" Type="http://schemas.openxmlformats.org/officeDocument/2006/relationships/image" Target="../media/image140.svg"/><Relationship Id="rId5" Type="http://schemas.openxmlformats.org/officeDocument/2006/relationships/image" Target="../media/image119.png"/><Relationship Id="rId15" Type="http://schemas.openxmlformats.org/officeDocument/2006/relationships/image" Target="../media/image129.png"/><Relationship Id="rId23" Type="http://schemas.openxmlformats.org/officeDocument/2006/relationships/image" Target="../media/image139.png"/><Relationship Id="rId10" Type="http://schemas.openxmlformats.org/officeDocument/2006/relationships/image" Target="../media/image124.svg"/><Relationship Id="rId19" Type="http://schemas.openxmlformats.org/officeDocument/2006/relationships/image" Target="../media/image135.png"/><Relationship Id="rId4" Type="http://schemas.openxmlformats.org/officeDocument/2006/relationships/image" Target="../media/image7.svg"/><Relationship Id="rId9" Type="http://schemas.openxmlformats.org/officeDocument/2006/relationships/image" Target="../media/image123.png"/><Relationship Id="rId14" Type="http://schemas.openxmlformats.org/officeDocument/2006/relationships/image" Target="../media/image128.svg"/><Relationship Id="rId22" Type="http://schemas.openxmlformats.org/officeDocument/2006/relationships/image" Target="../media/image138.svg"/></Relationships>
</file>

<file path=ppt/slides/_rels/slide14.xml.rels><?xml version="1.0" encoding="UTF-8" standalone="yes"?>
<Relationships xmlns="http://schemas.openxmlformats.org/package/2006/relationships"><Relationship Id="rId13" Type="http://schemas.openxmlformats.org/officeDocument/2006/relationships/image" Target="../media/image151.png"/><Relationship Id="rId18" Type="http://schemas.microsoft.com/office/2007/relationships/hdphoto" Target="../media/hdphoto3.wdp"/><Relationship Id="rId26" Type="http://schemas.openxmlformats.org/officeDocument/2006/relationships/image" Target="../media/image159.jpeg"/><Relationship Id="rId3" Type="http://schemas.openxmlformats.org/officeDocument/2006/relationships/image" Target="../media/image141.png"/><Relationship Id="rId21" Type="http://schemas.openxmlformats.org/officeDocument/2006/relationships/image" Target="../media/image157.png"/><Relationship Id="rId7" Type="http://schemas.openxmlformats.org/officeDocument/2006/relationships/image" Target="../media/image145.png"/><Relationship Id="rId12" Type="http://schemas.openxmlformats.org/officeDocument/2006/relationships/image" Target="../media/image150.svg"/><Relationship Id="rId17" Type="http://schemas.openxmlformats.org/officeDocument/2006/relationships/image" Target="../media/image155.png"/><Relationship Id="rId25" Type="http://schemas.openxmlformats.org/officeDocument/2006/relationships/image" Target="../media/image158.png"/><Relationship Id="rId33" Type="http://schemas.openxmlformats.org/officeDocument/2006/relationships/image" Target="../media/image166.png"/><Relationship Id="rId2" Type="http://schemas.openxmlformats.org/officeDocument/2006/relationships/notesSlide" Target="../notesSlides/notesSlide5.xml"/><Relationship Id="rId16" Type="http://schemas.openxmlformats.org/officeDocument/2006/relationships/image" Target="../media/image154.svg"/><Relationship Id="rId20" Type="http://schemas.microsoft.com/office/2007/relationships/hdphoto" Target="../media/hdphoto4.wdp"/><Relationship Id="rId29" Type="http://schemas.openxmlformats.org/officeDocument/2006/relationships/image" Target="../media/image162.png"/><Relationship Id="rId1" Type="http://schemas.openxmlformats.org/officeDocument/2006/relationships/slideLayout" Target="../slideLayouts/slideLayout11.xml"/><Relationship Id="rId6" Type="http://schemas.openxmlformats.org/officeDocument/2006/relationships/image" Target="../media/image144.svg"/><Relationship Id="rId11" Type="http://schemas.openxmlformats.org/officeDocument/2006/relationships/image" Target="../media/image149.png"/><Relationship Id="rId24" Type="http://schemas.openxmlformats.org/officeDocument/2006/relationships/image" Target="../media/image7.svg"/><Relationship Id="rId32" Type="http://schemas.openxmlformats.org/officeDocument/2006/relationships/image" Target="../media/image165.png"/><Relationship Id="rId5" Type="http://schemas.openxmlformats.org/officeDocument/2006/relationships/image" Target="../media/image143.png"/><Relationship Id="rId15" Type="http://schemas.openxmlformats.org/officeDocument/2006/relationships/image" Target="../media/image153.png"/><Relationship Id="rId23" Type="http://schemas.openxmlformats.org/officeDocument/2006/relationships/image" Target="../media/image6.png"/><Relationship Id="rId28" Type="http://schemas.openxmlformats.org/officeDocument/2006/relationships/image" Target="../media/image161.svg"/><Relationship Id="rId10" Type="http://schemas.openxmlformats.org/officeDocument/2006/relationships/image" Target="../media/image148.svg"/><Relationship Id="rId19" Type="http://schemas.openxmlformats.org/officeDocument/2006/relationships/image" Target="../media/image156.png"/><Relationship Id="rId31" Type="http://schemas.openxmlformats.org/officeDocument/2006/relationships/image" Target="../media/image164.png"/><Relationship Id="rId4" Type="http://schemas.openxmlformats.org/officeDocument/2006/relationships/image" Target="../media/image142.svg"/><Relationship Id="rId9" Type="http://schemas.openxmlformats.org/officeDocument/2006/relationships/image" Target="../media/image147.png"/><Relationship Id="rId14" Type="http://schemas.openxmlformats.org/officeDocument/2006/relationships/image" Target="../media/image152.svg"/><Relationship Id="rId22" Type="http://schemas.microsoft.com/office/2007/relationships/hdphoto" Target="../media/hdphoto5.wdp"/><Relationship Id="rId27" Type="http://schemas.openxmlformats.org/officeDocument/2006/relationships/image" Target="../media/image160.png"/><Relationship Id="rId30" Type="http://schemas.openxmlformats.org/officeDocument/2006/relationships/image" Target="../media/image163.svg"/><Relationship Id="rId8" Type="http://schemas.openxmlformats.org/officeDocument/2006/relationships/image" Target="../media/image146.svg"/></Relationships>
</file>

<file path=ppt/slides/_rels/slide15.xml.rels><?xml version="1.0" encoding="UTF-8" standalone="yes"?>
<Relationships xmlns="http://schemas.openxmlformats.org/package/2006/relationships"><Relationship Id="rId8" Type="http://schemas.openxmlformats.org/officeDocument/2006/relationships/image" Target="../media/image173.svg"/><Relationship Id="rId3" Type="http://schemas.openxmlformats.org/officeDocument/2006/relationships/image" Target="../media/image168.svg"/><Relationship Id="rId7"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6.xml"/><Relationship Id="rId6" Type="http://schemas.openxmlformats.org/officeDocument/2006/relationships/image" Target="../media/image171.svg"/><Relationship Id="rId5" Type="http://schemas.openxmlformats.org/officeDocument/2006/relationships/image" Target="../media/image170.png"/><Relationship Id="rId4" Type="http://schemas.openxmlformats.org/officeDocument/2006/relationships/image" Target="../media/image169.png"/></Relationships>
</file>

<file path=ppt/slides/_rels/slide16.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69.png"/><Relationship Id="rId1" Type="http://schemas.openxmlformats.org/officeDocument/2006/relationships/slideLayout" Target="../slideLayouts/slideLayout6.xml"/><Relationship Id="rId4" Type="http://schemas.openxmlformats.org/officeDocument/2006/relationships/image" Target="../media/image140.svg"/></Relationships>
</file>

<file path=ppt/slides/_rels/slide17.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svg"/><Relationship Id="rId7" Type="http://schemas.openxmlformats.org/officeDocument/2006/relationships/image" Target="../media/image181.svg"/><Relationship Id="rId2" Type="http://schemas.openxmlformats.org/officeDocument/2006/relationships/image" Target="../media/image176.png"/><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179.svg"/><Relationship Id="rId4" Type="http://schemas.openxmlformats.org/officeDocument/2006/relationships/image" Target="../media/image178.png"/><Relationship Id="rId9" Type="http://schemas.openxmlformats.org/officeDocument/2006/relationships/image" Target="../media/image183.svg"/></Relationships>
</file>

<file path=ppt/slides/_rels/slide1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5.jpg"/><Relationship Id="rId21" Type="http://schemas.openxmlformats.org/officeDocument/2006/relationships/image" Target="../media/image41.png"/><Relationship Id="rId7" Type="http://schemas.openxmlformats.org/officeDocument/2006/relationships/image" Target="../media/image28.png"/><Relationship Id="rId12" Type="http://schemas.microsoft.com/office/2007/relationships/hdphoto" Target="../media/hdphoto2.wdp"/><Relationship Id="rId17"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microsoft.com/office/2007/relationships/hdphoto" Target="../media/hdphoto1.wdp"/><Relationship Id="rId15" Type="http://schemas.openxmlformats.org/officeDocument/2006/relationships/image" Target="../media/image35.png"/><Relationship Id="rId10" Type="http://schemas.openxmlformats.org/officeDocument/2006/relationships/image" Target="../media/image31.png"/><Relationship Id="rId19" Type="http://schemas.openxmlformats.org/officeDocument/2006/relationships/image" Target="../media/image39.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4.svg"/><Relationship Id="rId22" Type="http://schemas.openxmlformats.org/officeDocument/2006/relationships/image" Target="../media/image42.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g"/><Relationship Id="rId1" Type="http://schemas.openxmlformats.org/officeDocument/2006/relationships/slideLayout" Target="../slideLayouts/slideLayout6.xml"/><Relationship Id="rId6" Type="http://schemas.openxmlformats.org/officeDocument/2006/relationships/image" Target="../media/image104.svg"/><Relationship Id="rId5" Type="http://schemas.openxmlformats.org/officeDocument/2006/relationships/image" Target="../media/image184.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7.svg"/><Relationship Id="rId2" Type="http://schemas.openxmlformats.org/officeDocument/2006/relationships/image" Target="../media/image185.jp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88.png"/><Relationship Id="rId4" Type="http://schemas.openxmlformats.org/officeDocument/2006/relationships/image" Target="../media/image187.png"/></Relationships>
</file>

<file path=ppt/slides/_rels/slide22.xml.rels><?xml version="1.0" encoding="UTF-8" standalone="yes"?>
<Relationships xmlns="http://schemas.openxmlformats.org/package/2006/relationships"><Relationship Id="rId8" Type="http://schemas.openxmlformats.org/officeDocument/2006/relationships/image" Target="../media/image194.sv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2.svg"/><Relationship Id="rId5" Type="http://schemas.openxmlformats.org/officeDocument/2006/relationships/image" Target="../media/image191.png"/><Relationship Id="rId10" Type="http://schemas.openxmlformats.org/officeDocument/2006/relationships/image" Target="../media/image196.svg"/><Relationship Id="rId4" Type="http://schemas.openxmlformats.org/officeDocument/2006/relationships/image" Target="../media/image190.svg"/><Relationship Id="rId9" Type="http://schemas.openxmlformats.org/officeDocument/2006/relationships/image" Target="../media/image19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18" Type="http://schemas.openxmlformats.org/officeDocument/2006/relationships/image" Target="../media/image60.png"/><Relationship Id="rId26" Type="http://schemas.openxmlformats.org/officeDocument/2006/relationships/image" Target="../media/image68.png"/><Relationship Id="rId3" Type="http://schemas.openxmlformats.org/officeDocument/2006/relationships/image" Target="../media/image45.svg"/><Relationship Id="rId21" Type="http://schemas.openxmlformats.org/officeDocument/2006/relationships/image" Target="../media/image63.svg"/><Relationship Id="rId7" Type="http://schemas.openxmlformats.org/officeDocument/2006/relationships/image" Target="../media/image49.svg"/><Relationship Id="rId12" Type="http://schemas.openxmlformats.org/officeDocument/2006/relationships/image" Target="../media/image54.png"/><Relationship Id="rId17" Type="http://schemas.openxmlformats.org/officeDocument/2006/relationships/image" Target="../media/image59.svg"/><Relationship Id="rId25" Type="http://schemas.openxmlformats.org/officeDocument/2006/relationships/image" Target="../media/image67.sv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48.png"/><Relationship Id="rId11" Type="http://schemas.openxmlformats.org/officeDocument/2006/relationships/image" Target="../media/image53.svg"/><Relationship Id="rId24" Type="http://schemas.openxmlformats.org/officeDocument/2006/relationships/image" Target="../media/image66.png"/><Relationship Id="rId5" Type="http://schemas.openxmlformats.org/officeDocument/2006/relationships/image" Target="../media/image47.svg"/><Relationship Id="rId15" Type="http://schemas.openxmlformats.org/officeDocument/2006/relationships/image" Target="../media/image57.svg"/><Relationship Id="rId23" Type="http://schemas.openxmlformats.org/officeDocument/2006/relationships/image" Target="../media/image65.svg"/><Relationship Id="rId10" Type="http://schemas.openxmlformats.org/officeDocument/2006/relationships/image" Target="../media/image52.png"/><Relationship Id="rId19" Type="http://schemas.openxmlformats.org/officeDocument/2006/relationships/image" Target="../media/image61.sv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svg"/></Relationships>
</file>

<file path=ppt/slides/_rels/slide5.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2.png"/><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3" Type="http://schemas.openxmlformats.org/officeDocument/2006/relationships/image" Target="../media/image74.svg"/><Relationship Id="rId7" Type="http://schemas.openxmlformats.org/officeDocument/2006/relationships/image" Target="../media/image78.sv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77.png"/><Relationship Id="rId11" Type="http://schemas.openxmlformats.org/officeDocument/2006/relationships/image" Target="../media/image82.svg"/><Relationship Id="rId5" Type="http://schemas.openxmlformats.org/officeDocument/2006/relationships/image" Target="../media/image76.sv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svg"/></Relationships>
</file>

<file path=ppt/slides/_rels/slide8.xml.rels><?xml version="1.0" encoding="UTF-8" standalone="yes"?>
<Relationships xmlns="http://schemas.openxmlformats.org/package/2006/relationships"><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85.png"/><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s>
</file>

<file path=ppt/slides/_rels/slide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svg"/><Relationship Id="rId7" Type="http://schemas.openxmlformats.org/officeDocument/2006/relationships/image" Target="../media/image96.svg"/><Relationship Id="rId2" Type="http://schemas.openxmlformats.org/officeDocument/2006/relationships/image" Target="../media/image91.png"/><Relationship Id="rId1" Type="http://schemas.openxmlformats.org/officeDocument/2006/relationships/slideLayout" Target="../slideLayouts/slideLayout6.xml"/><Relationship Id="rId6" Type="http://schemas.openxmlformats.org/officeDocument/2006/relationships/image" Target="../media/image95.png"/><Relationship Id="rId5" Type="http://schemas.openxmlformats.org/officeDocument/2006/relationships/image" Target="../media/image94.svg"/><Relationship Id="rId4" Type="http://schemas.openxmlformats.org/officeDocument/2006/relationships/image" Target="../media/image93.png"/><Relationship Id="rId9" Type="http://schemas.openxmlformats.org/officeDocument/2006/relationships/image" Target="../media/image9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B59A6A-FB0D-4573-9A49-357AD8E8EA79}"/>
              </a:ext>
            </a:extLst>
          </p:cNvPr>
          <p:cNvSpPr>
            <a:spLocks noGrp="1"/>
          </p:cNvSpPr>
          <p:nvPr>
            <p:ph type="body" sz="quarter" idx="10"/>
          </p:nvPr>
        </p:nvSpPr>
        <p:spPr/>
        <p:txBody>
          <a:bodyPr/>
          <a:lstStyle/>
          <a:p>
            <a:r>
              <a:rPr lang="en-CA" sz="4000" dirty="0"/>
              <a:t>Welcome to eSentire</a:t>
            </a:r>
          </a:p>
        </p:txBody>
      </p:sp>
      <p:sp>
        <p:nvSpPr>
          <p:cNvPr id="3" name="Text Placeholder 2">
            <a:extLst>
              <a:ext uri="{FF2B5EF4-FFF2-40B4-BE49-F238E27FC236}">
                <a16:creationId xmlns:a16="http://schemas.microsoft.com/office/drawing/2014/main" id="{B33048C4-6CF6-4A71-ABED-70D65A8AF2BE}"/>
              </a:ext>
            </a:extLst>
          </p:cNvPr>
          <p:cNvSpPr>
            <a:spLocks noGrp="1"/>
          </p:cNvSpPr>
          <p:nvPr>
            <p:ph type="body" sz="quarter" idx="11"/>
          </p:nvPr>
        </p:nvSpPr>
        <p:spPr/>
        <p:txBody>
          <a:bodyPr/>
          <a:lstStyle/>
          <a:p>
            <a:r>
              <a:rPr lang="en-CA" dirty="0"/>
              <a:t>Managed Detection and Response</a:t>
            </a:r>
          </a:p>
          <a:p>
            <a:r>
              <a:rPr lang="en-CA" dirty="0"/>
              <a:t>November 2021</a:t>
            </a:r>
          </a:p>
        </p:txBody>
      </p:sp>
    </p:spTree>
    <p:extLst>
      <p:ext uri="{BB962C8B-B14F-4D97-AF65-F5344CB8AC3E}">
        <p14:creationId xmlns:p14="http://schemas.microsoft.com/office/powerpoint/2010/main" val="99116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81B51590-3F01-5E43-9A99-4EDF5DD42F49}"/>
              </a:ext>
            </a:extLst>
          </p:cNvPr>
          <p:cNvGrpSpPr/>
          <p:nvPr/>
        </p:nvGrpSpPr>
        <p:grpSpPr>
          <a:xfrm>
            <a:off x="9106959" y="0"/>
            <a:ext cx="3093354" cy="6858000"/>
            <a:chOff x="9098646" y="0"/>
            <a:chExt cx="3231128" cy="6858000"/>
          </a:xfrm>
        </p:grpSpPr>
        <p:sp>
          <p:nvSpPr>
            <p:cNvPr id="123" name="Rectangle 122">
              <a:extLst>
                <a:ext uri="{FF2B5EF4-FFF2-40B4-BE49-F238E27FC236}">
                  <a16:creationId xmlns:a16="http://schemas.microsoft.com/office/drawing/2014/main" id="{30BA8D88-F729-C64C-9991-85BB27F05E4B}"/>
                </a:ext>
              </a:extLst>
            </p:cNvPr>
            <p:cNvSpPr/>
            <p:nvPr/>
          </p:nvSpPr>
          <p:spPr>
            <a:xfrm>
              <a:off x="9098646" y="0"/>
              <a:ext cx="1615997" cy="68580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39792D48-DD81-0144-B645-371DFE73D6DE}"/>
                </a:ext>
              </a:extLst>
            </p:cNvPr>
            <p:cNvSpPr/>
            <p:nvPr/>
          </p:nvSpPr>
          <p:spPr>
            <a:xfrm>
              <a:off x="10713777" y="0"/>
              <a:ext cx="1615997" cy="6858000"/>
            </a:xfrm>
            <a:prstGeom prst="rect">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5B9275D9-8779-2045-B083-44C72B55BEE7}"/>
              </a:ext>
            </a:extLst>
          </p:cNvPr>
          <p:cNvSpPr/>
          <p:nvPr/>
        </p:nvSpPr>
        <p:spPr>
          <a:xfrm>
            <a:off x="10763307" y="231976"/>
            <a:ext cx="1333587" cy="384721"/>
          </a:xfrm>
          <a:prstGeom prst="rect">
            <a:avLst/>
          </a:prstGeom>
          <a:no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dirty="0">
                <a:ln>
                  <a:noFill/>
                </a:ln>
                <a:solidFill>
                  <a:srgbClr val="3C2B77"/>
                </a:solidFill>
                <a:effectLst/>
                <a:uLnTx/>
                <a:uFillTx/>
                <a:latin typeface="+mj-lt"/>
                <a:ea typeface="+mn-ea"/>
                <a:cs typeface="Arial"/>
              </a:rPr>
              <a:t>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rgbClr val="6D3CAF"/>
                </a:solidFill>
                <a:effectLst/>
                <a:uLnTx/>
                <a:uFillTx/>
                <a:latin typeface="+mj-lt"/>
                <a:ea typeface="+mn-ea"/>
                <a:cs typeface="Arial"/>
              </a:rPr>
              <a:t>KILL SWITCH</a:t>
            </a:r>
          </a:p>
        </p:txBody>
      </p:sp>
      <p:sp>
        <p:nvSpPr>
          <p:cNvPr id="72" name="Rectangle 71">
            <a:extLst>
              <a:ext uri="{FF2B5EF4-FFF2-40B4-BE49-F238E27FC236}">
                <a16:creationId xmlns:a16="http://schemas.microsoft.com/office/drawing/2014/main" id="{4EC26E53-29A7-B142-87A0-6E6FA10F8D1B}"/>
              </a:ext>
            </a:extLst>
          </p:cNvPr>
          <p:cNvSpPr/>
          <p:nvPr/>
        </p:nvSpPr>
        <p:spPr>
          <a:xfrm>
            <a:off x="9050350" y="231976"/>
            <a:ext cx="1716840" cy="384721"/>
          </a:xfrm>
          <a:prstGeom prst="rect">
            <a:avLst/>
          </a:prstGeom>
          <a:no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dirty="0">
                <a:ln>
                  <a:noFill/>
                </a:ln>
                <a:solidFill>
                  <a:srgbClr val="3C2B77"/>
                </a:solidFill>
                <a:effectLst/>
                <a:uLnTx/>
                <a:uFillTx/>
                <a:latin typeface="+mj-lt"/>
                <a:ea typeface="+mn-ea"/>
                <a:cs typeface="Arial"/>
              </a:rPr>
              <a:t>INVESTIGATION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rgbClr val="6D3CAF"/>
                </a:solidFill>
                <a:effectLst/>
                <a:uLnTx/>
                <a:uFillTx/>
                <a:latin typeface="+mj-lt"/>
                <a:ea typeface="+mn-ea"/>
                <a:cs typeface="Arial"/>
              </a:rPr>
              <a:t>CORRELATION</a:t>
            </a:r>
            <a:endParaRPr kumimoji="0" lang="en-US" sz="1100" b="1" i="0" u="none" strike="noStrike" kern="1200" cap="none" spc="300" normalizeH="0" baseline="0" noProof="0" dirty="0">
              <a:ln>
                <a:noFill/>
              </a:ln>
              <a:solidFill>
                <a:srgbClr val="6D3CAF"/>
              </a:solidFill>
              <a:effectLst/>
              <a:uLnTx/>
              <a:uFillTx/>
              <a:latin typeface="+mj-lt"/>
              <a:ea typeface="+mn-ea"/>
              <a:cs typeface="Arial"/>
            </a:endParaRPr>
          </a:p>
        </p:txBody>
      </p:sp>
      <p:cxnSp>
        <p:nvCxnSpPr>
          <p:cNvPr id="39" name="Straight Connector 38">
            <a:extLst>
              <a:ext uri="{FF2B5EF4-FFF2-40B4-BE49-F238E27FC236}">
                <a16:creationId xmlns:a16="http://schemas.microsoft.com/office/drawing/2014/main" id="{24B41081-E017-134D-9249-3BA4E7626837}"/>
              </a:ext>
            </a:extLst>
          </p:cNvPr>
          <p:cNvCxnSpPr>
            <a:cxnSpLocks/>
          </p:cNvCxnSpPr>
          <p:nvPr/>
        </p:nvCxnSpPr>
        <p:spPr>
          <a:xfrm flipH="1">
            <a:off x="3063534" y="2286932"/>
            <a:ext cx="6427" cy="3571152"/>
          </a:xfrm>
          <a:prstGeom prst="line">
            <a:avLst/>
          </a:prstGeom>
          <a:ln w="127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56539415-D1C3-EF40-B041-8E15F76D1828}"/>
              </a:ext>
            </a:extLst>
          </p:cNvPr>
          <p:cNvSpPr/>
          <p:nvPr/>
        </p:nvSpPr>
        <p:spPr>
          <a:xfrm>
            <a:off x="275548" y="1606712"/>
            <a:ext cx="2700000" cy="1360439"/>
          </a:xfrm>
          <a:prstGeom prst="roundRect">
            <a:avLst>
              <a:gd name="adj" fmla="val 5241"/>
            </a:avLst>
          </a:prstGeom>
          <a:gradFill>
            <a:gsLst>
              <a:gs pos="77000">
                <a:srgbClr val="00C5DD">
                  <a:alpha val="10000"/>
                </a:srgbClr>
              </a:gs>
              <a:gs pos="0">
                <a:srgbClr val="00C5DD">
                  <a:alpha val="20348"/>
                </a:srgbClr>
              </a:gs>
            </a:gsLst>
            <a:lin ang="16200000" scaled="1"/>
          </a:gra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ounded Rectangle 16">
            <a:extLst>
              <a:ext uri="{FF2B5EF4-FFF2-40B4-BE49-F238E27FC236}">
                <a16:creationId xmlns:a16="http://schemas.microsoft.com/office/drawing/2014/main" id="{BF140423-0C6B-CF43-B476-55B5A8DF58AE}"/>
              </a:ext>
            </a:extLst>
          </p:cNvPr>
          <p:cNvSpPr/>
          <p:nvPr/>
        </p:nvSpPr>
        <p:spPr>
          <a:xfrm>
            <a:off x="3164375" y="1606712"/>
            <a:ext cx="2699306" cy="1360439"/>
          </a:xfrm>
          <a:prstGeom prst="roundRect">
            <a:avLst>
              <a:gd name="adj" fmla="val 5241"/>
            </a:avLst>
          </a:prstGeom>
          <a:gradFill>
            <a:gsLst>
              <a:gs pos="77000">
                <a:srgbClr val="00C5DD">
                  <a:alpha val="10000"/>
                </a:srgbClr>
              </a:gs>
              <a:gs pos="0">
                <a:srgbClr val="00C5DD">
                  <a:alpha val="20348"/>
                </a:srgbClr>
              </a:gs>
            </a:gsLst>
            <a:lin ang="16200000" scaled="1"/>
          </a:gra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4AA4CE76-57B9-1E44-AF92-864AEC4EE2C7}"/>
              </a:ext>
            </a:extLst>
          </p:cNvPr>
          <p:cNvSpPr>
            <a:spLocks noGrp="1"/>
          </p:cNvSpPr>
          <p:nvPr>
            <p:ph type="body" sz="quarter" idx="10"/>
          </p:nvPr>
        </p:nvSpPr>
        <p:spPr>
          <a:xfrm>
            <a:off x="260320" y="212005"/>
            <a:ext cx="5936307" cy="514800"/>
          </a:xfrm>
        </p:spPr>
        <p:txBody>
          <a:bodyPr/>
          <a:lstStyle/>
          <a:p>
            <a:r>
              <a:rPr lang="en-US" sz="3200" dirty="0"/>
              <a:t>Security Without Compromise</a:t>
            </a:r>
          </a:p>
        </p:txBody>
      </p:sp>
      <p:sp>
        <p:nvSpPr>
          <p:cNvPr id="4" name="Footer Placeholder 3">
            <a:extLst>
              <a:ext uri="{FF2B5EF4-FFF2-40B4-BE49-F238E27FC236}">
                <a16:creationId xmlns:a16="http://schemas.microsoft.com/office/drawing/2014/main" id="{83A99B7A-1D32-2E43-8BE2-A6E5A55AF082}"/>
              </a:ext>
            </a:extLst>
          </p:cNvPr>
          <p:cNvSpPr>
            <a:spLocks noGrp="1"/>
          </p:cNvSpPr>
          <p:nvPr>
            <p:ph type="ftr" sz="quarter" idx="3"/>
          </p:nvPr>
        </p:nvSpPr>
        <p:spPr>
          <a:xfrm>
            <a:off x="444152" y="6386380"/>
            <a:ext cx="2621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rPr>
              <a:t>eSentire CONFIDENTIAL</a:t>
            </a:r>
          </a:p>
        </p:txBody>
      </p:sp>
      <p:sp>
        <p:nvSpPr>
          <p:cNvPr id="5" name="Slide Number Placeholder 4">
            <a:extLst>
              <a:ext uri="{FF2B5EF4-FFF2-40B4-BE49-F238E27FC236}">
                <a16:creationId xmlns:a16="http://schemas.microsoft.com/office/drawing/2014/main" id="{611CB1BA-D355-C142-BB72-27DBBF622C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93212-4268-2345-9A22-365630C70738}" type="slidenum">
              <a:rPr kumimoji="0" lang="en-US" sz="900" b="0" i="0" u="none" strike="noStrike" kern="1200" cap="none" spc="0" normalizeH="0" baseline="0" noProof="0" smtClean="0">
                <a:ln>
                  <a:noFill/>
                </a:ln>
                <a:solidFill>
                  <a:srgbClr val="9EA1A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endParaRPr>
          </a:p>
        </p:txBody>
      </p:sp>
      <p:sp>
        <p:nvSpPr>
          <p:cNvPr id="6" name="Text Placeholder 5">
            <a:extLst>
              <a:ext uri="{FF2B5EF4-FFF2-40B4-BE49-F238E27FC236}">
                <a16:creationId xmlns:a16="http://schemas.microsoft.com/office/drawing/2014/main" id="{6E04F6FA-82B9-B34A-A348-35614F32DE0C}"/>
              </a:ext>
            </a:extLst>
          </p:cNvPr>
          <p:cNvSpPr>
            <a:spLocks noGrp="1"/>
          </p:cNvSpPr>
          <p:nvPr>
            <p:ph type="body" sz="quarter" idx="12"/>
          </p:nvPr>
        </p:nvSpPr>
        <p:spPr>
          <a:xfrm>
            <a:off x="260320" y="747652"/>
            <a:ext cx="5588937" cy="365124"/>
          </a:xfrm>
        </p:spPr>
        <p:txBody>
          <a:bodyPr/>
          <a:lstStyle/>
          <a:p>
            <a:r>
              <a:rPr lang="en-US" dirty="0"/>
              <a:t>Don’t settle for partial security. Multi-Signal Matters.</a:t>
            </a:r>
          </a:p>
        </p:txBody>
      </p:sp>
      <p:sp>
        <p:nvSpPr>
          <p:cNvPr id="12" name="Rounded Rectangle 11">
            <a:extLst>
              <a:ext uri="{FF2B5EF4-FFF2-40B4-BE49-F238E27FC236}">
                <a16:creationId xmlns:a16="http://schemas.microsoft.com/office/drawing/2014/main" id="{E21ABD57-8B67-A443-891A-196F327D3A7D}"/>
              </a:ext>
            </a:extLst>
          </p:cNvPr>
          <p:cNvSpPr/>
          <p:nvPr/>
        </p:nvSpPr>
        <p:spPr>
          <a:xfrm>
            <a:off x="628493" y="1971429"/>
            <a:ext cx="2056600" cy="7294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9234D"/>
                </a:solidFill>
                <a:effectLst/>
                <a:uLnTx/>
                <a:uFillTx/>
                <a:latin typeface="Calibri Light" panose="020F0302020204030204"/>
                <a:ea typeface="+mn-ea"/>
                <a:cs typeface="+mn-cs"/>
              </a:rPr>
              <a:t>eSentire MDR means multi-signal telemetry and complete response.</a:t>
            </a:r>
          </a:p>
        </p:txBody>
      </p:sp>
      <p:grpSp>
        <p:nvGrpSpPr>
          <p:cNvPr id="159" name="Group 158">
            <a:extLst>
              <a:ext uri="{FF2B5EF4-FFF2-40B4-BE49-F238E27FC236}">
                <a16:creationId xmlns:a16="http://schemas.microsoft.com/office/drawing/2014/main" id="{29F7450A-1EB5-174A-9E4C-966689CB6AEC}"/>
              </a:ext>
            </a:extLst>
          </p:cNvPr>
          <p:cNvGrpSpPr/>
          <p:nvPr/>
        </p:nvGrpSpPr>
        <p:grpSpPr>
          <a:xfrm>
            <a:off x="1271333" y="1252497"/>
            <a:ext cx="708430" cy="708430"/>
            <a:chOff x="1404228" y="1289802"/>
            <a:chExt cx="708430" cy="708430"/>
          </a:xfrm>
        </p:grpSpPr>
        <p:sp>
          <p:nvSpPr>
            <p:cNvPr id="14" name="Oval 13">
              <a:extLst>
                <a:ext uri="{FF2B5EF4-FFF2-40B4-BE49-F238E27FC236}">
                  <a16:creationId xmlns:a16="http://schemas.microsoft.com/office/drawing/2014/main" id="{C7AE5111-CDEE-7542-AFBA-7A3CE90D1037}"/>
                </a:ext>
              </a:extLst>
            </p:cNvPr>
            <p:cNvSpPr/>
            <p:nvPr/>
          </p:nvSpPr>
          <p:spPr>
            <a:xfrm>
              <a:off x="1404228" y="1289802"/>
              <a:ext cx="708430" cy="708430"/>
            </a:xfrm>
            <a:prstGeom prst="ellipse">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174D9D2-584B-F94D-8BBE-465F91B87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0565" y="1415052"/>
              <a:ext cx="457062" cy="457060"/>
            </a:xfrm>
            <a:prstGeom prst="rect">
              <a:avLst/>
            </a:prstGeom>
          </p:spPr>
        </p:pic>
      </p:grpSp>
      <p:grpSp>
        <p:nvGrpSpPr>
          <p:cNvPr id="158" name="Group 157">
            <a:extLst>
              <a:ext uri="{FF2B5EF4-FFF2-40B4-BE49-F238E27FC236}">
                <a16:creationId xmlns:a16="http://schemas.microsoft.com/office/drawing/2014/main" id="{D24137F0-2B63-1C45-BACF-4D84C6AA34B6}"/>
              </a:ext>
            </a:extLst>
          </p:cNvPr>
          <p:cNvGrpSpPr/>
          <p:nvPr/>
        </p:nvGrpSpPr>
        <p:grpSpPr>
          <a:xfrm>
            <a:off x="4160160" y="1252497"/>
            <a:ext cx="708430" cy="708430"/>
            <a:chOff x="4293055" y="1289802"/>
            <a:chExt cx="708430" cy="708430"/>
          </a:xfrm>
        </p:grpSpPr>
        <p:sp>
          <p:nvSpPr>
            <p:cNvPr id="18" name="Oval 17">
              <a:extLst>
                <a:ext uri="{FF2B5EF4-FFF2-40B4-BE49-F238E27FC236}">
                  <a16:creationId xmlns:a16="http://schemas.microsoft.com/office/drawing/2014/main" id="{95742EF9-B054-BB45-97B7-68A8CDBDB57B}"/>
                </a:ext>
              </a:extLst>
            </p:cNvPr>
            <p:cNvSpPr/>
            <p:nvPr/>
          </p:nvSpPr>
          <p:spPr>
            <a:xfrm>
              <a:off x="4293055" y="1289802"/>
              <a:ext cx="708430" cy="708430"/>
            </a:xfrm>
            <a:prstGeom prst="ellipse">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1C323687-579E-8245-9B5E-CF3C68DB4B4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99427" y="1437963"/>
              <a:ext cx="295685" cy="421128"/>
            </a:xfrm>
            <a:prstGeom prst="rect">
              <a:avLst/>
            </a:prstGeom>
          </p:spPr>
        </p:pic>
      </p:grpSp>
      <p:sp>
        <p:nvSpPr>
          <p:cNvPr id="22" name="Rounded Rectangle 21">
            <a:extLst>
              <a:ext uri="{FF2B5EF4-FFF2-40B4-BE49-F238E27FC236}">
                <a16:creationId xmlns:a16="http://schemas.microsoft.com/office/drawing/2014/main" id="{718D7822-C5DA-9140-ABAA-A455854733B9}"/>
              </a:ext>
            </a:extLst>
          </p:cNvPr>
          <p:cNvSpPr/>
          <p:nvPr/>
        </p:nvSpPr>
        <p:spPr>
          <a:xfrm>
            <a:off x="3569101" y="2092155"/>
            <a:ext cx="922466" cy="20845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50" normalizeH="0" baseline="0" noProof="0" dirty="0">
                <a:ln>
                  <a:noFill/>
                </a:ln>
                <a:solidFill>
                  <a:srgbClr val="19234D"/>
                </a:solidFill>
                <a:effectLst/>
                <a:uLnTx/>
                <a:uFillTx/>
                <a:latin typeface="Calibri Light" panose="020F0302020204030204"/>
                <a:ea typeface="+mn-ea"/>
                <a:cs typeface="+mn-cs"/>
              </a:rPr>
              <a:t>NETWORK</a:t>
            </a:r>
          </a:p>
        </p:txBody>
      </p:sp>
      <p:sp>
        <p:nvSpPr>
          <p:cNvPr id="23" name="Rounded Rectangle 22">
            <a:extLst>
              <a:ext uri="{FF2B5EF4-FFF2-40B4-BE49-F238E27FC236}">
                <a16:creationId xmlns:a16="http://schemas.microsoft.com/office/drawing/2014/main" id="{88D9DDCE-C3A7-CA49-A37F-174229B5E7A2}"/>
              </a:ext>
            </a:extLst>
          </p:cNvPr>
          <p:cNvSpPr/>
          <p:nvPr/>
        </p:nvSpPr>
        <p:spPr>
          <a:xfrm>
            <a:off x="4532582" y="2094189"/>
            <a:ext cx="922466" cy="20845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50" normalizeH="0" baseline="0" noProof="0" dirty="0">
                <a:ln>
                  <a:noFill/>
                </a:ln>
                <a:solidFill>
                  <a:srgbClr val="19234D"/>
                </a:solidFill>
                <a:effectLst/>
                <a:uLnTx/>
                <a:uFillTx/>
                <a:latin typeface="Calibri Light" panose="020F0302020204030204"/>
                <a:ea typeface="+mn-ea"/>
                <a:cs typeface="+mn-cs"/>
              </a:rPr>
              <a:t>ENDPOINT</a:t>
            </a:r>
          </a:p>
        </p:txBody>
      </p:sp>
      <p:sp>
        <p:nvSpPr>
          <p:cNvPr id="24" name="Rounded Rectangle 23">
            <a:extLst>
              <a:ext uri="{FF2B5EF4-FFF2-40B4-BE49-F238E27FC236}">
                <a16:creationId xmlns:a16="http://schemas.microsoft.com/office/drawing/2014/main" id="{FA2C1F14-B0A2-DF4B-83F1-3ED16BCE8B5D}"/>
              </a:ext>
            </a:extLst>
          </p:cNvPr>
          <p:cNvSpPr/>
          <p:nvPr/>
        </p:nvSpPr>
        <p:spPr>
          <a:xfrm>
            <a:off x="3569101" y="2579506"/>
            <a:ext cx="922466" cy="20845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50" normalizeH="0" baseline="0" noProof="0" dirty="0">
                <a:ln>
                  <a:noFill/>
                </a:ln>
                <a:solidFill>
                  <a:srgbClr val="19234D"/>
                </a:solidFill>
                <a:effectLst/>
                <a:uLnTx/>
                <a:uFillTx/>
                <a:latin typeface="Calibri Light" panose="020F0302020204030204"/>
                <a:ea typeface="+mn-ea"/>
                <a:cs typeface="+mn-cs"/>
              </a:rPr>
              <a:t>LOG</a:t>
            </a:r>
          </a:p>
        </p:txBody>
      </p:sp>
      <p:sp>
        <p:nvSpPr>
          <p:cNvPr id="25" name="Rounded Rectangle 24">
            <a:extLst>
              <a:ext uri="{FF2B5EF4-FFF2-40B4-BE49-F238E27FC236}">
                <a16:creationId xmlns:a16="http://schemas.microsoft.com/office/drawing/2014/main" id="{8342ABD3-3D2E-2C43-81A8-35339405FA34}"/>
              </a:ext>
            </a:extLst>
          </p:cNvPr>
          <p:cNvSpPr/>
          <p:nvPr/>
        </p:nvSpPr>
        <p:spPr>
          <a:xfrm>
            <a:off x="4532582" y="2337250"/>
            <a:ext cx="922466" cy="20845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50" normalizeH="0" baseline="0" noProof="0" dirty="0">
                <a:ln>
                  <a:noFill/>
                </a:ln>
                <a:solidFill>
                  <a:srgbClr val="19234D"/>
                </a:solidFill>
                <a:effectLst/>
                <a:uLnTx/>
                <a:uFillTx/>
                <a:latin typeface="Calibri Light" panose="020F0302020204030204"/>
                <a:ea typeface="+mn-ea"/>
                <a:cs typeface="+mn-cs"/>
              </a:rPr>
              <a:t>VULNERABILITY</a:t>
            </a:r>
          </a:p>
        </p:txBody>
      </p:sp>
      <p:sp>
        <p:nvSpPr>
          <p:cNvPr id="26" name="Rounded Rectangle 25">
            <a:extLst>
              <a:ext uri="{FF2B5EF4-FFF2-40B4-BE49-F238E27FC236}">
                <a16:creationId xmlns:a16="http://schemas.microsoft.com/office/drawing/2014/main" id="{3256853C-C50A-194D-8598-5220F424442E}"/>
              </a:ext>
            </a:extLst>
          </p:cNvPr>
          <p:cNvSpPr/>
          <p:nvPr/>
        </p:nvSpPr>
        <p:spPr>
          <a:xfrm>
            <a:off x="4535912" y="2573610"/>
            <a:ext cx="922466" cy="20845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50" normalizeH="0" baseline="0" noProof="0" dirty="0">
                <a:ln>
                  <a:noFill/>
                </a:ln>
                <a:solidFill>
                  <a:srgbClr val="19234D"/>
                </a:solidFill>
                <a:effectLst/>
                <a:uLnTx/>
                <a:uFillTx/>
                <a:latin typeface="Calibri Light" panose="020F0302020204030204"/>
                <a:ea typeface="+mn-ea"/>
                <a:cs typeface="+mn-cs"/>
              </a:rPr>
              <a:t>CLOUD</a:t>
            </a:r>
          </a:p>
        </p:txBody>
      </p:sp>
      <p:sp>
        <p:nvSpPr>
          <p:cNvPr id="28" name="Rounded Rectangle 27">
            <a:extLst>
              <a:ext uri="{FF2B5EF4-FFF2-40B4-BE49-F238E27FC236}">
                <a16:creationId xmlns:a16="http://schemas.microsoft.com/office/drawing/2014/main" id="{7079DB6D-D284-6B42-9BB7-8199AAEE07DF}"/>
              </a:ext>
            </a:extLst>
          </p:cNvPr>
          <p:cNvSpPr/>
          <p:nvPr/>
        </p:nvSpPr>
        <p:spPr>
          <a:xfrm>
            <a:off x="276242" y="3154351"/>
            <a:ext cx="5588134" cy="468000"/>
          </a:xfrm>
          <a:prstGeom prst="roundRect">
            <a:avLst>
              <a:gd name="adj" fmla="val 11659"/>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C2B77"/>
                </a:solidFill>
                <a:effectLst/>
                <a:uLnTx/>
                <a:uFillTx/>
                <a:latin typeface="Calibri Light" panose="020F0302020204030204"/>
                <a:ea typeface="+mn-ea"/>
                <a:cs typeface="+mn-cs"/>
              </a:rPr>
              <a:t>Comprehensive Visibility – Layered Attack Surface</a:t>
            </a:r>
          </a:p>
        </p:txBody>
      </p:sp>
      <p:sp>
        <p:nvSpPr>
          <p:cNvPr id="30" name="Rounded Rectangle 29">
            <a:extLst>
              <a:ext uri="{FF2B5EF4-FFF2-40B4-BE49-F238E27FC236}">
                <a16:creationId xmlns:a16="http://schemas.microsoft.com/office/drawing/2014/main" id="{BA982142-6014-074A-8FEB-452CA8DC06D2}"/>
              </a:ext>
            </a:extLst>
          </p:cNvPr>
          <p:cNvSpPr/>
          <p:nvPr/>
        </p:nvSpPr>
        <p:spPr>
          <a:xfrm>
            <a:off x="276242" y="3772822"/>
            <a:ext cx="5588134" cy="468000"/>
          </a:xfrm>
          <a:prstGeom prst="roundRect">
            <a:avLst>
              <a:gd name="adj" fmla="val 11659"/>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C2B77"/>
                </a:solidFill>
                <a:effectLst/>
                <a:uLnTx/>
                <a:uFillTx/>
                <a:latin typeface="Calibri Light" panose="020F0302020204030204"/>
                <a:ea typeface="+mn-ea"/>
                <a:cs typeface="+mn-cs"/>
              </a:rPr>
              <a:t>Detections Mapped to MITRE ATT&amp;CK® Framework</a:t>
            </a:r>
          </a:p>
        </p:txBody>
      </p:sp>
      <p:sp>
        <p:nvSpPr>
          <p:cNvPr id="31" name="Rounded Rectangle 30">
            <a:extLst>
              <a:ext uri="{FF2B5EF4-FFF2-40B4-BE49-F238E27FC236}">
                <a16:creationId xmlns:a16="http://schemas.microsoft.com/office/drawing/2014/main" id="{CC85160F-88BA-1743-ADEF-C07618097C87}"/>
              </a:ext>
            </a:extLst>
          </p:cNvPr>
          <p:cNvSpPr/>
          <p:nvPr/>
        </p:nvSpPr>
        <p:spPr>
          <a:xfrm>
            <a:off x="276242" y="4391293"/>
            <a:ext cx="5588134" cy="468000"/>
          </a:xfrm>
          <a:prstGeom prst="roundRect">
            <a:avLst>
              <a:gd name="adj" fmla="val 11659"/>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C2B77"/>
                </a:solidFill>
                <a:effectLst/>
                <a:uLnTx/>
                <a:uFillTx/>
                <a:latin typeface="Calibri Light" panose="020F0302020204030204"/>
                <a:ea typeface="+mn-ea"/>
                <a:cs typeface="+mn-cs"/>
              </a:rPr>
              <a:t>Rapid Correlation &amp; Deep Investigation</a:t>
            </a:r>
          </a:p>
        </p:txBody>
      </p:sp>
      <p:sp>
        <p:nvSpPr>
          <p:cNvPr id="32" name="Rounded Rectangle 31">
            <a:extLst>
              <a:ext uri="{FF2B5EF4-FFF2-40B4-BE49-F238E27FC236}">
                <a16:creationId xmlns:a16="http://schemas.microsoft.com/office/drawing/2014/main" id="{AA3BF6CB-CA95-014F-A605-D3524879832A}"/>
              </a:ext>
            </a:extLst>
          </p:cNvPr>
          <p:cNvSpPr/>
          <p:nvPr/>
        </p:nvSpPr>
        <p:spPr>
          <a:xfrm>
            <a:off x="275894" y="5031397"/>
            <a:ext cx="5588134" cy="468000"/>
          </a:xfrm>
          <a:prstGeom prst="roundRect">
            <a:avLst>
              <a:gd name="adj" fmla="val 11659"/>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C2B77"/>
                </a:solidFill>
                <a:effectLst/>
                <a:uLnTx/>
                <a:uFillTx/>
                <a:latin typeface="Calibri Light" panose="020F0302020204030204"/>
                <a:ea typeface="+mn-ea"/>
                <a:cs typeface="+mn-cs"/>
              </a:rPr>
              <a:t>Multiple Points of Contextual Awareness &amp; Response</a:t>
            </a:r>
          </a:p>
        </p:txBody>
      </p:sp>
      <p:sp>
        <p:nvSpPr>
          <p:cNvPr id="60" name="Rounded Rectangle 59">
            <a:extLst>
              <a:ext uri="{FF2B5EF4-FFF2-40B4-BE49-F238E27FC236}">
                <a16:creationId xmlns:a16="http://schemas.microsoft.com/office/drawing/2014/main" id="{B7E86FB1-980E-334C-BAE8-AF2FD6AF0592}"/>
              </a:ext>
            </a:extLst>
          </p:cNvPr>
          <p:cNvSpPr/>
          <p:nvPr/>
        </p:nvSpPr>
        <p:spPr>
          <a:xfrm>
            <a:off x="3569101" y="2336748"/>
            <a:ext cx="922466" cy="20845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50" normalizeH="0" baseline="0" noProof="0" dirty="0">
                <a:ln>
                  <a:noFill/>
                </a:ln>
                <a:solidFill>
                  <a:srgbClr val="19234D"/>
                </a:solidFill>
                <a:effectLst/>
                <a:uLnTx/>
                <a:uFillTx/>
                <a:latin typeface="Calibri Light" panose="020F0302020204030204"/>
                <a:ea typeface="+mn-ea"/>
                <a:cs typeface="+mn-cs"/>
              </a:rPr>
              <a:t>INSIDER</a:t>
            </a:r>
          </a:p>
        </p:txBody>
      </p:sp>
      <p:cxnSp>
        <p:nvCxnSpPr>
          <p:cNvPr id="117" name="Straight Connector 116">
            <a:extLst>
              <a:ext uri="{FF2B5EF4-FFF2-40B4-BE49-F238E27FC236}">
                <a16:creationId xmlns:a16="http://schemas.microsoft.com/office/drawing/2014/main" id="{41725057-7B10-FF42-8AF3-69C861941AEE}"/>
              </a:ext>
            </a:extLst>
          </p:cNvPr>
          <p:cNvCxnSpPr>
            <a:cxnSpLocks/>
          </p:cNvCxnSpPr>
          <p:nvPr/>
        </p:nvCxnSpPr>
        <p:spPr>
          <a:xfrm>
            <a:off x="9028730" y="1364517"/>
            <a:ext cx="2116936" cy="0"/>
          </a:xfrm>
          <a:prstGeom prst="line">
            <a:avLst/>
          </a:prstGeom>
          <a:noFill/>
          <a:ln w="12700">
            <a:gradFill flip="none" rotWithShape="1">
              <a:gsLst>
                <a:gs pos="4000">
                  <a:schemeClr val="accent1">
                    <a:alpha val="0"/>
                  </a:schemeClr>
                </a:gs>
                <a:gs pos="100000">
                  <a:schemeClr val="accent1"/>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a:extLst>
              <a:ext uri="{FF2B5EF4-FFF2-40B4-BE49-F238E27FC236}">
                <a16:creationId xmlns:a16="http://schemas.microsoft.com/office/drawing/2014/main" id="{C0AEE6BC-D67F-684B-961F-A91A75D5701D}"/>
              </a:ext>
            </a:extLst>
          </p:cNvPr>
          <p:cNvCxnSpPr>
            <a:cxnSpLocks/>
            <a:stCxn id="13" idx="3"/>
            <a:endCxn id="17" idx="1"/>
          </p:cNvCxnSpPr>
          <p:nvPr/>
        </p:nvCxnSpPr>
        <p:spPr>
          <a:xfrm>
            <a:off x="2975548" y="2286932"/>
            <a:ext cx="188827" cy="0"/>
          </a:xfrm>
          <a:prstGeom prst="line">
            <a:avLst/>
          </a:prstGeom>
          <a:ln w="127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1" name="Graphic 130">
            <a:extLst>
              <a:ext uri="{FF2B5EF4-FFF2-40B4-BE49-F238E27FC236}">
                <a16:creationId xmlns:a16="http://schemas.microsoft.com/office/drawing/2014/main" id="{F1E262F0-399B-0441-A5E2-751087F5CE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10068" y="6426000"/>
            <a:ext cx="432000" cy="432000"/>
          </a:xfrm>
          <a:prstGeom prst="rect">
            <a:avLst/>
          </a:prstGeom>
        </p:spPr>
      </p:pic>
      <p:cxnSp>
        <p:nvCxnSpPr>
          <p:cNvPr id="141" name="Straight Connector 140">
            <a:extLst>
              <a:ext uri="{FF2B5EF4-FFF2-40B4-BE49-F238E27FC236}">
                <a16:creationId xmlns:a16="http://schemas.microsoft.com/office/drawing/2014/main" id="{F1E8863A-ED8F-504E-B753-13DF5377547F}"/>
              </a:ext>
            </a:extLst>
          </p:cNvPr>
          <p:cNvCxnSpPr>
            <a:cxnSpLocks/>
          </p:cNvCxnSpPr>
          <p:nvPr/>
        </p:nvCxnSpPr>
        <p:spPr>
          <a:xfrm>
            <a:off x="9028730" y="2129042"/>
            <a:ext cx="2116936" cy="0"/>
          </a:xfrm>
          <a:prstGeom prst="line">
            <a:avLst/>
          </a:prstGeom>
          <a:noFill/>
          <a:ln w="12700">
            <a:gradFill flip="none" rotWithShape="1">
              <a:gsLst>
                <a:gs pos="4000">
                  <a:schemeClr val="accent1">
                    <a:alpha val="0"/>
                  </a:schemeClr>
                </a:gs>
                <a:gs pos="100000">
                  <a:schemeClr val="accent1"/>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sp>
        <p:nvSpPr>
          <p:cNvPr id="83" name="Rectangle 82">
            <a:extLst>
              <a:ext uri="{FF2B5EF4-FFF2-40B4-BE49-F238E27FC236}">
                <a16:creationId xmlns:a16="http://schemas.microsoft.com/office/drawing/2014/main" id="{173B91DD-63A9-B942-AC67-0C4778623B41}"/>
              </a:ext>
            </a:extLst>
          </p:cNvPr>
          <p:cNvSpPr/>
          <p:nvPr/>
        </p:nvSpPr>
        <p:spPr>
          <a:xfrm>
            <a:off x="7428645" y="-3344"/>
            <a:ext cx="1716839" cy="6858000"/>
          </a:xfrm>
          <a:prstGeom prst="rect">
            <a:avLst/>
          </a:prstGeom>
          <a:gradFill flip="none" rotWithShape="1">
            <a:gsLst>
              <a:gs pos="0">
                <a:schemeClr val="accent5"/>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A5FD361C-FD44-DF47-BC19-4B2894D24399}"/>
              </a:ext>
            </a:extLst>
          </p:cNvPr>
          <p:cNvSpPr/>
          <p:nvPr/>
        </p:nvSpPr>
        <p:spPr>
          <a:xfrm>
            <a:off x="7619235" y="234183"/>
            <a:ext cx="1316560" cy="430887"/>
          </a:xfrm>
          <a:prstGeom prst="rect">
            <a:avLst/>
          </a:prstGeom>
          <a:no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dirty="0">
                <a:ln>
                  <a:noFill/>
                </a:ln>
                <a:solidFill>
                  <a:srgbClr val="FFFFFF"/>
                </a:solidFill>
                <a:effectLst/>
                <a:uLnTx/>
                <a:uFillTx/>
                <a:latin typeface="+mj-lt"/>
                <a:ea typeface="+mn-ea"/>
                <a:cs typeface="Arial"/>
              </a:rPr>
              <a:t>MDR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dirty="0">
                <a:ln>
                  <a:noFill/>
                </a:ln>
                <a:solidFill>
                  <a:srgbClr val="FFFFFF"/>
                </a:solidFill>
                <a:effectLst/>
                <a:uLnTx/>
                <a:uFillTx/>
                <a:latin typeface="+mj-lt"/>
                <a:ea typeface="+mn-ea"/>
                <a:cs typeface="Arial"/>
              </a:rPr>
              <a:t>SIGNALS</a:t>
            </a:r>
          </a:p>
        </p:txBody>
      </p:sp>
      <p:sp>
        <p:nvSpPr>
          <p:cNvPr id="64" name="Rectangle 63">
            <a:extLst>
              <a:ext uri="{FF2B5EF4-FFF2-40B4-BE49-F238E27FC236}">
                <a16:creationId xmlns:a16="http://schemas.microsoft.com/office/drawing/2014/main" id="{7466E7CA-E83B-AC43-9845-C73C319295F4}"/>
              </a:ext>
            </a:extLst>
          </p:cNvPr>
          <p:cNvSpPr/>
          <p:nvPr/>
        </p:nvSpPr>
        <p:spPr>
          <a:xfrm>
            <a:off x="8153627" y="1216094"/>
            <a:ext cx="71461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Light" panose="020F0302020204030204"/>
                <a:ea typeface="+mn-ea"/>
                <a:cs typeface="+mn-cs"/>
              </a:rPr>
              <a:t>Network</a:t>
            </a:r>
          </a:p>
        </p:txBody>
      </p:sp>
      <p:sp>
        <p:nvSpPr>
          <p:cNvPr id="65" name="Rectangle 64">
            <a:extLst>
              <a:ext uri="{FF2B5EF4-FFF2-40B4-BE49-F238E27FC236}">
                <a16:creationId xmlns:a16="http://schemas.microsoft.com/office/drawing/2014/main" id="{0D50E1C4-51D5-2144-83F1-86610EA34A8D}"/>
              </a:ext>
            </a:extLst>
          </p:cNvPr>
          <p:cNvSpPr/>
          <p:nvPr/>
        </p:nvSpPr>
        <p:spPr>
          <a:xfrm>
            <a:off x="8153627" y="1978804"/>
            <a:ext cx="7442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Light" panose="020F0302020204030204"/>
                <a:ea typeface="+mn-ea"/>
                <a:cs typeface="+mn-cs"/>
              </a:rPr>
              <a:t>Endpoint</a:t>
            </a:r>
          </a:p>
        </p:txBody>
      </p:sp>
      <p:sp>
        <p:nvSpPr>
          <p:cNvPr id="67" name="Rectangle 66">
            <a:extLst>
              <a:ext uri="{FF2B5EF4-FFF2-40B4-BE49-F238E27FC236}">
                <a16:creationId xmlns:a16="http://schemas.microsoft.com/office/drawing/2014/main" id="{EB6D3A1E-9CF7-2249-9456-5D25D0832750}"/>
              </a:ext>
            </a:extLst>
          </p:cNvPr>
          <p:cNvSpPr/>
          <p:nvPr/>
        </p:nvSpPr>
        <p:spPr>
          <a:xfrm>
            <a:off x="8153627" y="4769902"/>
            <a:ext cx="60305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Light" panose="020F0302020204030204"/>
                <a:ea typeface="+mn-ea"/>
                <a:cs typeface="+mn-cs"/>
              </a:rPr>
              <a:t>Insider</a:t>
            </a:r>
          </a:p>
        </p:txBody>
      </p:sp>
      <p:sp>
        <p:nvSpPr>
          <p:cNvPr id="68" name="Rectangle 67">
            <a:extLst>
              <a:ext uri="{FF2B5EF4-FFF2-40B4-BE49-F238E27FC236}">
                <a16:creationId xmlns:a16="http://schemas.microsoft.com/office/drawing/2014/main" id="{E3EC9C3B-3B70-2943-8A40-B87B7A96B0F0}"/>
              </a:ext>
            </a:extLst>
          </p:cNvPr>
          <p:cNvSpPr/>
          <p:nvPr/>
        </p:nvSpPr>
        <p:spPr>
          <a:xfrm>
            <a:off x="8153627" y="5452107"/>
            <a:ext cx="7920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Light" panose="020F0302020204030204"/>
                <a:ea typeface="+mn-ea"/>
                <a:cs typeface="+mn-cs"/>
              </a:rPr>
              <a:t>MVS</a:t>
            </a:r>
          </a:p>
        </p:txBody>
      </p:sp>
      <p:sp>
        <p:nvSpPr>
          <p:cNvPr id="70" name="Rectangle 69">
            <a:extLst>
              <a:ext uri="{FF2B5EF4-FFF2-40B4-BE49-F238E27FC236}">
                <a16:creationId xmlns:a16="http://schemas.microsoft.com/office/drawing/2014/main" id="{93E4BD4B-4040-4442-B86D-44C7128B8EEF}"/>
              </a:ext>
            </a:extLst>
          </p:cNvPr>
          <p:cNvSpPr/>
          <p:nvPr/>
        </p:nvSpPr>
        <p:spPr>
          <a:xfrm>
            <a:off x="8153627" y="4087696"/>
            <a:ext cx="5405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Light" panose="020F0302020204030204"/>
                <a:ea typeface="+mn-ea"/>
                <a:cs typeface="+mn-cs"/>
              </a:rPr>
              <a:t>Cloud</a:t>
            </a:r>
          </a:p>
        </p:txBody>
      </p:sp>
      <p:cxnSp>
        <p:nvCxnSpPr>
          <p:cNvPr id="85" name="Straight Connector 84">
            <a:extLst>
              <a:ext uri="{FF2B5EF4-FFF2-40B4-BE49-F238E27FC236}">
                <a16:creationId xmlns:a16="http://schemas.microsoft.com/office/drawing/2014/main" id="{4E30D0D3-649D-9540-AEA4-8495FA070D7E}"/>
              </a:ext>
            </a:extLst>
          </p:cNvPr>
          <p:cNvCxnSpPr>
            <a:cxnSpLocks/>
          </p:cNvCxnSpPr>
          <p:nvPr/>
        </p:nvCxnSpPr>
        <p:spPr>
          <a:xfrm flipH="1">
            <a:off x="6286828" y="743140"/>
            <a:ext cx="5904000" cy="0"/>
          </a:xfrm>
          <a:prstGeom prst="line">
            <a:avLst/>
          </a:prstGeom>
          <a:ln w="12700" cap="rnd">
            <a:gradFill flip="none" rotWithShape="1">
              <a:gsLst>
                <a:gs pos="25000">
                  <a:srgbClr val="00C5DD"/>
                </a:gs>
                <a:gs pos="0">
                  <a:schemeClr val="accent2"/>
                </a:gs>
                <a:gs pos="75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9EE52FE-CBBF-2E4E-9448-743C3BA3B2E2}"/>
              </a:ext>
            </a:extLst>
          </p:cNvPr>
          <p:cNvCxnSpPr>
            <a:cxnSpLocks/>
          </p:cNvCxnSpPr>
          <p:nvPr/>
        </p:nvCxnSpPr>
        <p:spPr>
          <a:xfrm flipH="1">
            <a:off x="6296313" y="2826471"/>
            <a:ext cx="5904000" cy="0"/>
          </a:xfrm>
          <a:prstGeom prst="line">
            <a:avLst/>
          </a:prstGeom>
          <a:ln w="12700" cap="rnd">
            <a:gradFill flip="none" rotWithShape="1">
              <a:gsLst>
                <a:gs pos="25000">
                  <a:srgbClr val="00C5DD"/>
                </a:gs>
                <a:gs pos="0">
                  <a:schemeClr val="accent2"/>
                </a:gs>
                <a:gs pos="75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98ED8C35-6B2A-B346-90E9-693D661F2F23}"/>
              </a:ext>
            </a:extLst>
          </p:cNvPr>
          <p:cNvSpPr/>
          <p:nvPr/>
        </p:nvSpPr>
        <p:spPr>
          <a:xfrm>
            <a:off x="5970998" y="1118401"/>
            <a:ext cx="1484074" cy="646331"/>
          </a:xfrm>
          <a:prstGeom prst="rect">
            <a:avLst/>
          </a:prstGeom>
          <a:noFill/>
          <a:ln w="6350">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300" normalizeH="0" baseline="0" noProof="0" dirty="0">
                <a:ln>
                  <a:noFill/>
                </a:ln>
                <a:solidFill>
                  <a:srgbClr val="40C3D9"/>
                </a:solidFill>
                <a:effectLst/>
                <a:uLnTx/>
                <a:uFillTx/>
                <a:latin typeface="Calibri Light" panose="020F0302020204030204"/>
                <a:ea typeface="+mn-ea"/>
                <a:cs typeface="Arial"/>
              </a:rPr>
              <a:t>24/7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300" normalizeH="0" baseline="0" noProof="0" dirty="0">
                <a:ln>
                  <a:noFill/>
                </a:ln>
                <a:solidFill>
                  <a:srgbClr val="40C3D9"/>
                </a:solidFill>
                <a:effectLst/>
                <a:uLnTx/>
                <a:uFillTx/>
                <a:latin typeface="Calibri Light" panose="020F0302020204030204"/>
                <a:ea typeface="+mn-ea"/>
                <a:cs typeface="Arial"/>
              </a:rPr>
              <a:t>INVESTIGATION 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300" normalizeH="0" baseline="0" noProof="0" dirty="0">
                <a:ln>
                  <a:noFill/>
                </a:ln>
                <a:solidFill>
                  <a:srgbClr val="40C3D9"/>
                </a:solidFill>
                <a:effectLst/>
                <a:uLnTx/>
                <a:uFillTx/>
                <a:latin typeface="Calibri Light" panose="020F0302020204030204"/>
                <a:ea typeface="+mn-ea"/>
                <a:cs typeface="Arial"/>
              </a:rPr>
              <a:t>RESPONSE</a:t>
            </a:r>
          </a:p>
        </p:txBody>
      </p:sp>
      <p:sp>
        <p:nvSpPr>
          <p:cNvPr id="116" name="Rectangle 115">
            <a:extLst>
              <a:ext uri="{FF2B5EF4-FFF2-40B4-BE49-F238E27FC236}">
                <a16:creationId xmlns:a16="http://schemas.microsoft.com/office/drawing/2014/main" id="{ADE9D310-962C-E748-B846-8781279540CF}"/>
              </a:ext>
            </a:extLst>
          </p:cNvPr>
          <p:cNvSpPr/>
          <p:nvPr/>
        </p:nvSpPr>
        <p:spPr>
          <a:xfrm>
            <a:off x="6044619" y="3277724"/>
            <a:ext cx="1410453" cy="923330"/>
          </a:xfrm>
          <a:prstGeom prst="rect">
            <a:avLst/>
          </a:prstGeom>
          <a:noFill/>
          <a:ln w="6350">
            <a:no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300" normalizeH="0" baseline="0" noProof="0" dirty="0">
                <a:ln>
                  <a:noFill/>
                </a:ln>
                <a:solidFill>
                  <a:srgbClr val="40C3D9"/>
                </a:solidFill>
                <a:effectLst/>
                <a:uLnTx/>
                <a:uFillTx/>
                <a:latin typeface="Calibri Light" panose="020F0302020204030204"/>
                <a:ea typeface="+mn-ea"/>
                <a:cs typeface="Arial"/>
              </a:rPr>
              <a:t>24/7 INVESTIGATION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300" normalizeH="0" baseline="0" noProof="0" dirty="0">
                <a:ln>
                  <a:noFill/>
                </a:ln>
                <a:solidFill>
                  <a:srgbClr val="40C3D9"/>
                </a:solidFill>
                <a:effectLst/>
                <a:uLnTx/>
                <a:uFillTx/>
                <a:latin typeface="Calibri Light" panose="020F0302020204030204"/>
                <a:ea typeface="+mn-ea"/>
                <a:cs typeface="Arial"/>
              </a:rPr>
              <a:t>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300" normalizeH="0" baseline="0" noProof="0" dirty="0">
                <a:ln>
                  <a:noFill/>
                </a:ln>
                <a:solidFill>
                  <a:srgbClr val="40C3D9"/>
                </a:solidFill>
                <a:effectLst/>
                <a:uLnTx/>
                <a:uFillTx/>
                <a:latin typeface="Calibri Light" panose="020F0302020204030204"/>
                <a:ea typeface="+mn-ea"/>
                <a:cs typeface="Arial"/>
              </a:rPr>
              <a:t>CONTEXT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300" normalizeH="0" baseline="0" noProof="0" dirty="0">
                <a:ln>
                  <a:noFill/>
                </a:ln>
                <a:solidFill>
                  <a:srgbClr val="40C3D9"/>
                </a:solidFill>
                <a:effectLst/>
                <a:uLnTx/>
                <a:uFillTx/>
                <a:latin typeface="Calibri Light" panose="020F0302020204030204"/>
                <a:ea typeface="+mn-ea"/>
                <a:cs typeface="Arial"/>
              </a:rPr>
              <a:t>DRIVERS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300" normalizeH="0" baseline="0" noProof="0" dirty="0">
              <a:ln>
                <a:noFill/>
              </a:ln>
              <a:solidFill>
                <a:srgbClr val="40C3D9"/>
              </a:solidFill>
              <a:effectLst/>
              <a:uLnTx/>
              <a:uFillTx/>
              <a:latin typeface="Calibri Light" panose="020F0302020204030204"/>
              <a:ea typeface="+mn-ea"/>
              <a:cs typeface="Arial"/>
            </a:endParaRPr>
          </a:p>
        </p:txBody>
      </p:sp>
      <p:pic>
        <p:nvPicPr>
          <p:cNvPr id="154" name="Graphic 153">
            <a:extLst>
              <a:ext uri="{FF2B5EF4-FFF2-40B4-BE49-F238E27FC236}">
                <a16:creationId xmlns:a16="http://schemas.microsoft.com/office/drawing/2014/main" id="{45102399-8D60-EA44-9D3E-6950307783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288403" y="1997600"/>
            <a:ext cx="262677" cy="262677"/>
          </a:xfrm>
          <a:prstGeom prst="rect">
            <a:avLst/>
          </a:prstGeom>
        </p:spPr>
      </p:pic>
      <p:pic>
        <p:nvPicPr>
          <p:cNvPr id="155" name="Graphic 154">
            <a:extLst>
              <a:ext uri="{FF2B5EF4-FFF2-40B4-BE49-F238E27FC236}">
                <a16:creationId xmlns:a16="http://schemas.microsoft.com/office/drawing/2014/main" id="{B15EFD1E-0188-DE48-AC72-6735562814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288403" y="1230416"/>
            <a:ext cx="262677" cy="262677"/>
          </a:xfrm>
          <a:prstGeom prst="rect">
            <a:avLst/>
          </a:prstGeom>
        </p:spPr>
      </p:pic>
      <p:cxnSp>
        <p:nvCxnSpPr>
          <p:cNvPr id="75" name="Straight Connector 74">
            <a:extLst>
              <a:ext uri="{FF2B5EF4-FFF2-40B4-BE49-F238E27FC236}">
                <a16:creationId xmlns:a16="http://schemas.microsoft.com/office/drawing/2014/main" id="{8A08C2C1-EB18-497D-AA26-8FBAF0F566E1}"/>
              </a:ext>
            </a:extLst>
          </p:cNvPr>
          <p:cNvCxnSpPr>
            <a:cxnSpLocks/>
          </p:cNvCxnSpPr>
          <p:nvPr/>
        </p:nvCxnSpPr>
        <p:spPr>
          <a:xfrm>
            <a:off x="8874656" y="3557332"/>
            <a:ext cx="773304" cy="0"/>
          </a:xfrm>
          <a:prstGeom prst="line">
            <a:avLst/>
          </a:prstGeom>
          <a:noFill/>
          <a:ln w="12700">
            <a:gradFill flip="none" rotWithShape="1">
              <a:gsLst>
                <a:gs pos="29000">
                  <a:schemeClr val="accent1">
                    <a:alpha val="0"/>
                  </a:schemeClr>
                </a:gs>
                <a:gs pos="100000">
                  <a:schemeClr val="accent1"/>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pic>
        <p:nvPicPr>
          <p:cNvPr id="76" name="Graphic 75">
            <a:extLst>
              <a:ext uri="{FF2B5EF4-FFF2-40B4-BE49-F238E27FC236}">
                <a16:creationId xmlns:a16="http://schemas.microsoft.com/office/drawing/2014/main" id="{F69A57E8-AD3D-4308-999E-DCC0B54C40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43944" y="3408701"/>
            <a:ext cx="262677" cy="262677"/>
          </a:xfrm>
          <a:prstGeom prst="rect">
            <a:avLst/>
          </a:prstGeom>
        </p:spPr>
      </p:pic>
      <p:cxnSp>
        <p:nvCxnSpPr>
          <p:cNvPr id="80" name="Straight Connector 79">
            <a:extLst>
              <a:ext uri="{FF2B5EF4-FFF2-40B4-BE49-F238E27FC236}">
                <a16:creationId xmlns:a16="http://schemas.microsoft.com/office/drawing/2014/main" id="{1EAB8FFE-ECF0-41F0-A609-E25206FD32C2}"/>
              </a:ext>
            </a:extLst>
          </p:cNvPr>
          <p:cNvCxnSpPr>
            <a:cxnSpLocks/>
          </p:cNvCxnSpPr>
          <p:nvPr/>
        </p:nvCxnSpPr>
        <p:spPr>
          <a:xfrm>
            <a:off x="8868246" y="4892678"/>
            <a:ext cx="773304" cy="0"/>
          </a:xfrm>
          <a:prstGeom prst="line">
            <a:avLst/>
          </a:prstGeom>
          <a:noFill/>
          <a:ln w="12700">
            <a:gradFill flip="none" rotWithShape="1">
              <a:gsLst>
                <a:gs pos="29000">
                  <a:schemeClr val="accent1">
                    <a:alpha val="0"/>
                  </a:schemeClr>
                </a:gs>
                <a:gs pos="100000">
                  <a:schemeClr val="accent1"/>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pic>
        <p:nvPicPr>
          <p:cNvPr id="81" name="Graphic 80">
            <a:extLst>
              <a:ext uri="{FF2B5EF4-FFF2-40B4-BE49-F238E27FC236}">
                <a16:creationId xmlns:a16="http://schemas.microsoft.com/office/drawing/2014/main" id="{4F13D089-A5CB-4D4F-A9F2-87E908F2CE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43944" y="4777921"/>
            <a:ext cx="262677" cy="262677"/>
          </a:xfrm>
          <a:prstGeom prst="rect">
            <a:avLst/>
          </a:prstGeom>
        </p:spPr>
      </p:pic>
      <p:cxnSp>
        <p:nvCxnSpPr>
          <p:cNvPr id="82" name="Straight Connector 81">
            <a:extLst>
              <a:ext uri="{FF2B5EF4-FFF2-40B4-BE49-F238E27FC236}">
                <a16:creationId xmlns:a16="http://schemas.microsoft.com/office/drawing/2014/main" id="{B6647F6D-1E55-40C1-B576-8FE2458AA866}"/>
              </a:ext>
            </a:extLst>
          </p:cNvPr>
          <p:cNvCxnSpPr>
            <a:cxnSpLocks/>
          </p:cNvCxnSpPr>
          <p:nvPr/>
        </p:nvCxnSpPr>
        <p:spPr>
          <a:xfrm>
            <a:off x="8874656" y="5584442"/>
            <a:ext cx="773304" cy="0"/>
          </a:xfrm>
          <a:prstGeom prst="line">
            <a:avLst/>
          </a:prstGeom>
          <a:noFill/>
          <a:ln w="12700">
            <a:gradFill flip="none" rotWithShape="1">
              <a:gsLst>
                <a:gs pos="29000">
                  <a:schemeClr val="accent1">
                    <a:alpha val="0"/>
                  </a:schemeClr>
                </a:gs>
                <a:gs pos="100000">
                  <a:schemeClr val="accent1"/>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pic>
        <p:nvPicPr>
          <p:cNvPr id="86" name="Graphic 85">
            <a:extLst>
              <a:ext uri="{FF2B5EF4-FFF2-40B4-BE49-F238E27FC236}">
                <a16:creationId xmlns:a16="http://schemas.microsoft.com/office/drawing/2014/main" id="{E281E7AA-BE60-471C-A353-0338F7ACBF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43944" y="5462532"/>
            <a:ext cx="262677" cy="262677"/>
          </a:xfrm>
          <a:prstGeom prst="rect">
            <a:avLst/>
          </a:prstGeom>
        </p:spPr>
      </p:pic>
      <p:sp>
        <p:nvSpPr>
          <p:cNvPr id="93" name="Rounded Rectangle 31">
            <a:extLst>
              <a:ext uri="{FF2B5EF4-FFF2-40B4-BE49-F238E27FC236}">
                <a16:creationId xmlns:a16="http://schemas.microsoft.com/office/drawing/2014/main" id="{A27A8C65-750E-42B2-A9B6-30E2149B2EEA}"/>
              </a:ext>
            </a:extLst>
          </p:cNvPr>
          <p:cNvSpPr/>
          <p:nvPr/>
        </p:nvSpPr>
        <p:spPr>
          <a:xfrm>
            <a:off x="269467" y="5624084"/>
            <a:ext cx="5588134" cy="468000"/>
          </a:xfrm>
          <a:prstGeom prst="roundRect">
            <a:avLst>
              <a:gd name="adj" fmla="val 11659"/>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C2B77"/>
                </a:solidFill>
                <a:effectLst/>
                <a:uLnTx/>
                <a:uFillTx/>
                <a:latin typeface="Calibri Light" panose="020F0302020204030204"/>
                <a:ea typeface="+mn-ea"/>
                <a:cs typeface="+mn-cs"/>
              </a:rPr>
              <a:t>Best Chance To Reduce Threat Dwell Time</a:t>
            </a:r>
          </a:p>
        </p:txBody>
      </p:sp>
      <p:sp>
        <p:nvSpPr>
          <p:cNvPr id="78" name="Rectangle 77">
            <a:extLst>
              <a:ext uri="{FF2B5EF4-FFF2-40B4-BE49-F238E27FC236}">
                <a16:creationId xmlns:a16="http://schemas.microsoft.com/office/drawing/2014/main" id="{3700A58C-DC46-465A-95EF-FEAACE50E52B}"/>
              </a:ext>
            </a:extLst>
          </p:cNvPr>
          <p:cNvSpPr/>
          <p:nvPr/>
        </p:nvSpPr>
        <p:spPr>
          <a:xfrm>
            <a:off x="8153627" y="3405490"/>
            <a:ext cx="40107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Light" panose="020F0302020204030204"/>
                <a:ea typeface="+mn-ea"/>
                <a:cs typeface="+mn-cs"/>
              </a:rPr>
              <a:t>Log</a:t>
            </a:r>
          </a:p>
        </p:txBody>
      </p:sp>
      <p:cxnSp>
        <p:nvCxnSpPr>
          <p:cNvPr id="92" name="Straight Connector 91">
            <a:extLst>
              <a:ext uri="{FF2B5EF4-FFF2-40B4-BE49-F238E27FC236}">
                <a16:creationId xmlns:a16="http://schemas.microsoft.com/office/drawing/2014/main" id="{1447C8A8-B0CC-4C24-B97D-FDE39D4FFC72}"/>
              </a:ext>
            </a:extLst>
          </p:cNvPr>
          <p:cNvCxnSpPr>
            <a:cxnSpLocks/>
          </p:cNvCxnSpPr>
          <p:nvPr/>
        </p:nvCxnSpPr>
        <p:spPr>
          <a:xfrm>
            <a:off x="8874656" y="4233035"/>
            <a:ext cx="773304" cy="0"/>
          </a:xfrm>
          <a:prstGeom prst="line">
            <a:avLst/>
          </a:prstGeom>
          <a:noFill/>
          <a:ln w="12700">
            <a:gradFill flip="none" rotWithShape="1">
              <a:gsLst>
                <a:gs pos="29000">
                  <a:schemeClr val="accent1">
                    <a:alpha val="0"/>
                  </a:schemeClr>
                </a:gs>
                <a:gs pos="100000">
                  <a:schemeClr val="accent1"/>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pic>
        <p:nvPicPr>
          <p:cNvPr id="94" name="Graphic 93">
            <a:extLst>
              <a:ext uri="{FF2B5EF4-FFF2-40B4-BE49-F238E27FC236}">
                <a16:creationId xmlns:a16="http://schemas.microsoft.com/office/drawing/2014/main" id="{BB011C0F-16E9-4334-B8A9-C48DB66473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743944" y="4093311"/>
            <a:ext cx="262677" cy="262677"/>
          </a:xfrm>
          <a:prstGeom prst="rect">
            <a:avLst/>
          </a:prstGeom>
        </p:spPr>
      </p:pic>
      <p:pic>
        <p:nvPicPr>
          <p:cNvPr id="16" name="Graphic 15">
            <a:extLst>
              <a:ext uri="{FF2B5EF4-FFF2-40B4-BE49-F238E27FC236}">
                <a16:creationId xmlns:a16="http://schemas.microsoft.com/office/drawing/2014/main" id="{763E8EF1-BE2C-C54E-A7ED-114E9783312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68868" y="4686901"/>
            <a:ext cx="411554" cy="411554"/>
          </a:xfrm>
          <a:prstGeom prst="rect">
            <a:avLst/>
          </a:prstGeom>
        </p:spPr>
      </p:pic>
      <p:pic>
        <p:nvPicPr>
          <p:cNvPr id="21" name="Graphic 20">
            <a:extLst>
              <a:ext uri="{FF2B5EF4-FFF2-40B4-BE49-F238E27FC236}">
                <a16:creationId xmlns:a16="http://schemas.microsoft.com/office/drawing/2014/main" id="{DB73F228-374D-3540-89AB-1DB39CF2C2B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68868" y="3343205"/>
            <a:ext cx="411554" cy="411554"/>
          </a:xfrm>
          <a:prstGeom prst="rect">
            <a:avLst/>
          </a:prstGeom>
        </p:spPr>
      </p:pic>
      <p:pic>
        <p:nvPicPr>
          <p:cNvPr id="29" name="Graphic 28">
            <a:extLst>
              <a:ext uri="{FF2B5EF4-FFF2-40B4-BE49-F238E27FC236}">
                <a16:creationId xmlns:a16="http://schemas.microsoft.com/office/drawing/2014/main" id="{A53987E9-3598-D841-857A-386DFC29819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68868" y="4003747"/>
            <a:ext cx="411554" cy="411554"/>
          </a:xfrm>
          <a:prstGeom prst="rect">
            <a:avLst/>
          </a:prstGeom>
        </p:spPr>
      </p:pic>
      <p:pic>
        <p:nvPicPr>
          <p:cNvPr id="34" name="Graphic 33">
            <a:extLst>
              <a:ext uri="{FF2B5EF4-FFF2-40B4-BE49-F238E27FC236}">
                <a16:creationId xmlns:a16="http://schemas.microsoft.com/office/drawing/2014/main" id="{20837D0F-F5AD-F14E-91C1-881F19BDC84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756457" y="1157488"/>
            <a:ext cx="411554" cy="411554"/>
          </a:xfrm>
          <a:prstGeom prst="rect">
            <a:avLst/>
          </a:prstGeom>
        </p:spPr>
      </p:pic>
      <p:pic>
        <p:nvPicPr>
          <p:cNvPr id="36" name="Graphic 35">
            <a:extLst>
              <a:ext uri="{FF2B5EF4-FFF2-40B4-BE49-F238E27FC236}">
                <a16:creationId xmlns:a16="http://schemas.microsoft.com/office/drawing/2014/main" id="{4F912B8F-589F-944E-A1B8-148DE96944F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68868" y="5348134"/>
            <a:ext cx="411554" cy="411554"/>
          </a:xfrm>
          <a:prstGeom prst="rect">
            <a:avLst/>
          </a:prstGeom>
        </p:spPr>
      </p:pic>
      <p:pic>
        <p:nvPicPr>
          <p:cNvPr id="38" name="Graphic 37">
            <a:extLst>
              <a:ext uri="{FF2B5EF4-FFF2-40B4-BE49-F238E27FC236}">
                <a16:creationId xmlns:a16="http://schemas.microsoft.com/office/drawing/2014/main" id="{65EFC7E0-36EC-6344-9054-EBE567C2E41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756457" y="1913793"/>
            <a:ext cx="411554" cy="411554"/>
          </a:xfrm>
          <a:prstGeom prst="rect">
            <a:avLst/>
          </a:prstGeom>
        </p:spPr>
      </p:pic>
    </p:spTree>
    <p:extLst>
      <p:ext uri="{BB962C8B-B14F-4D97-AF65-F5344CB8AC3E}">
        <p14:creationId xmlns:p14="http://schemas.microsoft.com/office/powerpoint/2010/main" val="30159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val 177">
            <a:extLst>
              <a:ext uri="{FF2B5EF4-FFF2-40B4-BE49-F238E27FC236}">
                <a16:creationId xmlns:a16="http://schemas.microsoft.com/office/drawing/2014/main" id="{F7F86285-0EFC-B944-BB52-3F76D1BF9C0C}"/>
              </a:ext>
            </a:extLst>
          </p:cNvPr>
          <p:cNvSpPr/>
          <p:nvPr/>
        </p:nvSpPr>
        <p:spPr>
          <a:xfrm>
            <a:off x="9439307" y="2654393"/>
            <a:ext cx="2125070" cy="2125070"/>
          </a:xfrm>
          <a:prstGeom prst="ellipse">
            <a:avLst/>
          </a:prstGeom>
          <a:solidFill>
            <a:schemeClr val="tx2">
              <a:lumMod val="20000"/>
              <a:lumOff val="80000"/>
              <a:alpha val="5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6B2D130B-3984-6F43-B5AD-4358883219E1}"/>
              </a:ext>
            </a:extLst>
          </p:cNvPr>
          <p:cNvSpPr/>
          <p:nvPr/>
        </p:nvSpPr>
        <p:spPr>
          <a:xfrm>
            <a:off x="10255302" y="2401434"/>
            <a:ext cx="493080" cy="49308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47A9FC5E-04E8-B043-BAA2-F5FE26C9A374}"/>
              </a:ext>
            </a:extLst>
          </p:cNvPr>
          <p:cNvSpPr/>
          <p:nvPr/>
        </p:nvSpPr>
        <p:spPr>
          <a:xfrm>
            <a:off x="3506984" y="2071460"/>
            <a:ext cx="5178030" cy="3326206"/>
          </a:xfrm>
          <a:custGeom>
            <a:avLst/>
            <a:gdLst>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8360 w 5684521"/>
              <a:gd name="connsiteY9" fmla="*/ 1749602 h 4214191"/>
              <a:gd name="connsiteX10" fmla="*/ 0 w 5684521"/>
              <a:gd name="connsiteY10" fmla="*/ 1749602 h 4214191"/>
              <a:gd name="connsiteX11" fmla="*/ 0 w 5684521"/>
              <a:gd name="connsiteY11" fmla="*/ 233761 h 4214191"/>
              <a:gd name="connsiteX12" fmla="*/ 233761 w 5684521"/>
              <a:gd name="connsiteY12"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2850 w 5684521"/>
              <a:gd name="connsiteY9" fmla="*/ 2078795 h 4214191"/>
              <a:gd name="connsiteX10" fmla="*/ 588360 w 5684521"/>
              <a:gd name="connsiteY10" fmla="*/ 1749602 h 4214191"/>
              <a:gd name="connsiteX11" fmla="*/ 0 w 5684521"/>
              <a:gd name="connsiteY11" fmla="*/ 1749602 h 4214191"/>
              <a:gd name="connsiteX12" fmla="*/ 0 w 5684521"/>
              <a:gd name="connsiteY12" fmla="*/ 233761 h 4214191"/>
              <a:gd name="connsiteX13" fmla="*/ 233761 w 5684521"/>
              <a:gd name="connsiteY13"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8360 w 5684521"/>
              <a:gd name="connsiteY9" fmla="*/ 1749602 h 4214191"/>
              <a:gd name="connsiteX10" fmla="*/ 0 w 5684521"/>
              <a:gd name="connsiteY10" fmla="*/ 1749602 h 4214191"/>
              <a:gd name="connsiteX11" fmla="*/ 0 w 5684521"/>
              <a:gd name="connsiteY11" fmla="*/ 233761 h 4214191"/>
              <a:gd name="connsiteX12" fmla="*/ 233761 w 5684521"/>
              <a:gd name="connsiteY12"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656780 w 5684521"/>
              <a:gd name="connsiteY9" fmla="*/ 2055449 h 4214191"/>
              <a:gd name="connsiteX10" fmla="*/ 588360 w 5684521"/>
              <a:gd name="connsiteY10" fmla="*/ 1749602 h 4214191"/>
              <a:gd name="connsiteX11" fmla="*/ 0 w 5684521"/>
              <a:gd name="connsiteY11" fmla="*/ 1749602 h 4214191"/>
              <a:gd name="connsiteX12" fmla="*/ 0 w 5684521"/>
              <a:gd name="connsiteY12" fmla="*/ 233761 h 4214191"/>
              <a:gd name="connsiteX13" fmla="*/ 233761 w 5684521"/>
              <a:gd name="connsiteY13" fmla="*/ 0 h 4214191"/>
              <a:gd name="connsiteX0" fmla="*/ 656780 w 5684521"/>
              <a:gd name="connsiteY0" fmla="*/ 2055449 h 4214191"/>
              <a:gd name="connsiteX1" fmla="*/ 588360 w 5684521"/>
              <a:gd name="connsiteY1" fmla="*/ 1749602 h 4214191"/>
              <a:gd name="connsiteX2" fmla="*/ 0 w 5684521"/>
              <a:gd name="connsiteY2" fmla="*/ 1749602 h 4214191"/>
              <a:gd name="connsiteX3" fmla="*/ 0 w 5684521"/>
              <a:gd name="connsiteY3" fmla="*/ 233761 h 4214191"/>
              <a:gd name="connsiteX4" fmla="*/ 233761 w 5684521"/>
              <a:gd name="connsiteY4" fmla="*/ 0 h 4214191"/>
              <a:gd name="connsiteX5" fmla="*/ 5450760 w 5684521"/>
              <a:gd name="connsiteY5" fmla="*/ 0 h 4214191"/>
              <a:gd name="connsiteX6" fmla="*/ 5684521 w 5684521"/>
              <a:gd name="connsiteY6" fmla="*/ 233761 h 4214191"/>
              <a:gd name="connsiteX7" fmla="*/ 5684521 w 5684521"/>
              <a:gd name="connsiteY7" fmla="*/ 3980430 h 4214191"/>
              <a:gd name="connsiteX8" fmla="*/ 5450760 w 5684521"/>
              <a:gd name="connsiteY8" fmla="*/ 4214191 h 4214191"/>
              <a:gd name="connsiteX9" fmla="*/ 233761 w 5684521"/>
              <a:gd name="connsiteY9" fmla="*/ 4214191 h 4214191"/>
              <a:gd name="connsiteX10" fmla="*/ 0 w 5684521"/>
              <a:gd name="connsiteY10" fmla="*/ 3980430 h 4214191"/>
              <a:gd name="connsiteX11" fmla="*/ 0 w 5684521"/>
              <a:gd name="connsiteY11" fmla="*/ 2412542 h 4214191"/>
              <a:gd name="connsiteX12" fmla="*/ 588360 w 5684521"/>
              <a:gd name="connsiteY12" fmla="*/ 2412542 h 4214191"/>
              <a:gd name="connsiteX13" fmla="*/ 748220 w 5684521"/>
              <a:gd name="connsiteY13" fmla="*/ 2146889 h 4214191"/>
              <a:gd name="connsiteX0" fmla="*/ 656780 w 5684521"/>
              <a:gd name="connsiteY0" fmla="*/ 2055449 h 4214191"/>
              <a:gd name="connsiteX1" fmla="*/ 588360 w 5684521"/>
              <a:gd name="connsiteY1" fmla="*/ 1749602 h 4214191"/>
              <a:gd name="connsiteX2" fmla="*/ 0 w 5684521"/>
              <a:gd name="connsiteY2" fmla="*/ 1749602 h 4214191"/>
              <a:gd name="connsiteX3" fmla="*/ 0 w 5684521"/>
              <a:gd name="connsiteY3" fmla="*/ 233761 h 4214191"/>
              <a:gd name="connsiteX4" fmla="*/ 233761 w 5684521"/>
              <a:gd name="connsiteY4" fmla="*/ 0 h 4214191"/>
              <a:gd name="connsiteX5" fmla="*/ 5450760 w 5684521"/>
              <a:gd name="connsiteY5" fmla="*/ 0 h 4214191"/>
              <a:gd name="connsiteX6" fmla="*/ 5684521 w 5684521"/>
              <a:gd name="connsiteY6" fmla="*/ 233761 h 4214191"/>
              <a:gd name="connsiteX7" fmla="*/ 5684521 w 5684521"/>
              <a:gd name="connsiteY7" fmla="*/ 3980430 h 4214191"/>
              <a:gd name="connsiteX8" fmla="*/ 5450760 w 5684521"/>
              <a:gd name="connsiteY8" fmla="*/ 4214191 h 4214191"/>
              <a:gd name="connsiteX9" fmla="*/ 233761 w 5684521"/>
              <a:gd name="connsiteY9" fmla="*/ 4214191 h 4214191"/>
              <a:gd name="connsiteX10" fmla="*/ 0 w 5684521"/>
              <a:gd name="connsiteY10" fmla="*/ 3980430 h 4214191"/>
              <a:gd name="connsiteX11" fmla="*/ 0 w 5684521"/>
              <a:gd name="connsiteY11" fmla="*/ 2412542 h 4214191"/>
              <a:gd name="connsiteX12" fmla="*/ 588360 w 5684521"/>
              <a:gd name="connsiteY12" fmla="*/ 2412542 h 4214191"/>
              <a:gd name="connsiteX0" fmla="*/ 588360 w 5684521"/>
              <a:gd name="connsiteY0" fmla="*/ 1749602 h 4214191"/>
              <a:gd name="connsiteX1" fmla="*/ 0 w 5684521"/>
              <a:gd name="connsiteY1" fmla="*/ 1749602 h 4214191"/>
              <a:gd name="connsiteX2" fmla="*/ 0 w 5684521"/>
              <a:gd name="connsiteY2" fmla="*/ 233761 h 4214191"/>
              <a:gd name="connsiteX3" fmla="*/ 233761 w 5684521"/>
              <a:gd name="connsiteY3" fmla="*/ 0 h 4214191"/>
              <a:gd name="connsiteX4" fmla="*/ 5450760 w 5684521"/>
              <a:gd name="connsiteY4" fmla="*/ 0 h 4214191"/>
              <a:gd name="connsiteX5" fmla="*/ 5684521 w 5684521"/>
              <a:gd name="connsiteY5" fmla="*/ 233761 h 4214191"/>
              <a:gd name="connsiteX6" fmla="*/ 5684521 w 5684521"/>
              <a:gd name="connsiteY6" fmla="*/ 3980430 h 4214191"/>
              <a:gd name="connsiteX7" fmla="*/ 5450760 w 5684521"/>
              <a:gd name="connsiteY7" fmla="*/ 4214191 h 4214191"/>
              <a:gd name="connsiteX8" fmla="*/ 233761 w 5684521"/>
              <a:gd name="connsiteY8" fmla="*/ 4214191 h 4214191"/>
              <a:gd name="connsiteX9" fmla="*/ 0 w 5684521"/>
              <a:gd name="connsiteY9" fmla="*/ 3980430 h 4214191"/>
              <a:gd name="connsiteX10" fmla="*/ 0 w 5684521"/>
              <a:gd name="connsiteY10" fmla="*/ 2412542 h 4214191"/>
              <a:gd name="connsiteX11" fmla="*/ 588360 w 5684521"/>
              <a:gd name="connsiteY11" fmla="*/ 241254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4521" h="4214191">
                <a:moveTo>
                  <a:pt x="588360" y="1749602"/>
                </a:moveTo>
                <a:lnTo>
                  <a:pt x="0" y="1749602"/>
                </a:lnTo>
                <a:lnTo>
                  <a:pt x="0" y="233761"/>
                </a:lnTo>
                <a:cubicBezTo>
                  <a:pt x="0" y="104658"/>
                  <a:pt x="104658" y="0"/>
                  <a:pt x="233761" y="0"/>
                </a:cubicBezTo>
                <a:lnTo>
                  <a:pt x="5450760" y="0"/>
                </a:lnTo>
                <a:cubicBezTo>
                  <a:pt x="5579863" y="0"/>
                  <a:pt x="5684521" y="104658"/>
                  <a:pt x="5684521" y="233761"/>
                </a:cubicBezTo>
                <a:lnTo>
                  <a:pt x="5684521" y="3980430"/>
                </a:lnTo>
                <a:cubicBezTo>
                  <a:pt x="5684521" y="4109533"/>
                  <a:pt x="5579863" y="4214191"/>
                  <a:pt x="5450760" y="4214191"/>
                </a:cubicBezTo>
                <a:lnTo>
                  <a:pt x="233761" y="4214191"/>
                </a:lnTo>
                <a:cubicBezTo>
                  <a:pt x="104658" y="4214191"/>
                  <a:pt x="0" y="4109533"/>
                  <a:pt x="0" y="3980430"/>
                </a:cubicBezTo>
                <a:lnTo>
                  <a:pt x="0" y="2412542"/>
                </a:lnTo>
                <a:lnTo>
                  <a:pt x="588360" y="2412542"/>
                </a:lnTo>
              </a:path>
            </a:pathLst>
          </a:custGeom>
          <a:solidFill>
            <a:schemeClr val="tx2">
              <a:lumMod val="20000"/>
              <a:lumOff val="80000"/>
              <a:alpha val="50000"/>
            </a:schemeClr>
          </a:solidFill>
          <a:ln w="12700">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 Placeholder 26">
            <a:extLst>
              <a:ext uri="{FF2B5EF4-FFF2-40B4-BE49-F238E27FC236}">
                <a16:creationId xmlns:a16="http://schemas.microsoft.com/office/drawing/2014/main" id="{9613A876-2F64-DB49-9DF8-5BC9534BB8B6}"/>
              </a:ext>
            </a:extLst>
          </p:cNvPr>
          <p:cNvSpPr>
            <a:spLocks noGrp="1"/>
          </p:cNvSpPr>
          <p:nvPr>
            <p:ph type="body" sz="quarter" idx="10"/>
          </p:nvPr>
        </p:nvSpPr>
        <p:spPr/>
        <p:txBody>
          <a:bodyPr/>
          <a:lstStyle/>
          <a:p>
            <a:r>
              <a:rPr lang="en-US" sz="3200" dirty="0"/>
              <a:t>Without eSentire = Signal Confusion and False Positives</a:t>
            </a:r>
          </a:p>
        </p:txBody>
      </p:sp>
      <p:sp>
        <p:nvSpPr>
          <p:cNvPr id="4" name="Footer Placeholder 3">
            <a:extLst>
              <a:ext uri="{FF2B5EF4-FFF2-40B4-BE49-F238E27FC236}">
                <a16:creationId xmlns:a16="http://schemas.microsoft.com/office/drawing/2014/main" id="{C0A02828-462E-DC41-81B1-E615B6FEAFB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rPr>
              <a:t>eSentire CONFIDENTIAL</a:t>
            </a:r>
          </a:p>
        </p:txBody>
      </p:sp>
      <p:sp>
        <p:nvSpPr>
          <p:cNvPr id="5" name="Slide Number Placeholder 4">
            <a:extLst>
              <a:ext uri="{FF2B5EF4-FFF2-40B4-BE49-F238E27FC236}">
                <a16:creationId xmlns:a16="http://schemas.microsoft.com/office/drawing/2014/main" id="{33089B78-BB73-6C41-A859-229028AA2C1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93212-4268-2345-9A22-365630C70738}" type="slidenum">
              <a:rPr kumimoji="0" lang="en-US" sz="900" b="0" i="0" u="none" strike="noStrike" kern="1200" cap="none" spc="0" normalizeH="0" baseline="0" noProof="0" smtClean="0">
                <a:ln>
                  <a:noFill/>
                </a:ln>
                <a:solidFill>
                  <a:srgbClr val="9EA1A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endParaRPr>
          </a:p>
        </p:txBody>
      </p:sp>
      <p:sp>
        <p:nvSpPr>
          <p:cNvPr id="8" name="Rectangle 7">
            <a:extLst>
              <a:ext uri="{FF2B5EF4-FFF2-40B4-BE49-F238E27FC236}">
                <a16:creationId xmlns:a16="http://schemas.microsoft.com/office/drawing/2014/main" id="{A67BC027-D676-FC46-B846-8E167B89E0DE}"/>
              </a:ext>
            </a:extLst>
          </p:cNvPr>
          <p:cNvSpPr/>
          <p:nvPr/>
        </p:nvSpPr>
        <p:spPr>
          <a:xfrm>
            <a:off x="854134" y="1434906"/>
            <a:ext cx="134518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19234D"/>
                </a:solidFill>
                <a:effectLst/>
                <a:uLnTx/>
                <a:uFillTx/>
                <a:latin typeface="Calibri Light" panose="020F0302020204030204"/>
                <a:ea typeface="+mn-ea"/>
                <a:cs typeface="+mn-cs"/>
              </a:rPr>
              <a:t>SIGNALS</a:t>
            </a:r>
          </a:p>
        </p:txBody>
      </p:sp>
      <p:sp>
        <p:nvSpPr>
          <p:cNvPr id="9" name="Rounded Rectangle 8">
            <a:extLst>
              <a:ext uri="{FF2B5EF4-FFF2-40B4-BE49-F238E27FC236}">
                <a16:creationId xmlns:a16="http://schemas.microsoft.com/office/drawing/2014/main" id="{52783F88-FDDF-CB40-9755-8D26485E41A9}"/>
              </a:ext>
            </a:extLst>
          </p:cNvPr>
          <p:cNvSpPr/>
          <p:nvPr/>
        </p:nvSpPr>
        <p:spPr>
          <a:xfrm>
            <a:off x="854134" y="191807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Network</a:t>
            </a:r>
          </a:p>
        </p:txBody>
      </p:sp>
      <p:sp>
        <p:nvSpPr>
          <p:cNvPr id="10" name="Rounded Rectangle 9">
            <a:extLst>
              <a:ext uri="{FF2B5EF4-FFF2-40B4-BE49-F238E27FC236}">
                <a16:creationId xmlns:a16="http://schemas.microsoft.com/office/drawing/2014/main" id="{40BE283E-B59E-9348-B36B-8E70B4DE06D6}"/>
              </a:ext>
            </a:extLst>
          </p:cNvPr>
          <p:cNvSpPr/>
          <p:nvPr/>
        </p:nvSpPr>
        <p:spPr>
          <a:xfrm>
            <a:off x="854134" y="256609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Endpoint</a:t>
            </a:r>
          </a:p>
        </p:txBody>
      </p:sp>
      <p:sp>
        <p:nvSpPr>
          <p:cNvPr id="11" name="Rounded Rectangle 10">
            <a:extLst>
              <a:ext uri="{FF2B5EF4-FFF2-40B4-BE49-F238E27FC236}">
                <a16:creationId xmlns:a16="http://schemas.microsoft.com/office/drawing/2014/main" id="{C0A2EBDA-C445-0040-9C96-6060B920E553}"/>
              </a:ext>
            </a:extLst>
          </p:cNvPr>
          <p:cNvSpPr/>
          <p:nvPr/>
        </p:nvSpPr>
        <p:spPr>
          <a:xfrm>
            <a:off x="854134" y="321411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Log</a:t>
            </a:r>
          </a:p>
        </p:txBody>
      </p:sp>
      <p:sp>
        <p:nvSpPr>
          <p:cNvPr id="12" name="Rounded Rectangle 11">
            <a:extLst>
              <a:ext uri="{FF2B5EF4-FFF2-40B4-BE49-F238E27FC236}">
                <a16:creationId xmlns:a16="http://schemas.microsoft.com/office/drawing/2014/main" id="{5AC5FBFF-DAE4-FF4F-B88F-2004E229185C}"/>
              </a:ext>
            </a:extLst>
          </p:cNvPr>
          <p:cNvSpPr/>
          <p:nvPr/>
        </p:nvSpPr>
        <p:spPr>
          <a:xfrm>
            <a:off x="854134" y="386213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Cloud</a:t>
            </a:r>
          </a:p>
        </p:txBody>
      </p:sp>
      <p:sp>
        <p:nvSpPr>
          <p:cNvPr id="13" name="Rounded Rectangle 12">
            <a:extLst>
              <a:ext uri="{FF2B5EF4-FFF2-40B4-BE49-F238E27FC236}">
                <a16:creationId xmlns:a16="http://schemas.microsoft.com/office/drawing/2014/main" id="{166E5457-B85B-4C40-8B85-EFD5302D4934}"/>
              </a:ext>
            </a:extLst>
          </p:cNvPr>
          <p:cNvSpPr/>
          <p:nvPr/>
        </p:nvSpPr>
        <p:spPr>
          <a:xfrm>
            <a:off x="854134" y="451015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19234D"/>
                </a:solidFill>
                <a:latin typeface="Calibri Light" panose="020F0302020204030204"/>
              </a:rPr>
              <a:t>Insider</a:t>
            </a:r>
            <a:endPar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sp>
        <p:nvSpPr>
          <p:cNvPr id="14" name="Rounded Rectangle 13">
            <a:extLst>
              <a:ext uri="{FF2B5EF4-FFF2-40B4-BE49-F238E27FC236}">
                <a16:creationId xmlns:a16="http://schemas.microsoft.com/office/drawing/2014/main" id="{CBAA8E35-E178-5D42-BEBA-499FA407FD93}"/>
              </a:ext>
            </a:extLst>
          </p:cNvPr>
          <p:cNvSpPr/>
          <p:nvPr/>
        </p:nvSpPr>
        <p:spPr>
          <a:xfrm>
            <a:off x="854134" y="515817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Vulnerability</a:t>
            </a:r>
          </a:p>
        </p:txBody>
      </p:sp>
      <p:pic>
        <p:nvPicPr>
          <p:cNvPr id="15" name="Graphic 14">
            <a:extLst>
              <a:ext uri="{FF2B5EF4-FFF2-40B4-BE49-F238E27FC236}">
                <a16:creationId xmlns:a16="http://schemas.microsoft.com/office/drawing/2014/main" id="{664A7691-9717-6F48-893F-A879C20EE1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5531" y="4543058"/>
            <a:ext cx="360000" cy="360000"/>
          </a:xfrm>
          <a:prstGeom prst="rect">
            <a:avLst/>
          </a:prstGeom>
        </p:spPr>
      </p:pic>
      <p:pic>
        <p:nvPicPr>
          <p:cNvPr id="16" name="Graphic 15">
            <a:extLst>
              <a:ext uri="{FF2B5EF4-FFF2-40B4-BE49-F238E27FC236}">
                <a16:creationId xmlns:a16="http://schemas.microsoft.com/office/drawing/2014/main" id="{27401E74-66D5-0545-BED7-294F37B5CC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532" y="3910961"/>
            <a:ext cx="360000" cy="360000"/>
          </a:xfrm>
          <a:prstGeom prst="rect">
            <a:avLst/>
          </a:prstGeom>
        </p:spPr>
      </p:pic>
      <p:pic>
        <p:nvPicPr>
          <p:cNvPr id="17" name="Graphic 16">
            <a:extLst>
              <a:ext uri="{FF2B5EF4-FFF2-40B4-BE49-F238E27FC236}">
                <a16:creationId xmlns:a16="http://schemas.microsoft.com/office/drawing/2014/main" id="{1BD26C40-5BBB-1F46-B515-4DCA1BEA25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2631" y="2609337"/>
            <a:ext cx="360000" cy="360000"/>
          </a:xfrm>
          <a:prstGeom prst="rect">
            <a:avLst/>
          </a:prstGeom>
        </p:spPr>
      </p:pic>
      <p:pic>
        <p:nvPicPr>
          <p:cNvPr id="18" name="Graphic 17">
            <a:extLst>
              <a:ext uri="{FF2B5EF4-FFF2-40B4-BE49-F238E27FC236}">
                <a16:creationId xmlns:a16="http://schemas.microsoft.com/office/drawing/2014/main" id="{309C2579-2664-B942-9244-965E2F51F3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83639" y="3252776"/>
            <a:ext cx="360000" cy="360000"/>
          </a:xfrm>
          <a:prstGeom prst="rect">
            <a:avLst/>
          </a:prstGeom>
        </p:spPr>
      </p:pic>
      <p:pic>
        <p:nvPicPr>
          <p:cNvPr id="19" name="Graphic 18">
            <a:extLst>
              <a:ext uri="{FF2B5EF4-FFF2-40B4-BE49-F238E27FC236}">
                <a16:creationId xmlns:a16="http://schemas.microsoft.com/office/drawing/2014/main" id="{31E7AA72-7E59-354A-B890-AF5B5F7C40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84018" y="1965012"/>
            <a:ext cx="360000" cy="360000"/>
          </a:xfrm>
          <a:prstGeom prst="rect">
            <a:avLst/>
          </a:prstGeom>
        </p:spPr>
      </p:pic>
      <p:pic>
        <p:nvPicPr>
          <p:cNvPr id="20" name="Graphic 19">
            <a:extLst>
              <a:ext uri="{FF2B5EF4-FFF2-40B4-BE49-F238E27FC236}">
                <a16:creationId xmlns:a16="http://schemas.microsoft.com/office/drawing/2014/main" id="{DF18B026-3C3E-C64A-9850-D2CD9A4A955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72630" y="5200488"/>
            <a:ext cx="360000" cy="360000"/>
          </a:xfrm>
          <a:prstGeom prst="rect">
            <a:avLst/>
          </a:prstGeom>
        </p:spPr>
      </p:pic>
      <p:sp>
        <p:nvSpPr>
          <p:cNvPr id="21" name="Freeform 20">
            <a:extLst>
              <a:ext uri="{FF2B5EF4-FFF2-40B4-BE49-F238E27FC236}">
                <a16:creationId xmlns:a16="http://schemas.microsoft.com/office/drawing/2014/main" id="{34A4116E-6F24-7649-90F0-C15D2AB2C1F2}"/>
              </a:ext>
            </a:extLst>
          </p:cNvPr>
          <p:cNvSpPr/>
          <p:nvPr/>
        </p:nvSpPr>
        <p:spPr>
          <a:xfrm>
            <a:off x="2623526" y="2355935"/>
            <a:ext cx="6202757" cy="2757255"/>
          </a:xfrm>
          <a:custGeom>
            <a:avLst/>
            <a:gdLst>
              <a:gd name="connsiteX0" fmla="*/ 4982891 w 4982891"/>
              <a:gd name="connsiteY0" fmla="*/ 3902280 h 3902280"/>
              <a:gd name="connsiteX1" fmla="*/ 19561 w 4982891"/>
              <a:gd name="connsiteY1" fmla="*/ 2510925 h 3902280"/>
              <a:gd name="connsiteX2" fmla="*/ 24811 w 4982891"/>
              <a:gd name="connsiteY2" fmla="*/ 2504562 h 3902280"/>
              <a:gd name="connsiteX3" fmla="*/ 194870 w 4982891"/>
              <a:gd name="connsiteY3" fmla="*/ 1947828 h 3902280"/>
              <a:gd name="connsiteX4" fmla="*/ 24812 w 4982891"/>
              <a:gd name="connsiteY4" fmla="*/ 1391094 h 3902280"/>
              <a:gd name="connsiteX5" fmla="*/ 0 w 4982891"/>
              <a:gd name="connsiteY5" fmla="*/ 1361022 h 3902280"/>
              <a:gd name="connsiteX6" fmla="*/ 4982891 w 4982891"/>
              <a:gd name="connsiteY6" fmla="*/ 0 h 3902280"/>
              <a:gd name="connsiteX0" fmla="*/ 4982891 w 4982891"/>
              <a:gd name="connsiteY0" fmla="*/ 3902280 h 3902280"/>
              <a:gd name="connsiteX1" fmla="*/ 19561 w 4982891"/>
              <a:gd name="connsiteY1" fmla="*/ 2510925 h 3902280"/>
              <a:gd name="connsiteX2" fmla="*/ 24811 w 4982891"/>
              <a:gd name="connsiteY2" fmla="*/ 2504562 h 3902280"/>
              <a:gd name="connsiteX3" fmla="*/ 24812 w 4982891"/>
              <a:gd name="connsiteY3" fmla="*/ 1391094 h 3902280"/>
              <a:gd name="connsiteX4" fmla="*/ 0 w 4982891"/>
              <a:gd name="connsiteY4" fmla="*/ 1361022 h 3902280"/>
              <a:gd name="connsiteX5" fmla="*/ 4982891 w 4982891"/>
              <a:gd name="connsiteY5" fmla="*/ 0 h 3902280"/>
              <a:gd name="connsiteX6" fmla="*/ 4982891 w 4982891"/>
              <a:gd name="connsiteY6" fmla="*/ 3902280 h 3902280"/>
              <a:gd name="connsiteX0" fmla="*/ 5344536 w 5344536"/>
              <a:gd name="connsiteY0" fmla="*/ 3902280 h 3902280"/>
              <a:gd name="connsiteX1" fmla="*/ 381206 w 5344536"/>
              <a:gd name="connsiteY1" fmla="*/ 2510925 h 3902280"/>
              <a:gd name="connsiteX2" fmla="*/ 386456 w 5344536"/>
              <a:gd name="connsiteY2" fmla="*/ 2504562 h 3902280"/>
              <a:gd name="connsiteX3" fmla="*/ 361645 w 5344536"/>
              <a:gd name="connsiteY3" fmla="*/ 1361022 h 3902280"/>
              <a:gd name="connsiteX4" fmla="*/ 5344536 w 5344536"/>
              <a:gd name="connsiteY4" fmla="*/ 0 h 3902280"/>
              <a:gd name="connsiteX5" fmla="*/ 5344536 w 5344536"/>
              <a:gd name="connsiteY5" fmla="*/ 3902280 h 3902280"/>
              <a:gd name="connsiteX0" fmla="*/ 4985173 w 4985173"/>
              <a:gd name="connsiteY0" fmla="*/ 3902280 h 3902280"/>
              <a:gd name="connsiteX1" fmla="*/ 21843 w 4985173"/>
              <a:gd name="connsiteY1" fmla="*/ 2510925 h 3902280"/>
              <a:gd name="connsiteX2" fmla="*/ 27093 w 4985173"/>
              <a:gd name="connsiteY2" fmla="*/ 2504562 h 3902280"/>
              <a:gd name="connsiteX3" fmla="*/ 2282 w 4985173"/>
              <a:gd name="connsiteY3" fmla="*/ 1361022 h 3902280"/>
              <a:gd name="connsiteX4" fmla="*/ 4985173 w 4985173"/>
              <a:gd name="connsiteY4" fmla="*/ 0 h 3902280"/>
              <a:gd name="connsiteX5" fmla="*/ 4985173 w 4985173"/>
              <a:gd name="connsiteY5" fmla="*/ 3902280 h 3902280"/>
              <a:gd name="connsiteX0" fmla="*/ 4987876 w 4987876"/>
              <a:gd name="connsiteY0" fmla="*/ 3902280 h 3902280"/>
              <a:gd name="connsiteX1" fmla="*/ 24546 w 4987876"/>
              <a:gd name="connsiteY1" fmla="*/ 2510925 h 3902280"/>
              <a:gd name="connsiteX2" fmla="*/ 7521 w 4987876"/>
              <a:gd name="connsiteY2" fmla="*/ 2510912 h 3902280"/>
              <a:gd name="connsiteX3" fmla="*/ 4985 w 4987876"/>
              <a:gd name="connsiteY3" fmla="*/ 1361022 h 3902280"/>
              <a:gd name="connsiteX4" fmla="*/ 4987876 w 4987876"/>
              <a:gd name="connsiteY4" fmla="*/ 0 h 3902280"/>
              <a:gd name="connsiteX5" fmla="*/ 4987876 w 4987876"/>
              <a:gd name="connsiteY5" fmla="*/ 3902280 h 3902280"/>
              <a:gd name="connsiteX0" fmla="*/ 4991617 w 4991617"/>
              <a:gd name="connsiteY0" fmla="*/ 3902280 h 3902280"/>
              <a:gd name="connsiteX1" fmla="*/ 28287 w 4991617"/>
              <a:gd name="connsiteY1" fmla="*/ 2510925 h 3902280"/>
              <a:gd name="connsiteX2" fmla="*/ 2352 w 4991617"/>
              <a:gd name="connsiteY2" fmla="*/ 2504562 h 3902280"/>
              <a:gd name="connsiteX3" fmla="*/ 8726 w 4991617"/>
              <a:gd name="connsiteY3" fmla="*/ 1361022 h 3902280"/>
              <a:gd name="connsiteX4" fmla="*/ 4991617 w 4991617"/>
              <a:gd name="connsiteY4" fmla="*/ 0 h 3902280"/>
              <a:gd name="connsiteX5" fmla="*/ 4991617 w 4991617"/>
              <a:gd name="connsiteY5" fmla="*/ 3902280 h 390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617" h="3902280">
                <a:moveTo>
                  <a:pt x="4991617" y="3902280"/>
                </a:moveTo>
                <a:lnTo>
                  <a:pt x="28287" y="2510925"/>
                </a:lnTo>
                <a:lnTo>
                  <a:pt x="2352" y="2504562"/>
                </a:lnTo>
                <a:cubicBezTo>
                  <a:pt x="-908" y="2312912"/>
                  <a:pt x="-2340" y="1397449"/>
                  <a:pt x="8726" y="1361022"/>
                </a:cubicBezTo>
                <a:lnTo>
                  <a:pt x="4991617" y="0"/>
                </a:lnTo>
                <a:lnTo>
                  <a:pt x="4991617" y="3902280"/>
                </a:lnTo>
                <a:close/>
              </a:path>
            </a:pathLst>
          </a:custGeom>
          <a:gradFill flip="none" rotWithShape="1">
            <a:gsLst>
              <a:gs pos="36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CA284FD0-3CF1-884E-AFAA-D340E12DB05F}"/>
              </a:ext>
            </a:extLst>
          </p:cNvPr>
          <p:cNvSpPr/>
          <p:nvPr/>
        </p:nvSpPr>
        <p:spPr>
          <a:xfrm>
            <a:off x="4453248" y="1434906"/>
            <a:ext cx="328550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19234D"/>
                </a:solidFill>
                <a:effectLst/>
                <a:uLnTx/>
                <a:uFillTx/>
                <a:latin typeface="Calibri Light" panose="020F0302020204030204"/>
                <a:ea typeface="+mn-ea"/>
                <a:cs typeface="+mn-cs"/>
              </a:rPr>
              <a:t>DATA OVERLOAD</a:t>
            </a:r>
          </a:p>
        </p:txBody>
      </p:sp>
      <p:cxnSp>
        <p:nvCxnSpPr>
          <p:cNvPr id="89" name="Straight Connector 88">
            <a:extLst>
              <a:ext uri="{FF2B5EF4-FFF2-40B4-BE49-F238E27FC236}">
                <a16:creationId xmlns:a16="http://schemas.microsoft.com/office/drawing/2014/main" id="{5038B453-1808-0A48-84DF-44A180F237A1}"/>
              </a:ext>
            </a:extLst>
          </p:cNvPr>
          <p:cNvCxnSpPr>
            <a:cxnSpLocks/>
          </p:cNvCxnSpPr>
          <p:nvPr/>
        </p:nvCxnSpPr>
        <p:spPr>
          <a:xfrm>
            <a:off x="3130494" y="3009450"/>
            <a:ext cx="0" cy="178341"/>
          </a:xfrm>
          <a:prstGeom prst="line">
            <a:avLst/>
          </a:prstGeom>
          <a:ln w="12700" cap="rnd">
            <a:solidFill>
              <a:schemeClr val="accent2"/>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EDEC7C6C-D117-474B-8BE8-49200184C2E3}"/>
              </a:ext>
            </a:extLst>
          </p:cNvPr>
          <p:cNvCxnSpPr>
            <a:cxnSpLocks/>
          </p:cNvCxnSpPr>
          <p:nvPr/>
        </p:nvCxnSpPr>
        <p:spPr>
          <a:xfrm>
            <a:off x="2365699" y="2341354"/>
            <a:ext cx="1092009" cy="1089530"/>
          </a:xfrm>
          <a:prstGeom prst="bentConnector3">
            <a:avLst>
              <a:gd name="adj1" fmla="val 54854"/>
            </a:avLst>
          </a:prstGeom>
          <a:ln w="12700" cap="rnd">
            <a:solidFill>
              <a:schemeClr val="accent2"/>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F543ADF9-E938-FB48-B17F-674E3E4F8D2A}"/>
              </a:ext>
            </a:extLst>
          </p:cNvPr>
          <p:cNvCxnSpPr>
            <a:cxnSpLocks/>
          </p:cNvCxnSpPr>
          <p:nvPr/>
        </p:nvCxnSpPr>
        <p:spPr>
          <a:xfrm>
            <a:off x="2431572" y="2767198"/>
            <a:ext cx="1344244" cy="773750"/>
          </a:xfrm>
          <a:prstGeom prst="bentConnector3">
            <a:avLst>
              <a:gd name="adj1" fmla="val 61484"/>
            </a:avLst>
          </a:prstGeom>
          <a:ln w="12700" cap="rnd">
            <a:solidFill>
              <a:schemeClr val="accent2"/>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D5635F23-4033-1F44-B3E2-D0CF9E86A3F0}"/>
              </a:ext>
            </a:extLst>
          </p:cNvPr>
          <p:cNvCxnSpPr>
            <a:cxnSpLocks/>
          </p:cNvCxnSpPr>
          <p:nvPr/>
        </p:nvCxnSpPr>
        <p:spPr>
          <a:xfrm>
            <a:off x="2387981" y="3004451"/>
            <a:ext cx="504000" cy="544764"/>
          </a:xfrm>
          <a:prstGeom prst="bentConnector3">
            <a:avLst>
              <a:gd name="adj1" fmla="val 42698"/>
            </a:avLst>
          </a:prstGeom>
          <a:ln w="12700" cap="rnd">
            <a:solidFill>
              <a:schemeClr val="accent2"/>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 name="Elbow Connector 92">
            <a:extLst>
              <a:ext uri="{FF2B5EF4-FFF2-40B4-BE49-F238E27FC236}">
                <a16:creationId xmlns:a16="http://schemas.microsoft.com/office/drawing/2014/main" id="{99B793E4-0633-FA4A-B35F-62303F941677}"/>
              </a:ext>
            </a:extLst>
          </p:cNvPr>
          <p:cNvCxnSpPr>
            <a:cxnSpLocks/>
          </p:cNvCxnSpPr>
          <p:nvPr/>
        </p:nvCxnSpPr>
        <p:spPr>
          <a:xfrm flipV="1">
            <a:off x="2370955" y="3883680"/>
            <a:ext cx="1336416" cy="929722"/>
          </a:xfrm>
          <a:prstGeom prst="bentConnector3">
            <a:avLst>
              <a:gd name="adj1" fmla="val 60908"/>
            </a:avLst>
          </a:prstGeom>
          <a:ln w="12700" cap="rnd">
            <a:solidFill>
              <a:schemeClr val="accent2"/>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4" name="Elbow Connector 93">
            <a:extLst>
              <a:ext uri="{FF2B5EF4-FFF2-40B4-BE49-F238E27FC236}">
                <a16:creationId xmlns:a16="http://schemas.microsoft.com/office/drawing/2014/main" id="{C26AAEFE-6C9F-264B-8E99-F379B56839C1}"/>
              </a:ext>
            </a:extLst>
          </p:cNvPr>
          <p:cNvCxnSpPr>
            <a:cxnSpLocks/>
          </p:cNvCxnSpPr>
          <p:nvPr/>
        </p:nvCxnSpPr>
        <p:spPr>
          <a:xfrm flipV="1">
            <a:off x="2478045" y="3683692"/>
            <a:ext cx="900000" cy="1229342"/>
          </a:xfrm>
          <a:prstGeom prst="bentConnector3">
            <a:avLst>
              <a:gd name="adj1" fmla="val 61203"/>
            </a:avLst>
          </a:prstGeom>
          <a:ln w="12700" cap="rnd">
            <a:solidFill>
              <a:schemeClr val="accent2"/>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Elbow Connector 94">
            <a:extLst>
              <a:ext uri="{FF2B5EF4-FFF2-40B4-BE49-F238E27FC236}">
                <a16:creationId xmlns:a16="http://schemas.microsoft.com/office/drawing/2014/main" id="{8B78EDA1-995A-5E42-8B95-53352151BC84}"/>
              </a:ext>
            </a:extLst>
          </p:cNvPr>
          <p:cNvCxnSpPr>
            <a:cxnSpLocks/>
          </p:cNvCxnSpPr>
          <p:nvPr/>
        </p:nvCxnSpPr>
        <p:spPr>
          <a:xfrm flipV="1">
            <a:off x="2403786" y="4344857"/>
            <a:ext cx="504000" cy="730323"/>
          </a:xfrm>
          <a:prstGeom prst="bentConnector3">
            <a:avLst>
              <a:gd name="adj1" fmla="val 50000"/>
            </a:avLst>
          </a:prstGeom>
          <a:ln w="12700" cap="rnd">
            <a:solidFill>
              <a:schemeClr val="accent2"/>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id="{F1AC8398-A94E-5B4E-8DCA-1DDA931A5637}"/>
              </a:ext>
            </a:extLst>
          </p:cNvPr>
          <p:cNvCxnSpPr>
            <a:cxnSpLocks/>
          </p:cNvCxnSpPr>
          <p:nvPr/>
        </p:nvCxnSpPr>
        <p:spPr>
          <a:xfrm>
            <a:off x="2327195" y="2479515"/>
            <a:ext cx="795460" cy="529935"/>
          </a:xfrm>
          <a:prstGeom prst="bentConnector3">
            <a:avLst>
              <a:gd name="adj1" fmla="val 50000"/>
            </a:avLst>
          </a:prstGeom>
          <a:ln w="12700" cap="rnd">
            <a:solidFill>
              <a:schemeClr val="accent2"/>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0E7D5E2-8B08-1B45-9656-FB83633B7AFC}"/>
              </a:ext>
            </a:extLst>
          </p:cNvPr>
          <p:cNvCxnSpPr>
            <a:cxnSpLocks/>
          </p:cNvCxnSpPr>
          <p:nvPr/>
        </p:nvCxnSpPr>
        <p:spPr>
          <a:xfrm flipV="1">
            <a:off x="2907786" y="4166516"/>
            <a:ext cx="0" cy="178341"/>
          </a:xfrm>
          <a:prstGeom prst="line">
            <a:avLst/>
          </a:prstGeom>
          <a:ln w="12700" cap="rnd">
            <a:solidFill>
              <a:schemeClr val="accent2"/>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5" name="Elbow Connector 114">
            <a:extLst>
              <a:ext uri="{FF2B5EF4-FFF2-40B4-BE49-F238E27FC236}">
                <a16:creationId xmlns:a16="http://schemas.microsoft.com/office/drawing/2014/main" id="{DAEA1545-6461-B74C-9319-EEAE92FA7AF8}"/>
              </a:ext>
            </a:extLst>
          </p:cNvPr>
          <p:cNvCxnSpPr>
            <a:cxnSpLocks/>
          </p:cNvCxnSpPr>
          <p:nvPr/>
        </p:nvCxnSpPr>
        <p:spPr>
          <a:xfrm flipV="1">
            <a:off x="2279300" y="3773616"/>
            <a:ext cx="504000" cy="544764"/>
          </a:xfrm>
          <a:prstGeom prst="bentConnector3">
            <a:avLst>
              <a:gd name="adj1" fmla="val 42698"/>
            </a:avLst>
          </a:prstGeom>
          <a:ln w="12700" cap="rnd">
            <a:solidFill>
              <a:schemeClr val="accent2"/>
            </a:solidFill>
            <a:prstDash val="solid"/>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1" name="Elbow Connector 120">
            <a:extLst>
              <a:ext uri="{FF2B5EF4-FFF2-40B4-BE49-F238E27FC236}">
                <a16:creationId xmlns:a16="http://schemas.microsoft.com/office/drawing/2014/main" id="{C871F3CA-0568-334D-828C-7438F643BE0B}"/>
              </a:ext>
            </a:extLst>
          </p:cNvPr>
          <p:cNvCxnSpPr>
            <a:cxnSpLocks/>
          </p:cNvCxnSpPr>
          <p:nvPr/>
        </p:nvCxnSpPr>
        <p:spPr>
          <a:xfrm flipH="1" flipV="1">
            <a:off x="3824185" y="3322119"/>
            <a:ext cx="1700097" cy="666976"/>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23" name="Elbow Connector 122">
            <a:extLst>
              <a:ext uri="{FF2B5EF4-FFF2-40B4-BE49-F238E27FC236}">
                <a16:creationId xmlns:a16="http://schemas.microsoft.com/office/drawing/2014/main" id="{E0D936CB-54D6-0E4A-BD0D-483C21381453}"/>
              </a:ext>
            </a:extLst>
          </p:cNvPr>
          <p:cNvCxnSpPr>
            <a:cxnSpLocks/>
          </p:cNvCxnSpPr>
          <p:nvPr/>
        </p:nvCxnSpPr>
        <p:spPr>
          <a:xfrm rot="10800000" flipV="1">
            <a:off x="3991633" y="3154072"/>
            <a:ext cx="2975225" cy="529619"/>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25" name="Elbow Connector 124">
            <a:extLst>
              <a:ext uri="{FF2B5EF4-FFF2-40B4-BE49-F238E27FC236}">
                <a16:creationId xmlns:a16="http://schemas.microsoft.com/office/drawing/2014/main" id="{0562B956-AA6F-9744-9EC4-77ACF4EC6C4E}"/>
              </a:ext>
            </a:extLst>
          </p:cNvPr>
          <p:cNvCxnSpPr>
            <a:cxnSpLocks/>
          </p:cNvCxnSpPr>
          <p:nvPr/>
        </p:nvCxnSpPr>
        <p:spPr>
          <a:xfrm rot="10800000">
            <a:off x="4144036" y="3836092"/>
            <a:ext cx="3251862" cy="597693"/>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27" name="Elbow Connector 126">
            <a:extLst>
              <a:ext uri="{FF2B5EF4-FFF2-40B4-BE49-F238E27FC236}">
                <a16:creationId xmlns:a16="http://schemas.microsoft.com/office/drawing/2014/main" id="{31C1FCCE-01AE-C54B-BEA7-3796A9D0DEDD}"/>
              </a:ext>
            </a:extLst>
          </p:cNvPr>
          <p:cNvCxnSpPr>
            <a:cxnSpLocks/>
          </p:cNvCxnSpPr>
          <p:nvPr/>
        </p:nvCxnSpPr>
        <p:spPr>
          <a:xfrm rot="10800000" flipV="1">
            <a:off x="3600218" y="3518876"/>
            <a:ext cx="1581383" cy="589576"/>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29" name="Elbow Connector 128">
            <a:extLst>
              <a:ext uri="{FF2B5EF4-FFF2-40B4-BE49-F238E27FC236}">
                <a16:creationId xmlns:a16="http://schemas.microsoft.com/office/drawing/2014/main" id="{C1259CFA-B581-4843-A97B-4026EA7B641E}"/>
              </a:ext>
            </a:extLst>
          </p:cNvPr>
          <p:cNvCxnSpPr>
            <a:cxnSpLocks/>
          </p:cNvCxnSpPr>
          <p:nvPr/>
        </p:nvCxnSpPr>
        <p:spPr>
          <a:xfrm rot="10800000" flipV="1">
            <a:off x="4269811" y="3683692"/>
            <a:ext cx="2877529" cy="585276"/>
          </a:xfrm>
          <a:prstGeom prst="bentConnector3">
            <a:avLst>
              <a:gd name="adj1" fmla="val 38197"/>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34" name="Elbow Connector 133">
            <a:extLst>
              <a:ext uri="{FF2B5EF4-FFF2-40B4-BE49-F238E27FC236}">
                <a16:creationId xmlns:a16="http://schemas.microsoft.com/office/drawing/2014/main" id="{EEFD80CD-4ED4-2E48-8BB1-E16C372F7B17}"/>
              </a:ext>
            </a:extLst>
          </p:cNvPr>
          <p:cNvCxnSpPr>
            <a:cxnSpLocks/>
          </p:cNvCxnSpPr>
          <p:nvPr/>
        </p:nvCxnSpPr>
        <p:spPr>
          <a:xfrm rot="10800000" flipV="1">
            <a:off x="3876266" y="3392872"/>
            <a:ext cx="4048244" cy="503955"/>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38" name="Elbow Connector 137">
            <a:extLst>
              <a:ext uri="{FF2B5EF4-FFF2-40B4-BE49-F238E27FC236}">
                <a16:creationId xmlns:a16="http://schemas.microsoft.com/office/drawing/2014/main" id="{CF204EB1-E4D1-D54F-9597-7581C563A9E6}"/>
              </a:ext>
            </a:extLst>
          </p:cNvPr>
          <p:cNvCxnSpPr>
            <a:cxnSpLocks/>
          </p:cNvCxnSpPr>
          <p:nvPr/>
        </p:nvCxnSpPr>
        <p:spPr>
          <a:xfrm rot="10800000" flipV="1">
            <a:off x="3943266" y="3019917"/>
            <a:ext cx="2783101" cy="416138"/>
          </a:xfrm>
          <a:prstGeom prst="bentConnector3">
            <a:avLst>
              <a:gd name="adj1" fmla="val 61578"/>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42" name="Elbow Connector 141">
            <a:extLst>
              <a:ext uri="{FF2B5EF4-FFF2-40B4-BE49-F238E27FC236}">
                <a16:creationId xmlns:a16="http://schemas.microsoft.com/office/drawing/2014/main" id="{AF0FF6FB-05A2-4240-8A6F-E99F4C65EFE7}"/>
              </a:ext>
            </a:extLst>
          </p:cNvPr>
          <p:cNvCxnSpPr>
            <a:cxnSpLocks/>
          </p:cNvCxnSpPr>
          <p:nvPr/>
        </p:nvCxnSpPr>
        <p:spPr>
          <a:xfrm rot="10800000" flipV="1">
            <a:off x="4778936" y="3910961"/>
            <a:ext cx="3084048" cy="246182"/>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44" name="Elbow Connector 143">
            <a:extLst>
              <a:ext uri="{FF2B5EF4-FFF2-40B4-BE49-F238E27FC236}">
                <a16:creationId xmlns:a16="http://schemas.microsoft.com/office/drawing/2014/main" id="{81961B17-90BD-1F4A-89BE-465C7E0D2A34}"/>
              </a:ext>
            </a:extLst>
          </p:cNvPr>
          <p:cNvCxnSpPr>
            <a:cxnSpLocks/>
          </p:cNvCxnSpPr>
          <p:nvPr/>
        </p:nvCxnSpPr>
        <p:spPr>
          <a:xfrm rot="10800000">
            <a:off x="5143132" y="4356089"/>
            <a:ext cx="3080455" cy="315508"/>
          </a:xfrm>
          <a:prstGeom prst="bentConnector3">
            <a:avLst>
              <a:gd name="adj1" fmla="val 51729"/>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47" name="Elbow Connector 146">
            <a:extLst>
              <a:ext uri="{FF2B5EF4-FFF2-40B4-BE49-F238E27FC236}">
                <a16:creationId xmlns:a16="http://schemas.microsoft.com/office/drawing/2014/main" id="{B41AC639-FADF-1549-9F7F-CE71D48735BE}"/>
              </a:ext>
            </a:extLst>
          </p:cNvPr>
          <p:cNvCxnSpPr>
            <a:cxnSpLocks/>
          </p:cNvCxnSpPr>
          <p:nvPr/>
        </p:nvCxnSpPr>
        <p:spPr>
          <a:xfrm rot="10800000" flipV="1">
            <a:off x="5630449" y="2881944"/>
            <a:ext cx="2661675" cy="399495"/>
          </a:xfrm>
          <a:prstGeom prst="bentConnector3">
            <a:avLst>
              <a:gd name="adj1" fmla="val 43587"/>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50" name="Elbow Connector 149">
            <a:extLst>
              <a:ext uri="{FF2B5EF4-FFF2-40B4-BE49-F238E27FC236}">
                <a16:creationId xmlns:a16="http://schemas.microsoft.com/office/drawing/2014/main" id="{5F9A5B89-9D2C-8F42-A6C1-22F9C10FF8C5}"/>
              </a:ext>
            </a:extLst>
          </p:cNvPr>
          <p:cNvCxnSpPr>
            <a:cxnSpLocks/>
          </p:cNvCxnSpPr>
          <p:nvPr/>
        </p:nvCxnSpPr>
        <p:spPr>
          <a:xfrm rot="10800000" flipV="1">
            <a:off x="5067209" y="3523487"/>
            <a:ext cx="2584451" cy="271307"/>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52" name="Elbow Connector 151">
            <a:extLst>
              <a:ext uri="{FF2B5EF4-FFF2-40B4-BE49-F238E27FC236}">
                <a16:creationId xmlns:a16="http://schemas.microsoft.com/office/drawing/2014/main" id="{8D5EED40-F6D0-A74F-9610-BA2CA0E15E67}"/>
              </a:ext>
            </a:extLst>
          </p:cNvPr>
          <p:cNvCxnSpPr>
            <a:cxnSpLocks/>
          </p:cNvCxnSpPr>
          <p:nvPr/>
        </p:nvCxnSpPr>
        <p:spPr>
          <a:xfrm rot="10800000">
            <a:off x="5710213" y="3612777"/>
            <a:ext cx="2990705" cy="495677"/>
          </a:xfrm>
          <a:prstGeom prst="bentConnector3">
            <a:avLst>
              <a:gd name="adj1" fmla="val 41724"/>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56" name="Elbow Connector 155">
            <a:extLst>
              <a:ext uri="{FF2B5EF4-FFF2-40B4-BE49-F238E27FC236}">
                <a16:creationId xmlns:a16="http://schemas.microsoft.com/office/drawing/2014/main" id="{A62ACEA0-7DFA-7E4D-8EE5-421B00DD495A}"/>
              </a:ext>
            </a:extLst>
          </p:cNvPr>
          <p:cNvCxnSpPr>
            <a:cxnSpLocks/>
          </p:cNvCxnSpPr>
          <p:nvPr/>
        </p:nvCxnSpPr>
        <p:spPr>
          <a:xfrm rot="10800000">
            <a:off x="5871376" y="4033190"/>
            <a:ext cx="2493078" cy="222496"/>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59" name="Elbow Connector 158">
            <a:extLst>
              <a:ext uri="{FF2B5EF4-FFF2-40B4-BE49-F238E27FC236}">
                <a16:creationId xmlns:a16="http://schemas.microsoft.com/office/drawing/2014/main" id="{CB86236C-1D69-C149-A63F-79DDB09AFE99}"/>
              </a:ext>
            </a:extLst>
          </p:cNvPr>
          <p:cNvCxnSpPr>
            <a:cxnSpLocks/>
          </p:cNvCxnSpPr>
          <p:nvPr/>
        </p:nvCxnSpPr>
        <p:spPr>
          <a:xfrm rot="10800000" flipV="1">
            <a:off x="7265790" y="2699124"/>
            <a:ext cx="1435128" cy="399495"/>
          </a:xfrm>
          <a:prstGeom prst="bentConnector3">
            <a:avLst>
              <a:gd name="adj1" fmla="val 67246"/>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62" name="Elbow Connector 161">
            <a:extLst>
              <a:ext uri="{FF2B5EF4-FFF2-40B4-BE49-F238E27FC236}">
                <a16:creationId xmlns:a16="http://schemas.microsoft.com/office/drawing/2014/main" id="{DF0FF367-159E-C848-B630-9B49920A3B55}"/>
              </a:ext>
            </a:extLst>
          </p:cNvPr>
          <p:cNvCxnSpPr>
            <a:cxnSpLocks/>
          </p:cNvCxnSpPr>
          <p:nvPr/>
        </p:nvCxnSpPr>
        <p:spPr>
          <a:xfrm rot="10800000" flipV="1">
            <a:off x="7265790" y="3366945"/>
            <a:ext cx="1435128" cy="399495"/>
          </a:xfrm>
          <a:prstGeom prst="bentConnector3">
            <a:avLst>
              <a:gd name="adj1" fmla="val 41377"/>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66" name="Elbow Connector 165">
            <a:extLst>
              <a:ext uri="{FF2B5EF4-FFF2-40B4-BE49-F238E27FC236}">
                <a16:creationId xmlns:a16="http://schemas.microsoft.com/office/drawing/2014/main" id="{D42571CA-9336-6543-B57D-520CD7826EA6}"/>
              </a:ext>
            </a:extLst>
          </p:cNvPr>
          <p:cNvCxnSpPr>
            <a:cxnSpLocks/>
          </p:cNvCxnSpPr>
          <p:nvPr/>
        </p:nvCxnSpPr>
        <p:spPr>
          <a:xfrm rot="10800000">
            <a:off x="6030630" y="3425211"/>
            <a:ext cx="2493078" cy="222496"/>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67" name="Elbow Connector 166">
            <a:extLst>
              <a:ext uri="{FF2B5EF4-FFF2-40B4-BE49-F238E27FC236}">
                <a16:creationId xmlns:a16="http://schemas.microsoft.com/office/drawing/2014/main" id="{D7731C74-C6FF-EE47-BC86-B67BFA5C22B0}"/>
              </a:ext>
            </a:extLst>
          </p:cNvPr>
          <p:cNvCxnSpPr>
            <a:cxnSpLocks/>
          </p:cNvCxnSpPr>
          <p:nvPr/>
        </p:nvCxnSpPr>
        <p:spPr>
          <a:xfrm rot="10800000">
            <a:off x="6207840" y="4543058"/>
            <a:ext cx="2493078" cy="222496"/>
          </a:xfrm>
          <a:prstGeom prst="bentConnector3">
            <a:avLst>
              <a:gd name="adj1" fmla="val 50000"/>
            </a:avLst>
          </a:prstGeom>
          <a:ln w="12700" cap="rnd">
            <a:solidFill>
              <a:srgbClr val="00C5DD"/>
            </a:solidFill>
            <a:prstDash val="sysDot"/>
            <a:headEnd type="arrow" w="sm" len="sm"/>
            <a:tailEnd type="none" w="med" len="med"/>
          </a:ln>
        </p:spPr>
        <p:style>
          <a:lnRef idx="1">
            <a:schemeClr val="accent1"/>
          </a:lnRef>
          <a:fillRef idx="0">
            <a:schemeClr val="accent1"/>
          </a:fillRef>
          <a:effectRef idx="0">
            <a:schemeClr val="accent1"/>
          </a:effectRef>
          <a:fontRef idx="minor">
            <a:schemeClr val="tx1"/>
          </a:fontRef>
        </p:style>
      </p:cxnSp>
      <p:pic>
        <p:nvPicPr>
          <p:cNvPr id="169" name="Picture 168">
            <a:extLst>
              <a:ext uri="{FF2B5EF4-FFF2-40B4-BE49-F238E27FC236}">
                <a16:creationId xmlns:a16="http://schemas.microsoft.com/office/drawing/2014/main" id="{8BD1CDB3-C65F-9E47-A0D3-A6A2A41DFD3A}"/>
              </a:ext>
            </a:extLst>
          </p:cNvPr>
          <p:cNvPicPr>
            <a:picLocks noChangeAspect="1"/>
          </p:cNvPicPr>
          <p:nvPr/>
        </p:nvPicPr>
        <p:blipFill rotWithShape="1">
          <a:blip r:embed="rId15">
            <a:extLst>
              <a:ext uri="{28A0092B-C50C-407E-A947-70E740481C1C}">
                <a14:useLocalDpi xmlns:a14="http://schemas.microsoft.com/office/drawing/2010/main" val="0"/>
              </a:ext>
            </a:extLst>
          </a:blip>
          <a:srcRect l="52784" t="17075" r="1186" b="17198"/>
          <a:stretch/>
        </p:blipFill>
        <p:spPr>
          <a:xfrm flipV="1">
            <a:off x="9018237" y="0"/>
            <a:ext cx="3173763" cy="2549221"/>
          </a:xfrm>
          <a:prstGeom prst="rect">
            <a:avLst/>
          </a:prstGeom>
        </p:spPr>
      </p:pic>
      <p:pic>
        <p:nvPicPr>
          <p:cNvPr id="170" name="Picture 169">
            <a:extLst>
              <a:ext uri="{FF2B5EF4-FFF2-40B4-BE49-F238E27FC236}">
                <a16:creationId xmlns:a16="http://schemas.microsoft.com/office/drawing/2014/main" id="{FE99FEEC-5F31-9C4F-A40B-6C0D3F1F94B7}"/>
              </a:ext>
            </a:extLst>
          </p:cNvPr>
          <p:cNvPicPr>
            <a:picLocks noChangeAspect="1"/>
          </p:cNvPicPr>
          <p:nvPr/>
        </p:nvPicPr>
        <p:blipFill rotWithShape="1">
          <a:blip r:embed="rId15">
            <a:extLst>
              <a:ext uri="{28A0092B-C50C-407E-A947-70E740481C1C}">
                <a14:useLocalDpi xmlns:a14="http://schemas.microsoft.com/office/drawing/2010/main" val="0"/>
              </a:ext>
            </a:extLst>
          </a:blip>
          <a:srcRect l="39414" t="40020" r="24585" b="7264"/>
          <a:stretch/>
        </p:blipFill>
        <p:spPr>
          <a:xfrm>
            <a:off x="9709741" y="4813402"/>
            <a:ext cx="2482260" cy="2044598"/>
          </a:xfrm>
          <a:prstGeom prst="rect">
            <a:avLst/>
          </a:prstGeom>
        </p:spPr>
      </p:pic>
      <p:pic>
        <p:nvPicPr>
          <p:cNvPr id="171" name="Graphic 170">
            <a:extLst>
              <a:ext uri="{FF2B5EF4-FFF2-40B4-BE49-F238E27FC236}">
                <a16:creationId xmlns:a16="http://schemas.microsoft.com/office/drawing/2014/main" id="{244CA386-B539-1C45-A9F4-61DD557A7A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510068" y="6426000"/>
            <a:ext cx="432000" cy="432000"/>
          </a:xfrm>
          <a:prstGeom prst="rect">
            <a:avLst/>
          </a:prstGeom>
        </p:spPr>
      </p:pic>
      <p:sp>
        <p:nvSpPr>
          <p:cNvPr id="175" name="Rectangle 174">
            <a:extLst>
              <a:ext uri="{FF2B5EF4-FFF2-40B4-BE49-F238E27FC236}">
                <a16:creationId xmlns:a16="http://schemas.microsoft.com/office/drawing/2014/main" id="{D1384442-D6A7-C540-B067-18DD2FF7D8CB}"/>
              </a:ext>
            </a:extLst>
          </p:cNvPr>
          <p:cNvSpPr/>
          <p:nvPr/>
        </p:nvSpPr>
        <p:spPr>
          <a:xfrm>
            <a:off x="10362017" y="2447075"/>
            <a:ext cx="3305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srgbClr val="19234D"/>
                </a:solidFill>
                <a:effectLst/>
                <a:uLnTx/>
                <a:uFillTx/>
                <a:latin typeface="Calibri Light" panose="020F0302020204030204"/>
                <a:ea typeface="+mn-ea"/>
                <a:cs typeface="+mn-cs"/>
              </a:rPr>
              <a:t>?</a:t>
            </a:r>
            <a:endParaRPr kumimoji="0" lang="en-US" sz="1800" b="0"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pic>
        <p:nvPicPr>
          <p:cNvPr id="176" name="Graphic 175">
            <a:extLst>
              <a:ext uri="{FF2B5EF4-FFF2-40B4-BE49-F238E27FC236}">
                <a16:creationId xmlns:a16="http://schemas.microsoft.com/office/drawing/2014/main" id="{9C456931-1AC4-6443-BDA1-8B6EE5FFC3AF}"/>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183979" y="3653870"/>
            <a:ext cx="628466" cy="347662"/>
          </a:xfrm>
          <a:prstGeom prst="rect">
            <a:avLst/>
          </a:prstGeom>
        </p:spPr>
      </p:pic>
      <p:sp>
        <p:nvSpPr>
          <p:cNvPr id="177" name="Rectangle 176">
            <a:extLst>
              <a:ext uri="{FF2B5EF4-FFF2-40B4-BE49-F238E27FC236}">
                <a16:creationId xmlns:a16="http://schemas.microsoft.com/office/drawing/2014/main" id="{335658CA-79CB-444D-8ED2-E4ABBB2D2A1A}"/>
              </a:ext>
            </a:extLst>
          </p:cNvPr>
          <p:cNvSpPr/>
          <p:nvPr/>
        </p:nvSpPr>
        <p:spPr>
          <a:xfrm>
            <a:off x="9816019" y="3314213"/>
            <a:ext cx="134518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19234D"/>
                </a:solidFill>
                <a:effectLst/>
                <a:uLnTx/>
                <a:uFillTx/>
                <a:latin typeface="Calibri Light" panose="020F0302020204030204"/>
                <a:ea typeface="+mn-ea"/>
                <a:cs typeface="+mn-cs"/>
              </a:rPr>
              <a:t> YOU</a:t>
            </a:r>
          </a:p>
        </p:txBody>
      </p:sp>
    </p:spTree>
    <p:extLst>
      <p:ext uri="{BB962C8B-B14F-4D97-AF65-F5344CB8AC3E}">
        <p14:creationId xmlns:p14="http://schemas.microsoft.com/office/powerpoint/2010/main" val="24730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BB8A22F2-BDD2-6C4C-8FA8-F7AAA6114C32}"/>
              </a:ext>
            </a:extLst>
          </p:cNvPr>
          <p:cNvSpPr/>
          <p:nvPr/>
        </p:nvSpPr>
        <p:spPr>
          <a:xfrm>
            <a:off x="9439307" y="2654393"/>
            <a:ext cx="2125070" cy="2125070"/>
          </a:xfrm>
          <a:prstGeom prst="ellipse">
            <a:avLst/>
          </a:prstGeom>
          <a:solidFill>
            <a:schemeClr val="tx2">
              <a:lumMod val="20000"/>
              <a:lumOff val="80000"/>
              <a:alpha val="5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500CB63B-D9A9-7646-848E-43528C9E3CCE}"/>
              </a:ext>
            </a:extLst>
          </p:cNvPr>
          <p:cNvSpPr>
            <a:spLocks noGrp="1"/>
          </p:cNvSpPr>
          <p:nvPr>
            <p:ph type="body" sz="quarter" idx="10"/>
          </p:nvPr>
        </p:nvSpPr>
        <p:spPr/>
        <p:txBody>
          <a:bodyPr/>
          <a:lstStyle/>
          <a:p>
            <a:r>
              <a:rPr lang="en-US" sz="3200" dirty="0"/>
              <a:t>Our Powerful Platform Drives Response Capabilities</a:t>
            </a:r>
          </a:p>
        </p:txBody>
      </p:sp>
      <p:sp>
        <p:nvSpPr>
          <p:cNvPr id="4" name="Footer Placeholder 3">
            <a:extLst>
              <a:ext uri="{FF2B5EF4-FFF2-40B4-BE49-F238E27FC236}">
                <a16:creationId xmlns:a16="http://schemas.microsoft.com/office/drawing/2014/main" id="{F3090377-C05B-5544-A246-3F9ED9DCB1C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rPr>
              <a:t>eSentire CONFIDENTIAL</a:t>
            </a:r>
          </a:p>
        </p:txBody>
      </p:sp>
      <p:sp>
        <p:nvSpPr>
          <p:cNvPr id="5" name="Slide Number Placeholder 4">
            <a:extLst>
              <a:ext uri="{FF2B5EF4-FFF2-40B4-BE49-F238E27FC236}">
                <a16:creationId xmlns:a16="http://schemas.microsoft.com/office/drawing/2014/main" id="{004F2BCE-5A8A-0E4A-B997-9FFB5725C97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93212-4268-2345-9A22-365630C70738}" type="slidenum">
              <a:rPr kumimoji="0" lang="en-US" sz="900" b="0" i="0" u="none" strike="noStrike" kern="1200" cap="none" spc="0" normalizeH="0" baseline="0" noProof="0" smtClean="0">
                <a:ln>
                  <a:noFill/>
                </a:ln>
                <a:solidFill>
                  <a:srgbClr val="9EA1A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endParaRPr>
          </a:p>
        </p:txBody>
      </p:sp>
      <p:sp>
        <p:nvSpPr>
          <p:cNvPr id="3" name="Text Placeholder 2">
            <a:extLst>
              <a:ext uri="{FF2B5EF4-FFF2-40B4-BE49-F238E27FC236}">
                <a16:creationId xmlns:a16="http://schemas.microsoft.com/office/drawing/2014/main" id="{EC33839F-F808-F942-8DD7-D3873CA7F4EA}"/>
              </a:ext>
            </a:extLst>
          </p:cNvPr>
          <p:cNvSpPr>
            <a:spLocks noGrp="1"/>
          </p:cNvSpPr>
          <p:nvPr>
            <p:ph type="body" sz="quarter" idx="12"/>
          </p:nvPr>
        </p:nvSpPr>
        <p:spPr/>
        <p:txBody>
          <a:bodyPr/>
          <a:lstStyle/>
          <a:p>
            <a:r>
              <a:rPr lang="en-US" dirty="0"/>
              <a:t>The Atlas XDR Cloud Platform is the foundation of eSentire MDR.</a:t>
            </a:r>
          </a:p>
        </p:txBody>
      </p:sp>
      <p:sp>
        <p:nvSpPr>
          <p:cNvPr id="7" name="Rectangle 6">
            <a:extLst>
              <a:ext uri="{FF2B5EF4-FFF2-40B4-BE49-F238E27FC236}">
                <a16:creationId xmlns:a16="http://schemas.microsoft.com/office/drawing/2014/main" id="{6E661AE8-A679-7A4B-9763-C58D2639D1C5}"/>
              </a:ext>
            </a:extLst>
          </p:cNvPr>
          <p:cNvSpPr/>
          <p:nvPr/>
        </p:nvSpPr>
        <p:spPr>
          <a:xfrm>
            <a:off x="854134" y="1434906"/>
            <a:ext cx="134518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19234D"/>
                </a:solidFill>
                <a:effectLst/>
                <a:uLnTx/>
                <a:uFillTx/>
                <a:latin typeface="Calibri Light" panose="020F0302020204030204"/>
                <a:ea typeface="+mn-ea"/>
                <a:cs typeface="+mn-cs"/>
              </a:rPr>
              <a:t>SIGNALS</a:t>
            </a:r>
          </a:p>
        </p:txBody>
      </p:sp>
      <p:sp>
        <p:nvSpPr>
          <p:cNvPr id="8" name="Rounded Rectangle 7">
            <a:extLst>
              <a:ext uri="{FF2B5EF4-FFF2-40B4-BE49-F238E27FC236}">
                <a16:creationId xmlns:a16="http://schemas.microsoft.com/office/drawing/2014/main" id="{B4ABA7EA-799F-7748-A0F5-3CCE1D700311}"/>
              </a:ext>
            </a:extLst>
          </p:cNvPr>
          <p:cNvSpPr/>
          <p:nvPr/>
        </p:nvSpPr>
        <p:spPr>
          <a:xfrm>
            <a:off x="854134" y="191807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Network</a:t>
            </a:r>
          </a:p>
        </p:txBody>
      </p:sp>
      <p:sp>
        <p:nvSpPr>
          <p:cNvPr id="9" name="Rounded Rectangle 8">
            <a:extLst>
              <a:ext uri="{FF2B5EF4-FFF2-40B4-BE49-F238E27FC236}">
                <a16:creationId xmlns:a16="http://schemas.microsoft.com/office/drawing/2014/main" id="{54D97C37-CF80-2D4D-AB54-D1A4F0732D5D}"/>
              </a:ext>
            </a:extLst>
          </p:cNvPr>
          <p:cNvSpPr/>
          <p:nvPr/>
        </p:nvSpPr>
        <p:spPr>
          <a:xfrm>
            <a:off x="854134" y="256609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Endpoint</a:t>
            </a:r>
          </a:p>
        </p:txBody>
      </p:sp>
      <p:sp>
        <p:nvSpPr>
          <p:cNvPr id="10" name="Rounded Rectangle 9">
            <a:extLst>
              <a:ext uri="{FF2B5EF4-FFF2-40B4-BE49-F238E27FC236}">
                <a16:creationId xmlns:a16="http://schemas.microsoft.com/office/drawing/2014/main" id="{521F9E58-0CFD-E144-8ABA-733D36A2AC2D}"/>
              </a:ext>
            </a:extLst>
          </p:cNvPr>
          <p:cNvSpPr/>
          <p:nvPr/>
        </p:nvSpPr>
        <p:spPr>
          <a:xfrm>
            <a:off x="854134" y="321411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Log</a:t>
            </a:r>
          </a:p>
        </p:txBody>
      </p:sp>
      <p:sp>
        <p:nvSpPr>
          <p:cNvPr id="11" name="Rounded Rectangle 10">
            <a:extLst>
              <a:ext uri="{FF2B5EF4-FFF2-40B4-BE49-F238E27FC236}">
                <a16:creationId xmlns:a16="http://schemas.microsoft.com/office/drawing/2014/main" id="{7C8431E2-4233-BB4A-8E9D-D4CC198B80CD}"/>
              </a:ext>
            </a:extLst>
          </p:cNvPr>
          <p:cNvSpPr/>
          <p:nvPr/>
        </p:nvSpPr>
        <p:spPr>
          <a:xfrm>
            <a:off x="854134" y="386213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Cloud</a:t>
            </a:r>
          </a:p>
        </p:txBody>
      </p:sp>
      <p:sp>
        <p:nvSpPr>
          <p:cNvPr id="12" name="Rounded Rectangle 11">
            <a:extLst>
              <a:ext uri="{FF2B5EF4-FFF2-40B4-BE49-F238E27FC236}">
                <a16:creationId xmlns:a16="http://schemas.microsoft.com/office/drawing/2014/main" id="{BA417F71-225B-F24A-8247-E10AF3F8C032}"/>
              </a:ext>
            </a:extLst>
          </p:cNvPr>
          <p:cNvSpPr/>
          <p:nvPr/>
        </p:nvSpPr>
        <p:spPr>
          <a:xfrm>
            <a:off x="854134" y="451015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Insider </a:t>
            </a:r>
          </a:p>
        </p:txBody>
      </p:sp>
      <p:sp>
        <p:nvSpPr>
          <p:cNvPr id="13" name="Rounded Rectangle 12">
            <a:extLst>
              <a:ext uri="{FF2B5EF4-FFF2-40B4-BE49-F238E27FC236}">
                <a16:creationId xmlns:a16="http://schemas.microsoft.com/office/drawing/2014/main" id="{FD83F5E8-5C8B-8A4B-9CDD-7325C3534C8A}"/>
              </a:ext>
            </a:extLst>
          </p:cNvPr>
          <p:cNvSpPr/>
          <p:nvPr/>
        </p:nvSpPr>
        <p:spPr>
          <a:xfrm>
            <a:off x="854134" y="5158173"/>
            <a:ext cx="1345187" cy="453824"/>
          </a:xfrm>
          <a:prstGeom prst="roundRect">
            <a:avLst/>
          </a:prstGeom>
          <a:solidFill>
            <a:schemeClr val="tx2">
              <a:lumMod val="20000"/>
              <a:lumOff val="80000"/>
              <a:alpha val="50000"/>
            </a:schemeClr>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Vulnerability</a:t>
            </a:r>
          </a:p>
        </p:txBody>
      </p:sp>
      <p:pic>
        <p:nvPicPr>
          <p:cNvPr id="14" name="Graphic 13">
            <a:extLst>
              <a:ext uri="{FF2B5EF4-FFF2-40B4-BE49-F238E27FC236}">
                <a16:creationId xmlns:a16="http://schemas.microsoft.com/office/drawing/2014/main" id="{9E23B328-FF2C-DE4F-A9EB-5DEDCABA94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5531" y="4543058"/>
            <a:ext cx="360000" cy="360000"/>
          </a:xfrm>
          <a:prstGeom prst="rect">
            <a:avLst/>
          </a:prstGeom>
        </p:spPr>
      </p:pic>
      <p:pic>
        <p:nvPicPr>
          <p:cNvPr id="15" name="Graphic 14">
            <a:extLst>
              <a:ext uri="{FF2B5EF4-FFF2-40B4-BE49-F238E27FC236}">
                <a16:creationId xmlns:a16="http://schemas.microsoft.com/office/drawing/2014/main" id="{A93592A1-DC7B-CF41-B1C3-AA80CBB423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5532" y="3910961"/>
            <a:ext cx="360000" cy="360000"/>
          </a:xfrm>
          <a:prstGeom prst="rect">
            <a:avLst/>
          </a:prstGeom>
        </p:spPr>
      </p:pic>
      <p:pic>
        <p:nvPicPr>
          <p:cNvPr id="16" name="Graphic 15">
            <a:extLst>
              <a:ext uri="{FF2B5EF4-FFF2-40B4-BE49-F238E27FC236}">
                <a16:creationId xmlns:a16="http://schemas.microsoft.com/office/drawing/2014/main" id="{8035C747-E8F2-E845-9076-C7A0A60BA2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2631" y="2609337"/>
            <a:ext cx="360000" cy="360000"/>
          </a:xfrm>
          <a:prstGeom prst="rect">
            <a:avLst/>
          </a:prstGeom>
        </p:spPr>
      </p:pic>
      <p:pic>
        <p:nvPicPr>
          <p:cNvPr id="17" name="Graphic 16">
            <a:extLst>
              <a:ext uri="{FF2B5EF4-FFF2-40B4-BE49-F238E27FC236}">
                <a16:creationId xmlns:a16="http://schemas.microsoft.com/office/drawing/2014/main" id="{DAA36BEC-83D4-F94B-B52C-9A532843C3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83639" y="3252776"/>
            <a:ext cx="360000" cy="360000"/>
          </a:xfrm>
          <a:prstGeom prst="rect">
            <a:avLst/>
          </a:prstGeom>
        </p:spPr>
      </p:pic>
      <p:pic>
        <p:nvPicPr>
          <p:cNvPr id="18" name="Graphic 17">
            <a:extLst>
              <a:ext uri="{FF2B5EF4-FFF2-40B4-BE49-F238E27FC236}">
                <a16:creationId xmlns:a16="http://schemas.microsoft.com/office/drawing/2014/main" id="{7012D218-580B-A248-8C93-ED22694B2C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4018" y="1965012"/>
            <a:ext cx="360000" cy="360000"/>
          </a:xfrm>
          <a:prstGeom prst="rect">
            <a:avLst/>
          </a:prstGeom>
        </p:spPr>
      </p:pic>
      <p:pic>
        <p:nvPicPr>
          <p:cNvPr id="19" name="Graphic 18">
            <a:extLst>
              <a:ext uri="{FF2B5EF4-FFF2-40B4-BE49-F238E27FC236}">
                <a16:creationId xmlns:a16="http://schemas.microsoft.com/office/drawing/2014/main" id="{075DDE45-749B-B049-A682-0712DE0180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72630" y="5200488"/>
            <a:ext cx="360000" cy="360000"/>
          </a:xfrm>
          <a:prstGeom prst="rect">
            <a:avLst/>
          </a:prstGeom>
        </p:spPr>
      </p:pic>
      <p:sp>
        <p:nvSpPr>
          <p:cNvPr id="24" name="Freeform 23">
            <a:extLst>
              <a:ext uri="{FF2B5EF4-FFF2-40B4-BE49-F238E27FC236}">
                <a16:creationId xmlns:a16="http://schemas.microsoft.com/office/drawing/2014/main" id="{8F38F2D3-6743-A34C-B80A-CEBE798F40DD}"/>
              </a:ext>
            </a:extLst>
          </p:cNvPr>
          <p:cNvSpPr/>
          <p:nvPr/>
        </p:nvSpPr>
        <p:spPr>
          <a:xfrm>
            <a:off x="3506984" y="2071460"/>
            <a:ext cx="5178030" cy="3326206"/>
          </a:xfrm>
          <a:custGeom>
            <a:avLst/>
            <a:gdLst>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8360 w 5684521"/>
              <a:gd name="connsiteY9" fmla="*/ 1749602 h 4214191"/>
              <a:gd name="connsiteX10" fmla="*/ 0 w 5684521"/>
              <a:gd name="connsiteY10" fmla="*/ 1749602 h 4214191"/>
              <a:gd name="connsiteX11" fmla="*/ 0 w 5684521"/>
              <a:gd name="connsiteY11" fmla="*/ 233761 h 4214191"/>
              <a:gd name="connsiteX12" fmla="*/ 233761 w 5684521"/>
              <a:gd name="connsiteY12"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2850 w 5684521"/>
              <a:gd name="connsiteY9" fmla="*/ 2078795 h 4214191"/>
              <a:gd name="connsiteX10" fmla="*/ 588360 w 5684521"/>
              <a:gd name="connsiteY10" fmla="*/ 1749602 h 4214191"/>
              <a:gd name="connsiteX11" fmla="*/ 0 w 5684521"/>
              <a:gd name="connsiteY11" fmla="*/ 1749602 h 4214191"/>
              <a:gd name="connsiteX12" fmla="*/ 0 w 5684521"/>
              <a:gd name="connsiteY12" fmla="*/ 233761 h 4214191"/>
              <a:gd name="connsiteX13" fmla="*/ 233761 w 5684521"/>
              <a:gd name="connsiteY13"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8360 w 5684521"/>
              <a:gd name="connsiteY9" fmla="*/ 1749602 h 4214191"/>
              <a:gd name="connsiteX10" fmla="*/ 0 w 5684521"/>
              <a:gd name="connsiteY10" fmla="*/ 1749602 h 4214191"/>
              <a:gd name="connsiteX11" fmla="*/ 0 w 5684521"/>
              <a:gd name="connsiteY11" fmla="*/ 233761 h 4214191"/>
              <a:gd name="connsiteX12" fmla="*/ 233761 w 5684521"/>
              <a:gd name="connsiteY12"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656780 w 5684521"/>
              <a:gd name="connsiteY9" fmla="*/ 2055449 h 4214191"/>
              <a:gd name="connsiteX10" fmla="*/ 588360 w 5684521"/>
              <a:gd name="connsiteY10" fmla="*/ 1749602 h 4214191"/>
              <a:gd name="connsiteX11" fmla="*/ 0 w 5684521"/>
              <a:gd name="connsiteY11" fmla="*/ 1749602 h 4214191"/>
              <a:gd name="connsiteX12" fmla="*/ 0 w 5684521"/>
              <a:gd name="connsiteY12" fmla="*/ 233761 h 4214191"/>
              <a:gd name="connsiteX13" fmla="*/ 233761 w 5684521"/>
              <a:gd name="connsiteY13" fmla="*/ 0 h 4214191"/>
              <a:gd name="connsiteX0" fmla="*/ 656780 w 5684521"/>
              <a:gd name="connsiteY0" fmla="*/ 2055449 h 4214191"/>
              <a:gd name="connsiteX1" fmla="*/ 588360 w 5684521"/>
              <a:gd name="connsiteY1" fmla="*/ 1749602 h 4214191"/>
              <a:gd name="connsiteX2" fmla="*/ 0 w 5684521"/>
              <a:gd name="connsiteY2" fmla="*/ 1749602 h 4214191"/>
              <a:gd name="connsiteX3" fmla="*/ 0 w 5684521"/>
              <a:gd name="connsiteY3" fmla="*/ 233761 h 4214191"/>
              <a:gd name="connsiteX4" fmla="*/ 233761 w 5684521"/>
              <a:gd name="connsiteY4" fmla="*/ 0 h 4214191"/>
              <a:gd name="connsiteX5" fmla="*/ 5450760 w 5684521"/>
              <a:gd name="connsiteY5" fmla="*/ 0 h 4214191"/>
              <a:gd name="connsiteX6" fmla="*/ 5684521 w 5684521"/>
              <a:gd name="connsiteY6" fmla="*/ 233761 h 4214191"/>
              <a:gd name="connsiteX7" fmla="*/ 5684521 w 5684521"/>
              <a:gd name="connsiteY7" fmla="*/ 3980430 h 4214191"/>
              <a:gd name="connsiteX8" fmla="*/ 5450760 w 5684521"/>
              <a:gd name="connsiteY8" fmla="*/ 4214191 h 4214191"/>
              <a:gd name="connsiteX9" fmla="*/ 233761 w 5684521"/>
              <a:gd name="connsiteY9" fmla="*/ 4214191 h 4214191"/>
              <a:gd name="connsiteX10" fmla="*/ 0 w 5684521"/>
              <a:gd name="connsiteY10" fmla="*/ 3980430 h 4214191"/>
              <a:gd name="connsiteX11" fmla="*/ 0 w 5684521"/>
              <a:gd name="connsiteY11" fmla="*/ 2412542 h 4214191"/>
              <a:gd name="connsiteX12" fmla="*/ 588360 w 5684521"/>
              <a:gd name="connsiteY12" fmla="*/ 2412542 h 4214191"/>
              <a:gd name="connsiteX13" fmla="*/ 748220 w 5684521"/>
              <a:gd name="connsiteY13" fmla="*/ 2146889 h 4214191"/>
              <a:gd name="connsiteX0" fmla="*/ 656780 w 5684521"/>
              <a:gd name="connsiteY0" fmla="*/ 2055449 h 4214191"/>
              <a:gd name="connsiteX1" fmla="*/ 588360 w 5684521"/>
              <a:gd name="connsiteY1" fmla="*/ 1749602 h 4214191"/>
              <a:gd name="connsiteX2" fmla="*/ 0 w 5684521"/>
              <a:gd name="connsiteY2" fmla="*/ 1749602 h 4214191"/>
              <a:gd name="connsiteX3" fmla="*/ 0 w 5684521"/>
              <a:gd name="connsiteY3" fmla="*/ 233761 h 4214191"/>
              <a:gd name="connsiteX4" fmla="*/ 233761 w 5684521"/>
              <a:gd name="connsiteY4" fmla="*/ 0 h 4214191"/>
              <a:gd name="connsiteX5" fmla="*/ 5450760 w 5684521"/>
              <a:gd name="connsiteY5" fmla="*/ 0 h 4214191"/>
              <a:gd name="connsiteX6" fmla="*/ 5684521 w 5684521"/>
              <a:gd name="connsiteY6" fmla="*/ 233761 h 4214191"/>
              <a:gd name="connsiteX7" fmla="*/ 5684521 w 5684521"/>
              <a:gd name="connsiteY7" fmla="*/ 3980430 h 4214191"/>
              <a:gd name="connsiteX8" fmla="*/ 5450760 w 5684521"/>
              <a:gd name="connsiteY8" fmla="*/ 4214191 h 4214191"/>
              <a:gd name="connsiteX9" fmla="*/ 233761 w 5684521"/>
              <a:gd name="connsiteY9" fmla="*/ 4214191 h 4214191"/>
              <a:gd name="connsiteX10" fmla="*/ 0 w 5684521"/>
              <a:gd name="connsiteY10" fmla="*/ 3980430 h 4214191"/>
              <a:gd name="connsiteX11" fmla="*/ 0 w 5684521"/>
              <a:gd name="connsiteY11" fmla="*/ 2412542 h 4214191"/>
              <a:gd name="connsiteX12" fmla="*/ 588360 w 5684521"/>
              <a:gd name="connsiteY12" fmla="*/ 2412542 h 4214191"/>
              <a:gd name="connsiteX0" fmla="*/ 588360 w 5684521"/>
              <a:gd name="connsiteY0" fmla="*/ 1749602 h 4214191"/>
              <a:gd name="connsiteX1" fmla="*/ 0 w 5684521"/>
              <a:gd name="connsiteY1" fmla="*/ 1749602 h 4214191"/>
              <a:gd name="connsiteX2" fmla="*/ 0 w 5684521"/>
              <a:gd name="connsiteY2" fmla="*/ 233761 h 4214191"/>
              <a:gd name="connsiteX3" fmla="*/ 233761 w 5684521"/>
              <a:gd name="connsiteY3" fmla="*/ 0 h 4214191"/>
              <a:gd name="connsiteX4" fmla="*/ 5450760 w 5684521"/>
              <a:gd name="connsiteY4" fmla="*/ 0 h 4214191"/>
              <a:gd name="connsiteX5" fmla="*/ 5684521 w 5684521"/>
              <a:gd name="connsiteY5" fmla="*/ 233761 h 4214191"/>
              <a:gd name="connsiteX6" fmla="*/ 5684521 w 5684521"/>
              <a:gd name="connsiteY6" fmla="*/ 3980430 h 4214191"/>
              <a:gd name="connsiteX7" fmla="*/ 5450760 w 5684521"/>
              <a:gd name="connsiteY7" fmla="*/ 4214191 h 4214191"/>
              <a:gd name="connsiteX8" fmla="*/ 233761 w 5684521"/>
              <a:gd name="connsiteY8" fmla="*/ 4214191 h 4214191"/>
              <a:gd name="connsiteX9" fmla="*/ 0 w 5684521"/>
              <a:gd name="connsiteY9" fmla="*/ 3980430 h 4214191"/>
              <a:gd name="connsiteX10" fmla="*/ 0 w 5684521"/>
              <a:gd name="connsiteY10" fmla="*/ 2412542 h 4214191"/>
              <a:gd name="connsiteX11" fmla="*/ 588360 w 5684521"/>
              <a:gd name="connsiteY11" fmla="*/ 241254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4521" h="4214191">
                <a:moveTo>
                  <a:pt x="588360" y="1749602"/>
                </a:moveTo>
                <a:lnTo>
                  <a:pt x="0" y="1749602"/>
                </a:lnTo>
                <a:lnTo>
                  <a:pt x="0" y="233761"/>
                </a:lnTo>
                <a:cubicBezTo>
                  <a:pt x="0" y="104658"/>
                  <a:pt x="104658" y="0"/>
                  <a:pt x="233761" y="0"/>
                </a:cubicBezTo>
                <a:lnTo>
                  <a:pt x="5450760" y="0"/>
                </a:lnTo>
                <a:cubicBezTo>
                  <a:pt x="5579863" y="0"/>
                  <a:pt x="5684521" y="104658"/>
                  <a:pt x="5684521" y="233761"/>
                </a:cubicBezTo>
                <a:lnTo>
                  <a:pt x="5684521" y="3980430"/>
                </a:lnTo>
                <a:cubicBezTo>
                  <a:pt x="5684521" y="4109533"/>
                  <a:pt x="5579863" y="4214191"/>
                  <a:pt x="5450760" y="4214191"/>
                </a:cubicBezTo>
                <a:lnTo>
                  <a:pt x="233761" y="4214191"/>
                </a:lnTo>
                <a:cubicBezTo>
                  <a:pt x="104658" y="4214191"/>
                  <a:pt x="0" y="4109533"/>
                  <a:pt x="0" y="3980430"/>
                </a:cubicBezTo>
                <a:lnTo>
                  <a:pt x="0" y="2412542"/>
                </a:lnTo>
                <a:lnTo>
                  <a:pt x="588360" y="2412542"/>
                </a:lnTo>
              </a:path>
            </a:pathLst>
          </a:custGeom>
          <a:solidFill>
            <a:schemeClr val="tx2">
              <a:lumMod val="20000"/>
              <a:lumOff val="80000"/>
              <a:alpha val="50000"/>
            </a:schemeClr>
          </a:solidFill>
          <a:ln w="12700">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ounded Rectangle 30">
            <a:extLst>
              <a:ext uri="{FF2B5EF4-FFF2-40B4-BE49-F238E27FC236}">
                <a16:creationId xmlns:a16="http://schemas.microsoft.com/office/drawing/2014/main" id="{3EA4FBC5-09C7-ED49-ACFA-EC40AC38A2C9}"/>
              </a:ext>
            </a:extLst>
          </p:cNvPr>
          <p:cNvSpPr/>
          <p:nvPr/>
        </p:nvSpPr>
        <p:spPr>
          <a:xfrm>
            <a:off x="3195193" y="3214282"/>
            <a:ext cx="1487799" cy="1008326"/>
          </a:xfrm>
          <a:prstGeom prst="roundRect">
            <a:avLst>
              <a:gd name="adj" fmla="val 13133"/>
            </a:avLst>
          </a:prstGeom>
          <a:gradFill flip="none" rotWithShape="1">
            <a:gsLst>
              <a:gs pos="100000">
                <a:schemeClr val="accent5"/>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FFFFFF"/>
                </a:solidFill>
                <a:effectLst/>
                <a:uLnTx/>
                <a:uFillTx/>
                <a:latin typeface="Calibri Light" panose="020F0302020204030204"/>
                <a:ea typeface="+mn-ea"/>
                <a:cs typeface="+mn-cs"/>
              </a:rPr>
              <a:t>MADNESS</a:t>
            </a:r>
          </a:p>
        </p:txBody>
      </p:sp>
      <p:sp>
        <p:nvSpPr>
          <p:cNvPr id="32" name="Rounded Rectangle 31">
            <a:extLst>
              <a:ext uri="{FF2B5EF4-FFF2-40B4-BE49-F238E27FC236}">
                <a16:creationId xmlns:a16="http://schemas.microsoft.com/office/drawing/2014/main" id="{C1DA0D40-0C7A-A843-A925-B9C619EBB7FA}"/>
              </a:ext>
            </a:extLst>
          </p:cNvPr>
          <p:cNvSpPr/>
          <p:nvPr/>
        </p:nvSpPr>
        <p:spPr>
          <a:xfrm>
            <a:off x="5654387" y="3214282"/>
            <a:ext cx="1487799" cy="1008326"/>
          </a:xfrm>
          <a:prstGeom prst="roundRect">
            <a:avLst>
              <a:gd name="adj" fmla="val 13133"/>
            </a:avLst>
          </a:prstGeom>
          <a:gradFill flip="none" rotWithShape="1">
            <a:gsLst>
              <a:gs pos="100000">
                <a:schemeClr val="accent5"/>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FFFFFF"/>
                </a:solidFill>
                <a:effectLst/>
                <a:uLnTx/>
                <a:uFillTx/>
                <a:latin typeface="Calibri Light" panose="020F0302020204030204"/>
                <a:ea typeface="+mn-ea"/>
                <a:cs typeface="+mn-cs"/>
              </a:rPr>
              <a:t>URGENCY</a:t>
            </a:r>
          </a:p>
        </p:txBody>
      </p:sp>
      <p:sp>
        <p:nvSpPr>
          <p:cNvPr id="33" name="Rounded Rectangle 32">
            <a:extLst>
              <a:ext uri="{FF2B5EF4-FFF2-40B4-BE49-F238E27FC236}">
                <a16:creationId xmlns:a16="http://schemas.microsoft.com/office/drawing/2014/main" id="{6577EE03-5CCE-DD4F-88B0-939BCC4883B8}"/>
              </a:ext>
            </a:extLst>
          </p:cNvPr>
          <p:cNvSpPr/>
          <p:nvPr/>
        </p:nvSpPr>
        <p:spPr>
          <a:xfrm>
            <a:off x="8113581" y="3214282"/>
            <a:ext cx="1487799" cy="1008326"/>
          </a:xfrm>
          <a:prstGeom prst="roundRect">
            <a:avLst>
              <a:gd name="adj" fmla="val 13133"/>
            </a:avLst>
          </a:prstGeom>
          <a:gradFill flip="none" rotWithShape="1">
            <a:gsLst>
              <a:gs pos="100000">
                <a:schemeClr val="accent5"/>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dirty="0">
                <a:ln>
                  <a:noFill/>
                </a:ln>
                <a:solidFill>
                  <a:srgbClr val="FFFFFF"/>
                </a:solidFill>
                <a:effectLst/>
                <a:uLnTx/>
                <a:uFillTx/>
                <a:latin typeface="Calibri Light" panose="020F0302020204030204"/>
                <a:ea typeface="+mn-ea"/>
                <a:cs typeface="+mn-cs"/>
              </a:rPr>
              <a:t>RESPONSE</a:t>
            </a:r>
          </a:p>
        </p:txBody>
      </p:sp>
      <p:sp>
        <p:nvSpPr>
          <p:cNvPr id="52" name="Oval 51">
            <a:extLst>
              <a:ext uri="{FF2B5EF4-FFF2-40B4-BE49-F238E27FC236}">
                <a16:creationId xmlns:a16="http://schemas.microsoft.com/office/drawing/2014/main" id="{86D1EB36-35DC-3049-8685-2869F644822E}"/>
              </a:ext>
            </a:extLst>
          </p:cNvPr>
          <p:cNvSpPr/>
          <p:nvPr/>
        </p:nvSpPr>
        <p:spPr>
          <a:xfrm>
            <a:off x="10255302" y="2401434"/>
            <a:ext cx="493080" cy="493080"/>
          </a:xfrm>
          <a:prstGeom prst="ellipse">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1" name="Graphic 50">
            <a:extLst>
              <a:ext uri="{FF2B5EF4-FFF2-40B4-BE49-F238E27FC236}">
                <a16:creationId xmlns:a16="http://schemas.microsoft.com/office/drawing/2014/main" id="{0E28EFA2-9121-F447-A1A0-65DBF615B9B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0369322" y="2505037"/>
            <a:ext cx="262677" cy="262677"/>
          </a:xfrm>
          <a:prstGeom prst="rect">
            <a:avLst/>
          </a:prstGeom>
        </p:spPr>
      </p:pic>
      <p:pic>
        <p:nvPicPr>
          <p:cNvPr id="56" name="Picture 55">
            <a:extLst>
              <a:ext uri="{FF2B5EF4-FFF2-40B4-BE49-F238E27FC236}">
                <a16:creationId xmlns:a16="http://schemas.microsoft.com/office/drawing/2014/main" id="{8D792FC8-7578-CC48-B4F7-F6AC4CC82D9A}"/>
              </a:ext>
            </a:extLst>
          </p:cNvPr>
          <p:cNvPicPr>
            <a:picLocks noChangeAspect="1"/>
          </p:cNvPicPr>
          <p:nvPr/>
        </p:nvPicPr>
        <p:blipFill rotWithShape="1">
          <a:blip r:embed="rId16">
            <a:extLst>
              <a:ext uri="{28A0092B-C50C-407E-A947-70E740481C1C}">
                <a14:useLocalDpi xmlns:a14="http://schemas.microsoft.com/office/drawing/2010/main" val="0"/>
              </a:ext>
            </a:extLst>
          </a:blip>
          <a:srcRect l="52784" t="17075" r="1186" b="17198"/>
          <a:stretch/>
        </p:blipFill>
        <p:spPr>
          <a:xfrm flipV="1">
            <a:off x="9018237" y="0"/>
            <a:ext cx="3173763" cy="2549221"/>
          </a:xfrm>
          <a:prstGeom prst="rect">
            <a:avLst/>
          </a:prstGeom>
        </p:spPr>
      </p:pic>
      <p:pic>
        <p:nvPicPr>
          <p:cNvPr id="57" name="Picture 56">
            <a:extLst>
              <a:ext uri="{FF2B5EF4-FFF2-40B4-BE49-F238E27FC236}">
                <a16:creationId xmlns:a16="http://schemas.microsoft.com/office/drawing/2014/main" id="{86CC9E78-A9C7-8441-A8BA-3A53FE2C7A73}"/>
              </a:ext>
            </a:extLst>
          </p:cNvPr>
          <p:cNvPicPr>
            <a:picLocks noChangeAspect="1"/>
          </p:cNvPicPr>
          <p:nvPr/>
        </p:nvPicPr>
        <p:blipFill rotWithShape="1">
          <a:blip r:embed="rId16">
            <a:extLst>
              <a:ext uri="{28A0092B-C50C-407E-A947-70E740481C1C}">
                <a14:useLocalDpi xmlns:a14="http://schemas.microsoft.com/office/drawing/2010/main" val="0"/>
              </a:ext>
            </a:extLst>
          </a:blip>
          <a:srcRect l="39414" t="40020" r="24585" b="7264"/>
          <a:stretch/>
        </p:blipFill>
        <p:spPr>
          <a:xfrm>
            <a:off x="9709741" y="4813402"/>
            <a:ext cx="2482260" cy="2044598"/>
          </a:xfrm>
          <a:prstGeom prst="rect">
            <a:avLst/>
          </a:prstGeom>
        </p:spPr>
      </p:pic>
      <p:pic>
        <p:nvPicPr>
          <p:cNvPr id="58" name="Graphic 57">
            <a:extLst>
              <a:ext uri="{FF2B5EF4-FFF2-40B4-BE49-F238E27FC236}">
                <a16:creationId xmlns:a16="http://schemas.microsoft.com/office/drawing/2014/main" id="{23106ACD-4EE0-B445-BDB6-417F1A92044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510068" y="6426000"/>
            <a:ext cx="432000" cy="432000"/>
          </a:xfrm>
          <a:prstGeom prst="rect">
            <a:avLst/>
          </a:prstGeom>
        </p:spPr>
      </p:pic>
      <p:sp>
        <p:nvSpPr>
          <p:cNvPr id="64" name="Rectangle 63">
            <a:extLst>
              <a:ext uri="{FF2B5EF4-FFF2-40B4-BE49-F238E27FC236}">
                <a16:creationId xmlns:a16="http://schemas.microsoft.com/office/drawing/2014/main" id="{4410145E-9C64-EE40-8C84-10E41F8F9654}"/>
              </a:ext>
            </a:extLst>
          </p:cNvPr>
          <p:cNvSpPr/>
          <p:nvPr/>
        </p:nvSpPr>
        <p:spPr>
          <a:xfrm>
            <a:off x="4270496" y="2193090"/>
            <a:ext cx="383063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19234D"/>
                </a:solidFill>
                <a:effectLst/>
                <a:uLnTx/>
                <a:uFillTx/>
                <a:latin typeface="Calibri Light" panose="020F0302020204030204"/>
                <a:ea typeface="+mn-ea"/>
                <a:cs typeface="+mn-cs"/>
              </a:rPr>
              <a:t>ATLAS XDR CLOUD PLATFORM</a:t>
            </a:r>
          </a:p>
        </p:txBody>
      </p:sp>
      <p:grpSp>
        <p:nvGrpSpPr>
          <p:cNvPr id="65" name="Group 64">
            <a:extLst>
              <a:ext uri="{FF2B5EF4-FFF2-40B4-BE49-F238E27FC236}">
                <a16:creationId xmlns:a16="http://schemas.microsoft.com/office/drawing/2014/main" id="{403B8296-8A20-ED42-8F37-79C40E43AEC6}"/>
              </a:ext>
            </a:extLst>
          </p:cNvPr>
          <p:cNvGrpSpPr/>
          <p:nvPr/>
        </p:nvGrpSpPr>
        <p:grpSpPr>
          <a:xfrm>
            <a:off x="3601350" y="2162137"/>
            <a:ext cx="680100" cy="392205"/>
            <a:chOff x="5603193" y="1676684"/>
            <a:chExt cx="1208624" cy="696997"/>
          </a:xfrm>
        </p:grpSpPr>
        <p:sp>
          <p:nvSpPr>
            <p:cNvPr id="66" name="Oval 65">
              <a:extLst>
                <a:ext uri="{FF2B5EF4-FFF2-40B4-BE49-F238E27FC236}">
                  <a16:creationId xmlns:a16="http://schemas.microsoft.com/office/drawing/2014/main" id="{00636AE5-E71B-9544-B547-986D587208AA}"/>
                </a:ext>
              </a:extLst>
            </p:cNvPr>
            <p:cNvSpPr/>
            <p:nvPr/>
          </p:nvSpPr>
          <p:spPr>
            <a:xfrm>
              <a:off x="5981467" y="1799593"/>
              <a:ext cx="501504" cy="5015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7" name="Graphic 66">
              <a:extLst>
                <a:ext uri="{FF2B5EF4-FFF2-40B4-BE49-F238E27FC236}">
                  <a16:creationId xmlns:a16="http://schemas.microsoft.com/office/drawing/2014/main" id="{999ACB17-55A8-1D4B-A70A-8E694195AA7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03193" y="1676684"/>
              <a:ext cx="1208624" cy="696997"/>
            </a:xfrm>
            <a:prstGeom prst="rect">
              <a:avLst/>
            </a:prstGeom>
          </p:spPr>
        </p:pic>
      </p:grpSp>
      <p:grpSp>
        <p:nvGrpSpPr>
          <p:cNvPr id="68" name="Group 67">
            <a:extLst>
              <a:ext uri="{FF2B5EF4-FFF2-40B4-BE49-F238E27FC236}">
                <a16:creationId xmlns:a16="http://schemas.microsoft.com/office/drawing/2014/main" id="{80476859-ABBF-C740-B2BC-89C2DBDDF0F8}"/>
              </a:ext>
            </a:extLst>
          </p:cNvPr>
          <p:cNvGrpSpPr/>
          <p:nvPr/>
        </p:nvGrpSpPr>
        <p:grpSpPr>
          <a:xfrm>
            <a:off x="2457459" y="3594335"/>
            <a:ext cx="478728" cy="244546"/>
            <a:chOff x="1155718" y="3693050"/>
            <a:chExt cx="565353" cy="339090"/>
          </a:xfrm>
        </p:grpSpPr>
        <p:cxnSp>
          <p:nvCxnSpPr>
            <p:cNvPr id="69" name="Straight Connector 68">
              <a:extLst>
                <a:ext uri="{FF2B5EF4-FFF2-40B4-BE49-F238E27FC236}">
                  <a16:creationId xmlns:a16="http://schemas.microsoft.com/office/drawing/2014/main" id="{219A528F-6817-0A4C-AD13-E232BC067AC1}"/>
                </a:ext>
              </a:extLst>
            </p:cNvPr>
            <p:cNvCxnSpPr>
              <a:cxnSpLocks/>
            </p:cNvCxnSpPr>
            <p:nvPr/>
          </p:nvCxnSpPr>
          <p:spPr>
            <a:xfrm flipH="1">
              <a:off x="1155719" y="369305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4A7A6FD-94FF-A346-A70C-324DD88C0BA2}"/>
                </a:ext>
              </a:extLst>
            </p:cNvPr>
            <p:cNvCxnSpPr>
              <a:cxnSpLocks/>
            </p:cNvCxnSpPr>
            <p:nvPr/>
          </p:nvCxnSpPr>
          <p:spPr>
            <a:xfrm flipH="1">
              <a:off x="1308119" y="384545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0D2EE2-F6BE-384D-AEC8-48890C19F0EF}"/>
                </a:ext>
              </a:extLst>
            </p:cNvPr>
            <p:cNvCxnSpPr>
              <a:cxnSpLocks/>
            </p:cNvCxnSpPr>
            <p:nvPr/>
          </p:nvCxnSpPr>
          <p:spPr>
            <a:xfrm flipH="1">
              <a:off x="1155718" y="403214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C35F8265-33EB-3848-A764-91D87DAB358B}"/>
              </a:ext>
            </a:extLst>
          </p:cNvPr>
          <p:cNvGrpSpPr/>
          <p:nvPr/>
        </p:nvGrpSpPr>
        <p:grpSpPr>
          <a:xfrm>
            <a:off x="4936391" y="3594335"/>
            <a:ext cx="478728" cy="244546"/>
            <a:chOff x="1155718" y="3693050"/>
            <a:chExt cx="565353" cy="339090"/>
          </a:xfrm>
        </p:grpSpPr>
        <p:cxnSp>
          <p:nvCxnSpPr>
            <p:cNvPr id="73" name="Straight Connector 72">
              <a:extLst>
                <a:ext uri="{FF2B5EF4-FFF2-40B4-BE49-F238E27FC236}">
                  <a16:creationId xmlns:a16="http://schemas.microsoft.com/office/drawing/2014/main" id="{EE174C53-866B-7843-9E85-DC86CF1E08D4}"/>
                </a:ext>
              </a:extLst>
            </p:cNvPr>
            <p:cNvCxnSpPr>
              <a:cxnSpLocks/>
            </p:cNvCxnSpPr>
            <p:nvPr/>
          </p:nvCxnSpPr>
          <p:spPr>
            <a:xfrm flipH="1">
              <a:off x="1155719" y="369305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587FAA7-5198-7345-B9E5-D6547BF6C565}"/>
                </a:ext>
              </a:extLst>
            </p:cNvPr>
            <p:cNvCxnSpPr>
              <a:cxnSpLocks/>
            </p:cNvCxnSpPr>
            <p:nvPr/>
          </p:nvCxnSpPr>
          <p:spPr>
            <a:xfrm flipH="1">
              <a:off x="1308119" y="384545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E772364-2B1C-1A44-A478-B4F471515ECD}"/>
                </a:ext>
              </a:extLst>
            </p:cNvPr>
            <p:cNvCxnSpPr>
              <a:cxnSpLocks/>
            </p:cNvCxnSpPr>
            <p:nvPr/>
          </p:nvCxnSpPr>
          <p:spPr>
            <a:xfrm flipH="1">
              <a:off x="1155718" y="403214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1BF00E02-171A-DE4C-B55F-FC77BCC2275C}"/>
              </a:ext>
            </a:extLst>
          </p:cNvPr>
          <p:cNvGrpSpPr/>
          <p:nvPr/>
        </p:nvGrpSpPr>
        <p:grpSpPr>
          <a:xfrm>
            <a:off x="7388519" y="3594335"/>
            <a:ext cx="478728" cy="244546"/>
            <a:chOff x="1155718" y="3693050"/>
            <a:chExt cx="565353" cy="339090"/>
          </a:xfrm>
        </p:grpSpPr>
        <p:cxnSp>
          <p:nvCxnSpPr>
            <p:cNvPr id="77" name="Straight Connector 76">
              <a:extLst>
                <a:ext uri="{FF2B5EF4-FFF2-40B4-BE49-F238E27FC236}">
                  <a16:creationId xmlns:a16="http://schemas.microsoft.com/office/drawing/2014/main" id="{6E8C8360-3F6C-1A4E-8660-5E905B73C709}"/>
                </a:ext>
              </a:extLst>
            </p:cNvPr>
            <p:cNvCxnSpPr>
              <a:cxnSpLocks/>
            </p:cNvCxnSpPr>
            <p:nvPr/>
          </p:nvCxnSpPr>
          <p:spPr>
            <a:xfrm flipH="1">
              <a:off x="1155719" y="369305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F11A737-FCB3-EE40-951D-ABDFBEDDBD29}"/>
                </a:ext>
              </a:extLst>
            </p:cNvPr>
            <p:cNvCxnSpPr>
              <a:cxnSpLocks/>
            </p:cNvCxnSpPr>
            <p:nvPr/>
          </p:nvCxnSpPr>
          <p:spPr>
            <a:xfrm flipH="1">
              <a:off x="1308119" y="384545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31F4A29-DB9E-A546-8C43-498F138E79DF}"/>
                </a:ext>
              </a:extLst>
            </p:cNvPr>
            <p:cNvCxnSpPr>
              <a:cxnSpLocks/>
            </p:cNvCxnSpPr>
            <p:nvPr/>
          </p:nvCxnSpPr>
          <p:spPr>
            <a:xfrm flipH="1">
              <a:off x="1155718" y="403214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grpSp>
      <p:pic>
        <p:nvPicPr>
          <p:cNvPr id="82" name="Graphic 81">
            <a:extLst>
              <a:ext uri="{FF2B5EF4-FFF2-40B4-BE49-F238E27FC236}">
                <a16:creationId xmlns:a16="http://schemas.microsoft.com/office/drawing/2014/main" id="{20C2AD9E-5F15-1947-91A0-64ABC4880C8B}"/>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183979" y="3653870"/>
            <a:ext cx="628466" cy="347662"/>
          </a:xfrm>
          <a:prstGeom prst="rect">
            <a:avLst/>
          </a:prstGeom>
        </p:spPr>
      </p:pic>
      <p:sp>
        <p:nvSpPr>
          <p:cNvPr id="83" name="Rectangle 82">
            <a:extLst>
              <a:ext uri="{FF2B5EF4-FFF2-40B4-BE49-F238E27FC236}">
                <a16:creationId xmlns:a16="http://schemas.microsoft.com/office/drawing/2014/main" id="{3AE18D0A-E87B-994F-9396-64FC02B5BE53}"/>
              </a:ext>
            </a:extLst>
          </p:cNvPr>
          <p:cNvSpPr/>
          <p:nvPr/>
        </p:nvSpPr>
        <p:spPr>
          <a:xfrm>
            <a:off x="9816019" y="3314213"/>
            <a:ext cx="134518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19234D"/>
                </a:solidFill>
                <a:effectLst/>
                <a:uLnTx/>
                <a:uFillTx/>
                <a:latin typeface="Calibri Light" panose="020F0302020204030204"/>
                <a:ea typeface="+mn-ea"/>
                <a:cs typeface="+mn-cs"/>
              </a:rPr>
              <a:t> YOU</a:t>
            </a:r>
          </a:p>
        </p:txBody>
      </p:sp>
    </p:spTree>
    <p:extLst>
      <p:ext uri="{BB962C8B-B14F-4D97-AF65-F5344CB8AC3E}">
        <p14:creationId xmlns:p14="http://schemas.microsoft.com/office/powerpoint/2010/main" val="282126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reeform 225">
            <a:extLst>
              <a:ext uri="{FF2B5EF4-FFF2-40B4-BE49-F238E27FC236}">
                <a16:creationId xmlns:a16="http://schemas.microsoft.com/office/drawing/2014/main" id="{6DD57828-CE24-DB49-8538-FB80202832E7}"/>
              </a:ext>
            </a:extLst>
          </p:cNvPr>
          <p:cNvSpPr/>
          <p:nvPr/>
        </p:nvSpPr>
        <p:spPr>
          <a:xfrm>
            <a:off x="8972651" y="4190242"/>
            <a:ext cx="1649168" cy="1207424"/>
          </a:xfrm>
          <a:custGeom>
            <a:avLst/>
            <a:gdLst>
              <a:gd name="connsiteX0" fmla="*/ 157280 w 1742693"/>
              <a:gd name="connsiteY0" fmla="*/ 0 h 1275898"/>
              <a:gd name="connsiteX1" fmla="*/ 515744 w 1742693"/>
              <a:gd name="connsiteY1" fmla="*/ 0 h 1275898"/>
              <a:gd name="connsiteX2" fmla="*/ 1226949 w 1742693"/>
              <a:gd name="connsiteY2" fmla="*/ 0 h 1275898"/>
              <a:gd name="connsiteX3" fmla="*/ 1585413 w 1742693"/>
              <a:gd name="connsiteY3" fmla="*/ 0 h 1275898"/>
              <a:gd name="connsiteX4" fmla="*/ 1742693 w 1742693"/>
              <a:gd name="connsiteY4" fmla="*/ 157280 h 1275898"/>
              <a:gd name="connsiteX5" fmla="*/ 1742693 w 1742693"/>
              <a:gd name="connsiteY5" fmla="*/ 1118618 h 1275898"/>
              <a:gd name="connsiteX6" fmla="*/ 1585413 w 1742693"/>
              <a:gd name="connsiteY6" fmla="*/ 1275898 h 1275898"/>
              <a:gd name="connsiteX7" fmla="*/ 1226949 w 1742693"/>
              <a:gd name="connsiteY7" fmla="*/ 1275898 h 1275898"/>
              <a:gd name="connsiteX8" fmla="*/ 515744 w 1742693"/>
              <a:gd name="connsiteY8" fmla="*/ 1275898 h 1275898"/>
              <a:gd name="connsiteX9" fmla="*/ 157280 w 1742693"/>
              <a:gd name="connsiteY9" fmla="*/ 1275898 h 1275898"/>
              <a:gd name="connsiteX10" fmla="*/ 0 w 1742693"/>
              <a:gd name="connsiteY10" fmla="*/ 1118618 h 1275898"/>
              <a:gd name="connsiteX11" fmla="*/ 0 w 1742693"/>
              <a:gd name="connsiteY11" fmla="*/ 730207 h 1275898"/>
              <a:gd name="connsiteX12" fmla="*/ 214952 w 1742693"/>
              <a:gd name="connsiteY12" fmla="*/ 730207 h 1275898"/>
              <a:gd name="connsiteX13" fmla="*/ 214952 w 1742693"/>
              <a:gd name="connsiteY13" fmla="*/ 518530 h 1275898"/>
              <a:gd name="connsiteX14" fmla="*/ 0 w 1742693"/>
              <a:gd name="connsiteY14" fmla="*/ 518530 h 1275898"/>
              <a:gd name="connsiteX15" fmla="*/ 0 w 1742693"/>
              <a:gd name="connsiteY15" fmla="*/ 157280 h 1275898"/>
              <a:gd name="connsiteX16" fmla="*/ 157280 w 1742693"/>
              <a:gd name="connsiteY16" fmla="*/ 0 h 1275898"/>
              <a:gd name="connsiteX0" fmla="*/ 157280 w 1742693"/>
              <a:gd name="connsiteY0" fmla="*/ 0 h 1275898"/>
              <a:gd name="connsiteX1" fmla="*/ 515744 w 1742693"/>
              <a:gd name="connsiteY1" fmla="*/ 0 h 1275898"/>
              <a:gd name="connsiteX2" fmla="*/ 1226949 w 1742693"/>
              <a:gd name="connsiteY2" fmla="*/ 0 h 1275898"/>
              <a:gd name="connsiteX3" fmla="*/ 1585413 w 1742693"/>
              <a:gd name="connsiteY3" fmla="*/ 0 h 1275898"/>
              <a:gd name="connsiteX4" fmla="*/ 1742693 w 1742693"/>
              <a:gd name="connsiteY4" fmla="*/ 157280 h 1275898"/>
              <a:gd name="connsiteX5" fmla="*/ 1742693 w 1742693"/>
              <a:gd name="connsiteY5" fmla="*/ 1118618 h 1275898"/>
              <a:gd name="connsiteX6" fmla="*/ 1585413 w 1742693"/>
              <a:gd name="connsiteY6" fmla="*/ 1275898 h 1275898"/>
              <a:gd name="connsiteX7" fmla="*/ 1226949 w 1742693"/>
              <a:gd name="connsiteY7" fmla="*/ 1275898 h 1275898"/>
              <a:gd name="connsiteX8" fmla="*/ 515744 w 1742693"/>
              <a:gd name="connsiteY8" fmla="*/ 1275898 h 1275898"/>
              <a:gd name="connsiteX9" fmla="*/ 157280 w 1742693"/>
              <a:gd name="connsiteY9" fmla="*/ 1275898 h 1275898"/>
              <a:gd name="connsiteX10" fmla="*/ 0 w 1742693"/>
              <a:gd name="connsiteY10" fmla="*/ 1118618 h 1275898"/>
              <a:gd name="connsiteX11" fmla="*/ 0 w 1742693"/>
              <a:gd name="connsiteY11" fmla="*/ 730207 h 1275898"/>
              <a:gd name="connsiteX12" fmla="*/ 214952 w 1742693"/>
              <a:gd name="connsiteY12" fmla="*/ 730207 h 1275898"/>
              <a:gd name="connsiteX13" fmla="*/ 210479 w 1742693"/>
              <a:gd name="connsiteY13" fmla="*/ 620440 h 1275898"/>
              <a:gd name="connsiteX14" fmla="*/ 214952 w 1742693"/>
              <a:gd name="connsiteY14" fmla="*/ 518530 h 1275898"/>
              <a:gd name="connsiteX15" fmla="*/ 0 w 1742693"/>
              <a:gd name="connsiteY15" fmla="*/ 518530 h 1275898"/>
              <a:gd name="connsiteX16" fmla="*/ 0 w 1742693"/>
              <a:gd name="connsiteY16" fmla="*/ 157280 h 1275898"/>
              <a:gd name="connsiteX17" fmla="*/ 157280 w 1742693"/>
              <a:gd name="connsiteY17" fmla="*/ 0 h 1275898"/>
              <a:gd name="connsiteX0" fmla="*/ 210479 w 1742693"/>
              <a:gd name="connsiteY0" fmla="*/ 620440 h 1275898"/>
              <a:gd name="connsiteX1" fmla="*/ 214952 w 1742693"/>
              <a:gd name="connsiteY1" fmla="*/ 518530 h 1275898"/>
              <a:gd name="connsiteX2" fmla="*/ 0 w 1742693"/>
              <a:gd name="connsiteY2" fmla="*/ 518530 h 1275898"/>
              <a:gd name="connsiteX3" fmla="*/ 0 w 1742693"/>
              <a:gd name="connsiteY3" fmla="*/ 157280 h 1275898"/>
              <a:gd name="connsiteX4" fmla="*/ 157280 w 1742693"/>
              <a:gd name="connsiteY4" fmla="*/ 0 h 1275898"/>
              <a:gd name="connsiteX5" fmla="*/ 515744 w 1742693"/>
              <a:gd name="connsiteY5" fmla="*/ 0 h 1275898"/>
              <a:gd name="connsiteX6" fmla="*/ 1226949 w 1742693"/>
              <a:gd name="connsiteY6" fmla="*/ 0 h 1275898"/>
              <a:gd name="connsiteX7" fmla="*/ 1585413 w 1742693"/>
              <a:gd name="connsiteY7" fmla="*/ 0 h 1275898"/>
              <a:gd name="connsiteX8" fmla="*/ 1742693 w 1742693"/>
              <a:gd name="connsiteY8" fmla="*/ 157280 h 1275898"/>
              <a:gd name="connsiteX9" fmla="*/ 1742693 w 1742693"/>
              <a:gd name="connsiteY9" fmla="*/ 1118618 h 1275898"/>
              <a:gd name="connsiteX10" fmla="*/ 1585413 w 1742693"/>
              <a:gd name="connsiteY10" fmla="*/ 1275898 h 1275898"/>
              <a:gd name="connsiteX11" fmla="*/ 1226949 w 1742693"/>
              <a:gd name="connsiteY11" fmla="*/ 1275898 h 1275898"/>
              <a:gd name="connsiteX12" fmla="*/ 515744 w 1742693"/>
              <a:gd name="connsiteY12" fmla="*/ 1275898 h 1275898"/>
              <a:gd name="connsiteX13" fmla="*/ 157280 w 1742693"/>
              <a:gd name="connsiteY13" fmla="*/ 1275898 h 1275898"/>
              <a:gd name="connsiteX14" fmla="*/ 0 w 1742693"/>
              <a:gd name="connsiteY14" fmla="*/ 1118618 h 1275898"/>
              <a:gd name="connsiteX15" fmla="*/ 0 w 1742693"/>
              <a:gd name="connsiteY15" fmla="*/ 730207 h 1275898"/>
              <a:gd name="connsiteX16" fmla="*/ 214952 w 1742693"/>
              <a:gd name="connsiteY16" fmla="*/ 730207 h 1275898"/>
              <a:gd name="connsiteX17" fmla="*/ 301919 w 1742693"/>
              <a:gd name="connsiteY17" fmla="*/ 711880 h 1275898"/>
              <a:gd name="connsiteX0" fmla="*/ 210479 w 1742693"/>
              <a:gd name="connsiteY0" fmla="*/ 620440 h 1275898"/>
              <a:gd name="connsiteX1" fmla="*/ 214952 w 1742693"/>
              <a:gd name="connsiteY1" fmla="*/ 518530 h 1275898"/>
              <a:gd name="connsiteX2" fmla="*/ 0 w 1742693"/>
              <a:gd name="connsiteY2" fmla="*/ 518530 h 1275898"/>
              <a:gd name="connsiteX3" fmla="*/ 0 w 1742693"/>
              <a:gd name="connsiteY3" fmla="*/ 157280 h 1275898"/>
              <a:gd name="connsiteX4" fmla="*/ 157280 w 1742693"/>
              <a:gd name="connsiteY4" fmla="*/ 0 h 1275898"/>
              <a:gd name="connsiteX5" fmla="*/ 515744 w 1742693"/>
              <a:gd name="connsiteY5" fmla="*/ 0 h 1275898"/>
              <a:gd name="connsiteX6" fmla="*/ 1226949 w 1742693"/>
              <a:gd name="connsiteY6" fmla="*/ 0 h 1275898"/>
              <a:gd name="connsiteX7" fmla="*/ 1585413 w 1742693"/>
              <a:gd name="connsiteY7" fmla="*/ 0 h 1275898"/>
              <a:gd name="connsiteX8" fmla="*/ 1742693 w 1742693"/>
              <a:gd name="connsiteY8" fmla="*/ 157280 h 1275898"/>
              <a:gd name="connsiteX9" fmla="*/ 1742693 w 1742693"/>
              <a:gd name="connsiteY9" fmla="*/ 1118618 h 1275898"/>
              <a:gd name="connsiteX10" fmla="*/ 1585413 w 1742693"/>
              <a:gd name="connsiteY10" fmla="*/ 1275898 h 1275898"/>
              <a:gd name="connsiteX11" fmla="*/ 1226949 w 1742693"/>
              <a:gd name="connsiteY11" fmla="*/ 1275898 h 1275898"/>
              <a:gd name="connsiteX12" fmla="*/ 515744 w 1742693"/>
              <a:gd name="connsiteY12" fmla="*/ 1275898 h 1275898"/>
              <a:gd name="connsiteX13" fmla="*/ 157280 w 1742693"/>
              <a:gd name="connsiteY13" fmla="*/ 1275898 h 1275898"/>
              <a:gd name="connsiteX14" fmla="*/ 0 w 1742693"/>
              <a:gd name="connsiteY14" fmla="*/ 1118618 h 1275898"/>
              <a:gd name="connsiteX15" fmla="*/ 0 w 1742693"/>
              <a:gd name="connsiteY15" fmla="*/ 730207 h 1275898"/>
              <a:gd name="connsiteX16" fmla="*/ 214952 w 1742693"/>
              <a:gd name="connsiteY16" fmla="*/ 730207 h 1275898"/>
              <a:gd name="connsiteX0" fmla="*/ 214952 w 1742693"/>
              <a:gd name="connsiteY0" fmla="*/ 518530 h 1275898"/>
              <a:gd name="connsiteX1" fmla="*/ 0 w 1742693"/>
              <a:gd name="connsiteY1" fmla="*/ 518530 h 1275898"/>
              <a:gd name="connsiteX2" fmla="*/ 0 w 1742693"/>
              <a:gd name="connsiteY2" fmla="*/ 157280 h 1275898"/>
              <a:gd name="connsiteX3" fmla="*/ 157280 w 1742693"/>
              <a:gd name="connsiteY3" fmla="*/ 0 h 1275898"/>
              <a:gd name="connsiteX4" fmla="*/ 515744 w 1742693"/>
              <a:gd name="connsiteY4" fmla="*/ 0 h 1275898"/>
              <a:gd name="connsiteX5" fmla="*/ 1226949 w 1742693"/>
              <a:gd name="connsiteY5" fmla="*/ 0 h 1275898"/>
              <a:gd name="connsiteX6" fmla="*/ 1585413 w 1742693"/>
              <a:gd name="connsiteY6" fmla="*/ 0 h 1275898"/>
              <a:gd name="connsiteX7" fmla="*/ 1742693 w 1742693"/>
              <a:gd name="connsiteY7" fmla="*/ 157280 h 1275898"/>
              <a:gd name="connsiteX8" fmla="*/ 1742693 w 1742693"/>
              <a:gd name="connsiteY8" fmla="*/ 1118618 h 1275898"/>
              <a:gd name="connsiteX9" fmla="*/ 1585413 w 1742693"/>
              <a:gd name="connsiteY9" fmla="*/ 1275898 h 1275898"/>
              <a:gd name="connsiteX10" fmla="*/ 1226949 w 1742693"/>
              <a:gd name="connsiteY10" fmla="*/ 1275898 h 1275898"/>
              <a:gd name="connsiteX11" fmla="*/ 515744 w 1742693"/>
              <a:gd name="connsiteY11" fmla="*/ 1275898 h 1275898"/>
              <a:gd name="connsiteX12" fmla="*/ 157280 w 1742693"/>
              <a:gd name="connsiteY12" fmla="*/ 1275898 h 1275898"/>
              <a:gd name="connsiteX13" fmla="*/ 0 w 1742693"/>
              <a:gd name="connsiteY13" fmla="*/ 1118618 h 1275898"/>
              <a:gd name="connsiteX14" fmla="*/ 0 w 1742693"/>
              <a:gd name="connsiteY14" fmla="*/ 730207 h 1275898"/>
              <a:gd name="connsiteX15" fmla="*/ 214952 w 1742693"/>
              <a:gd name="connsiteY15" fmla="*/ 730207 h 127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2693" h="1275898">
                <a:moveTo>
                  <a:pt x="214952" y="518530"/>
                </a:moveTo>
                <a:lnTo>
                  <a:pt x="0" y="518530"/>
                </a:lnTo>
                <a:lnTo>
                  <a:pt x="0" y="157280"/>
                </a:lnTo>
                <a:cubicBezTo>
                  <a:pt x="0" y="70417"/>
                  <a:pt x="70416" y="0"/>
                  <a:pt x="157280" y="0"/>
                </a:cubicBezTo>
                <a:lnTo>
                  <a:pt x="515744" y="0"/>
                </a:lnTo>
                <a:lnTo>
                  <a:pt x="1226949" y="0"/>
                </a:lnTo>
                <a:lnTo>
                  <a:pt x="1585413" y="0"/>
                </a:lnTo>
                <a:cubicBezTo>
                  <a:pt x="1672276" y="0"/>
                  <a:pt x="1742693" y="70417"/>
                  <a:pt x="1742693" y="157280"/>
                </a:cubicBezTo>
                <a:lnTo>
                  <a:pt x="1742693" y="1118618"/>
                </a:lnTo>
                <a:cubicBezTo>
                  <a:pt x="1742693" y="1205482"/>
                  <a:pt x="1672276" y="1275898"/>
                  <a:pt x="1585413" y="1275898"/>
                </a:cubicBezTo>
                <a:lnTo>
                  <a:pt x="1226949" y="1275898"/>
                </a:lnTo>
                <a:lnTo>
                  <a:pt x="515744" y="1275898"/>
                </a:lnTo>
                <a:lnTo>
                  <a:pt x="157280" y="1275898"/>
                </a:lnTo>
                <a:cubicBezTo>
                  <a:pt x="70416" y="1275898"/>
                  <a:pt x="0" y="1205482"/>
                  <a:pt x="0" y="1118618"/>
                </a:cubicBezTo>
                <a:lnTo>
                  <a:pt x="0" y="730207"/>
                </a:lnTo>
                <a:lnTo>
                  <a:pt x="214952" y="730207"/>
                </a:lnTo>
              </a:path>
            </a:pathLst>
          </a:custGeom>
          <a:solidFill>
            <a:schemeClr val="tx2">
              <a:lumMod val="20000"/>
              <a:lumOff val="80000"/>
              <a:alpha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5" name="Freeform 224">
            <a:extLst>
              <a:ext uri="{FF2B5EF4-FFF2-40B4-BE49-F238E27FC236}">
                <a16:creationId xmlns:a16="http://schemas.microsoft.com/office/drawing/2014/main" id="{B8CA2AF9-F801-D444-A034-67CE4336472C}"/>
              </a:ext>
            </a:extLst>
          </p:cNvPr>
          <p:cNvSpPr/>
          <p:nvPr/>
        </p:nvSpPr>
        <p:spPr>
          <a:xfrm>
            <a:off x="8979494" y="2067243"/>
            <a:ext cx="1649168" cy="1207424"/>
          </a:xfrm>
          <a:custGeom>
            <a:avLst/>
            <a:gdLst>
              <a:gd name="connsiteX0" fmla="*/ 157280 w 1742693"/>
              <a:gd name="connsiteY0" fmla="*/ 0 h 1275898"/>
              <a:gd name="connsiteX1" fmla="*/ 515744 w 1742693"/>
              <a:gd name="connsiteY1" fmla="*/ 0 h 1275898"/>
              <a:gd name="connsiteX2" fmla="*/ 1226949 w 1742693"/>
              <a:gd name="connsiteY2" fmla="*/ 0 h 1275898"/>
              <a:gd name="connsiteX3" fmla="*/ 1585413 w 1742693"/>
              <a:gd name="connsiteY3" fmla="*/ 0 h 1275898"/>
              <a:gd name="connsiteX4" fmla="*/ 1742693 w 1742693"/>
              <a:gd name="connsiteY4" fmla="*/ 157280 h 1275898"/>
              <a:gd name="connsiteX5" fmla="*/ 1742693 w 1742693"/>
              <a:gd name="connsiteY5" fmla="*/ 1118618 h 1275898"/>
              <a:gd name="connsiteX6" fmla="*/ 1585413 w 1742693"/>
              <a:gd name="connsiteY6" fmla="*/ 1275898 h 1275898"/>
              <a:gd name="connsiteX7" fmla="*/ 1226949 w 1742693"/>
              <a:gd name="connsiteY7" fmla="*/ 1275898 h 1275898"/>
              <a:gd name="connsiteX8" fmla="*/ 515744 w 1742693"/>
              <a:gd name="connsiteY8" fmla="*/ 1275898 h 1275898"/>
              <a:gd name="connsiteX9" fmla="*/ 157280 w 1742693"/>
              <a:gd name="connsiteY9" fmla="*/ 1275898 h 1275898"/>
              <a:gd name="connsiteX10" fmla="*/ 0 w 1742693"/>
              <a:gd name="connsiteY10" fmla="*/ 1118618 h 1275898"/>
              <a:gd name="connsiteX11" fmla="*/ 0 w 1742693"/>
              <a:gd name="connsiteY11" fmla="*/ 730207 h 1275898"/>
              <a:gd name="connsiteX12" fmla="*/ 214952 w 1742693"/>
              <a:gd name="connsiteY12" fmla="*/ 730207 h 1275898"/>
              <a:gd name="connsiteX13" fmla="*/ 214952 w 1742693"/>
              <a:gd name="connsiteY13" fmla="*/ 518530 h 1275898"/>
              <a:gd name="connsiteX14" fmla="*/ 0 w 1742693"/>
              <a:gd name="connsiteY14" fmla="*/ 518530 h 1275898"/>
              <a:gd name="connsiteX15" fmla="*/ 0 w 1742693"/>
              <a:gd name="connsiteY15" fmla="*/ 157280 h 1275898"/>
              <a:gd name="connsiteX16" fmla="*/ 157280 w 1742693"/>
              <a:gd name="connsiteY16" fmla="*/ 0 h 1275898"/>
              <a:gd name="connsiteX0" fmla="*/ 157280 w 1742693"/>
              <a:gd name="connsiteY0" fmla="*/ 0 h 1275898"/>
              <a:gd name="connsiteX1" fmla="*/ 515744 w 1742693"/>
              <a:gd name="connsiteY1" fmla="*/ 0 h 1275898"/>
              <a:gd name="connsiteX2" fmla="*/ 1226949 w 1742693"/>
              <a:gd name="connsiteY2" fmla="*/ 0 h 1275898"/>
              <a:gd name="connsiteX3" fmla="*/ 1585413 w 1742693"/>
              <a:gd name="connsiteY3" fmla="*/ 0 h 1275898"/>
              <a:gd name="connsiteX4" fmla="*/ 1742693 w 1742693"/>
              <a:gd name="connsiteY4" fmla="*/ 157280 h 1275898"/>
              <a:gd name="connsiteX5" fmla="*/ 1742693 w 1742693"/>
              <a:gd name="connsiteY5" fmla="*/ 1118618 h 1275898"/>
              <a:gd name="connsiteX6" fmla="*/ 1585413 w 1742693"/>
              <a:gd name="connsiteY6" fmla="*/ 1275898 h 1275898"/>
              <a:gd name="connsiteX7" fmla="*/ 1226949 w 1742693"/>
              <a:gd name="connsiteY7" fmla="*/ 1275898 h 1275898"/>
              <a:gd name="connsiteX8" fmla="*/ 515744 w 1742693"/>
              <a:gd name="connsiteY8" fmla="*/ 1275898 h 1275898"/>
              <a:gd name="connsiteX9" fmla="*/ 157280 w 1742693"/>
              <a:gd name="connsiteY9" fmla="*/ 1275898 h 1275898"/>
              <a:gd name="connsiteX10" fmla="*/ 0 w 1742693"/>
              <a:gd name="connsiteY10" fmla="*/ 1118618 h 1275898"/>
              <a:gd name="connsiteX11" fmla="*/ 0 w 1742693"/>
              <a:gd name="connsiteY11" fmla="*/ 730207 h 1275898"/>
              <a:gd name="connsiteX12" fmla="*/ 214952 w 1742693"/>
              <a:gd name="connsiteY12" fmla="*/ 730207 h 1275898"/>
              <a:gd name="connsiteX13" fmla="*/ 210479 w 1742693"/>
              <a:gd name="connsiteY13" fmla="*/ 620440 h 1275898"/>
              <a:gd name="connsiteX14" fmla="*/ 214952 w 1742693"/>
              <a:gd name="connsiteY14" fmla="*/ 518530 h 1275898"/>
              <a:gd name="connsiteX15" fmla="*/ 0 w 1742693"/>
              <a:gd name="connsiteY15" fmla="*/ 518530 h 1275898"/>
              <a:gd name="connsiteX16" fmla="*/ 0 w 1742693"/>
              <a:gd name="connsiteY16" fmla="*/ 157280 h 1275898"/>
              <a:gd name="connsiteX17" fmla="*/ 157280 w 1742693"/>
              <a:gd name="connsiteY17" fmla="*/ 0 h 1275898"/>
              <a:gd name="connsiteX0" fmla="*/ 210479 w 1742693"/>
              <a:gd name="connsiteY0" fmla="*/ 620440 h 1275898"/>
              <a:gd name="connsiteX1" fmla="*/ 214952 w 1742693"/>
              <a:gd name="connsiteY1" fmla="*/ 518530 h 1275898"/>
              <a:gd name="connsiteX2" fmla="*/ 0 w 1742693"/>
              <a:gd name="connsiteY2" fmla="*/ 518530 h 1275898"/>
              <a:gd name="connsiteX3" fmla="*/ 0 w 1742693"/>
              <a:gd name="connsiteY3" fmla="*/ 157280 h 1275898"/>
              <a:gd name="connsiteX4" fmla="*/ 157280 w 1742693"/>
              <a:gd name="connsiteY4" fmla="*/ 0 h 1275898"/>
              <a:gd name="connsiteX5" fmla="*/ 515744 w 1742693"/>
              <a:gd name="connsiteY5" fmla="*/ 0 h 1275898"/>
              <a:gd name="connsiteX6" fmla="*/ 1226949 w 1742693"/>
              <a:gd name="connsiteY6" fmla="*/ 0 h 1275898"/>
              <a:gd name="connsiteX7" fmla="*/ 1585413 w 1742693"/>
              <a:gd name="connsiteY7" fmla="*/ 0 h 1275898"/>
              <a:gd name="connsiteX8" fmla="*/ 1742693 w 1742693"/>
              <a:gd name="connsiteY8" fmla="*/ 157280 h 1275898"/>
              <a:gd name="connsiteX9" fmla="*/ 1742693 w 1742693"/>
              <a:gd name="connsiteY9" fmla="*/ 1118618 h 1275898"/>
              <a:gd name="connsiteX10" fmla="*/ 1585413 w 1742693"/>
              <a:gd name="connsiteY10" fmla="*/ 1275898 h 1275898"/>
              <a:gd name="connsiteX11" fmla="*/ 1226949 w 1742693"/>
              <a:gd name="connsiteY11" fmla="*/ 1275898 h 1275898"/>
              <a:gd name="connsiteX12" fmla="*/ 515744 w 1742693"/>
              <a:gd name="connsiteY12" fmla="*/ 1275898 h 1275898"/>
              <a:gd name="connsiteX13" fmla="*/ 157280 w 1742693"/>
              <a:gd name="connsiteY13" fmla="*/ 1275898 h 1275898"/>
              <a:gd name="connsiteX14" fmla="*/ 0 w 1742693"/>
              <a:gd name="connsiteY14" fmla="*/ 1118618 h 1275898"/>
              <a:gd name="connsiteX15" fmla="*/ 0 w 1742693"/>
              <a:gd name="connsiteY15" fmla="*/ 730207 h 1275898"/>
              <a:gd name="connsiteX16" fmla="*/ 214952 w 1742693"/>
              <a:gd name="connsiteY16" fmla="*/ 730207 h 1275898"/>
              <a:gd name="connsiteX17" fmla="*/ 301919 w 1742693"/>
              <a:gd name="connsiteY17" fmla="*/ 711880 h 1275898"/>
              <a:gd name="connsiteX0" fmla="*/ 210479 w 1742693"/>
              <a:gd name="connsiteY0" fmla="*/ 620440 h 1275898"/>
              <a:gd name="connsiteX1" fmla="*/ 214952 w 1742693"/>
              <a:gd name="connsiteY1" fmla="*/ 518530 h 1275898"/>
              <a:gd name="connsiteX2" fmla="*/ 0 w 1742693"/>
              <a:gd name="connsiteY2" fmla="*/ 518530 h 1275898"/>
              <a:gd name="connsiteX3" fmla="*/ 0 w 1742693"/>
              <a:gd name="connsiteY3" fmla="*/ 157280 h 1275898"/>
              <a:gd name="connsiteX4" fmla="*/ 157280 w 1742693"/>
              <a:gd name="connsiteY4" fmla="*/ 0 h 1275898"/>
              <a:gd name="connsiteX5" fmla="*/ 515744 w 1742693"/>
              <a:gd name="connsiteY5" fmla="*/ 0 h 1275898"/>
              <a:gd name="connsiteX6" fmla="*/ 1226949 w 1742693"/>
              <a:gd name="connsiteY6" fmla="*/ 0 h 1275898"/>
              <a:gd name="connsiteX7" fmla="*/ 1585413 w 1742693"/>
              <a:gd name="connsiteY7" fmla="*/ 0 h 1275898"/>
              <a:gd name="connsiteX8" fmla="*/ 1742693 w 1742693"/>
              <a:gd name="connsiteY8" fmla="*/ 157280 h 1275898"/>
              <a:gd name="connsiteX9" fmla="*/ 1742693 w 1742693"/>
              <a:gd name="connsiteY9" fmla="*/ 1118618 h 1275898"/>
              <a:gd name="connsiteX10" fmla="*/ 1585413 w 1742693"/>
              <a:gd name="connsiteY10" fmla="*/ 1275898 h 1275898"/>
              <a:gd name="connsiteX11" fmla="*/ 1226949 w 1742693"/>
              <a:gd name="connsiteY11" fmla="*/ 1275898 h 1275898"/>
              <a:gd name="connsiteX12" fmla="*/ 515744 w 1742693"/>
              <a:gd name="connsiteY12" fmla="*/ 1275898 h 1275898"/>
              <a:gd name="connsiteX13" fmla="*/ 157280 w 1742693"/>
              <a:gd name="connsiteY13" fmla="*/ 1275898 h 1275898"/>
              <a:gd name="connsiteX14" fmla="*/ 0 w 1742693"/>
              <a:gd name="connsiteY14" fmla="*/ 1118618 h 1275898"/>
              <a:gd name="connsiteX15" fmla="*/ 0 w 1742693"/>
              <a:gd name="connsiteY15" fmla="*/ 730207 h 1275898"/>
              <a:gd name="connsiteX16" fmla="*/ 214952 w 1742693"/>
              <a:gd name="connsiteY16" fmla="*/ 730207 h 1275898"/>
              <a:gd name="connsiteX0" fmla="*/ 214952 w 1742693"/>
              <a:gd name="connsiteY0" fmla="*/ 518530 h 1275898"/>
              <a:gd name="connsiteX1" fmla="*/ 0 w 1742693"/>
              <a:gd name="connsiteY1" fmla="*/ 518530 h 1275898"/>
              <a:gd name="connsiteX2" fmla="*/ 0 w 1742693"/>
              <a:gd name="connsiteY2" fmla="*/ 157280 h 1275898"/>
              <a:gd name="connsiteX3" fmla="*/ 157280 w 1742693"/>
              <a:gd name="connsiteY3" fmla="*/ 0 h 1275898"/>
              <a:gd name="connsiteX4" fmla="*/ 515744 w 1742693"/>
              <a:gd name="connsiteY4" fmla="*/ 0 h 1275898"/>
              <a:gd name="connsiteX5" fmla="*/ 1226949 w 1742693"/>
              <a:gd name="connsiteY5" fmla="*/ 0 h 1275898"/>
              <a:gd name="connsiteX6" fmla="*/ 1585413 w 1742693"/>
              <a:gd name="connsiteY6" fmla="*/ 0 h 1275898"/>
              <a:gd name="connsiteX7" fmla="*/ 1742693 w 1742693"/>
              <a:gd name="connsiteY7" fmla="*/ 157280 h 1275898"/>
              <a:gd name="connsiteX8" fmla="*/ 1742693 w 1742693"/>
              <a:gd name="connsiteY8" fmla="*/ 1118618 h 1275898"/>
              <a:gd name="connsiteX9" fmla="*/ 1585413 w 1742693"/>
              <a:gd name="connsiteY9" fmla="*/ 1275898 h 1275898"/>
              <a:gd name="connsiteX10" fmla="*/ 1226949 w 1742693"/>
              <a:gd name="connsiteY10" fmla="*/ 1275898 h 1275898"/>
              <a:gd name="connsiteX11" fmla="*/ 515744 w 1742693"/>
              <a:gd name="connsiteY11" fmla="*/ 1275898 h 1275898"/>
              <a:gd name="connsiteX12" fmla="*/ 157280 w 1742693"/>
              <a:gd name="connsiteY12" fmla="*/ 1275898 h 1275898"/>
              <a:gd name="connsiteX13" fmla="*/ 0 w 1742693"/>
              <a:gd name="connsiteY13" fmla="*/ 1118618 h 1275898"/>
              <a:gd name="connsiteX14" fmla="*/ 0 w 1742693"/>
              <a:gd name="connsiteY14" fmla="*/ 730207 h 1275898"/>
              <a:gd name="connsiteX15" fmla="*/ 214952 w 1742693"/>
              <a:gd name="connsiteY15" fmla="*/ 730207 h 127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2693" h="1275898">
                <a:moveTo>
                  <a:pt x="214952" y="518530"/>
                </a:moveTo>
                <a:lnTo>
                  <a:pt x="0" y="518530"/>
                </a:lnTo>
                <a:lnTo>
                  <a:pt x="0" y="157280"/>
                </a:lnTo>
                <a:cubicBezTo>
                  <a:pt x="0" y="70417"/>
                  <a:pt x="70416" y="0"/>
                  <a:pt x="157280" y="0"/>
                </a:cubicBezTo>
                <a:lnTo>
                  <a:pt x="515744" y="0"/>
                </a:lnTo>
                <a:lnTo>
                  <a:pt x="1226949" y="0"/>
                </a:lnTo>
                <a:lnTo>
                  <a:pt x="1585413" y="0"/>
                </a:lnTo>
                <a:cubicBezTo>
                  <a:pt x="1672276" y="0"/>
                  <a:pt x="1742693" y="70417"/>
                  <a:pt x="1742693" y="157280"/>
                </a:cubicBezTo>
                <a:lnTo>
                  <a:pt x="1742693" y="1118618"/>
                </a:lnTo>
                <a:cubicBezTo>
                  <a:pt x="1742693" y="1205482"/>
                  <a:pt x="1672276" y="1275898"/>
                  <a:pt x="1585413" y="1275898"/>
                </a:cubicBezTo>
                <a:lnTo>
                  <a:pt x="1226949" y="1275898"/>
                </a:lnTo>
                <a:lnTo>
                  <a:pt x="515744" y="1275898"/>
                </a:lnTo>
                <a:lnTo>
                  <a:pt x="157280" y="1275898"/>
                </a:lnTo>
                <a:cubicBezTo>
                  <a:pt x="70416" y="1275898"/>
                  <a:pt x="0" y="1205482"/>
                  <a:pt x="0" y="1118618"/>
                </a:cubicBezTo>
                <a:lnTo>
                  <a:pt x="0" y="730207"/>
                </a:lnTo>
                <a:lnTo>
                  <a:pt x="214952" y="730207"/>
                </a:lnTo>
              </a:path>
            </a:pathLst>
          </a:custGeom>
          <a:solidFill>
            <a:schemeClr val="tx2">
              <a:lumMod val="20000"/>
              <a:lumOff val="80000"/>
              <a:alpha val="50000"/>
            </a:schemeClr>
          </a:solidFill>
          <a:ln w="12700">
            <a:solidFill>
              <a:srgbClr val="41257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3" name="Rounded Rectangle 192">
            <a:extLst>
              <a:ext uri="{FF2B5EF4-FFF2-40B4-BE49-F238E27FC236}">
                <a16:creationId xmlns:a16="http://schemas.microsoft.com/office/drawing/2014/main" id="{087F8313-CBBF-0A4E-A306-8C3D95C83F55}"/>
              </a:ext>
            </a:extLst>
          </p:cNvPr>
          <p:cNvSpPr/>
          <p:nvPr/>
        </p:nvSpPr>
        <p:spPr>
          <a:xfrm>
            <a:off x="578173" y="1309117"/>
            <a:ext cx="1898537" cy="4860326"/>
          </a:xfrm>
          <a:prstGeom prst="roundRect">
            <a:avLst>
              <a:gd name="adj" fmla="val 7269"/>
            </a:avLst>
          </a:prstGeom>
          <a:solidFill>
            <a:schemeClr val="accent3">
              <a:alpha val="477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BE3EF968-D76A-EE45-9A46-84D35954A6A3}"/>
              </a:ext>
            </a:extLst>
          </p:cNvPr>
          <p:cNvSpPr/>
          <p:nvPr/>
        </p:nvSpPr>
        <p:spPr>
          <a:xfrm>
            <a:off x="3506984" y="2071460"/>
            <a:ext cx="5178030" cy="3326206"/>
          </a:xfrm>
          <a:custGeom>
            <a:avLst/>
            <a:gdLst>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8360 w 5684521"/>
              <a:gd name="connsiteY9" fmla="*/ 1749602 h 4214191"/>
              <a:gd name="connsiteX10" fmla="*/ 0 w 5684521"/>
              <a:gd name="connsiteY10" fmla="*/ 1749602 h 4214191"/>
              <a:gd name="connsiteX11" fmla="*/ 0 w 5684521"/>
              <a:gd name="connsiteY11" fmla="*/ 233761 h 4214191"/>
              <a:gd name="connsiteX12" fmla="*/ 233761 w 5684521"/>
              <a:gd name="connsiteY12"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2850 w 5684521"/>
              <a:gd name="connsiteY9" fmla="*/ 2078795 h 4214191"/>
              <a:gd name="connsiteX10" fmla="*/ 588360 w 5684521"/>
              <a:gd name="connsiteY10" fmla="*/ 1749602 h 4214191"/>
              <a:gd name="connsiteX11" fmla="*/ 0 w 5684521"/>
              <a:gd name="connsiteY11" fmla="*/ 1749602 h 4214191"/>
              <a:gd name="connsiteX12" fmla="*/ 0 w 5684521"/>
              <a:gd name="connsiteY12" fmla="*/ 233761 h 4214191"/>
              <a:gd name="connsiteX13" fmla="*/ 233761 w 5684521"/>
              <a:gd name="connsiteY13"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588360 w 5684521"/>
              <a:gd name="connsiteY9" fmla="*/ 1749602 h 4214191"/>
              <a:gd name="connsiteX10" fmla="*/ 0 w 5684521"/>
              <a:gd name="connsiteY10" fmla="*/ 1749602 h 4214191"/>
              <a:gd name="connsiteX11" fmla="*/ 0 w 5684521"/>
              <a:gd name="connsiteY11" fmla="*/ 233761 h 4214191"/>
              <a:gd name="connsiteX12" fmla="*/ 233761 w 5684521"/>
              <a:gd name="connsiteY12" fmla="*/ 0 h 4214191"/>
              <a:gd name="connsiteX0" fmla="*/ 233761 w 5684521"/>
              <a:gd name="connsiteY0" fmla="*/ 0 h 4214191"/>
              <a:gd name="connsiteX1" fmla="*/ 5450760 w 5684521"/>
              <a:gd name="connsiteY1" fmla="*/ 0 h 4214191"/>
              <a:gd name="connsiteX2" fmla="*/ 5684521 w 5684521"/>
              <a:gd name="connsiteY2" fmla="*/ 233761 h 4214191"/>
              <a:gd name="connsiteX3" fmla="*/ 5684521 w 5684521"/>
              <a:gd name="connsiteY3" fmla="*/ 3980430 h 4214191"/>
              <a:gd name="connsiteX4" fmla="*/ 5450760 w 5684521"/>
              <a:gd name="connsiteY4" fmla="*/ 4214191 h 4214191"/>
              <a:gd name="connsiteX5" fmla="*/ 233761 w 5684521"/>
              <a:gd name="connsiteY5" fmla="*/ 4214191 h 4214191"/>
              <a:gd name="connsiteX6" fmla="*/ 0 w 5684521"/>
              <a:gd name="connsiteY6" fmla="*/ 3980430 h 4214191"/>
              <a:gd name="connsiteX7" fmla="*/ 0 w 5684521"/>
              <a:gd name="connsiteY7" fmla="*/ 2412542 h 4214191"/>
              <a:gd name="connsiteX8" fmla="*/ 588360 w 5684521"/>
              <a:gd name="connsiteY8" fmla="*/ 2412542 h 4214191"/>
              <a:gd name="connsiteX9" fmla="*/ 656780 w 5684521"/>
              <a:gd name="connsiteY9" fmla="*/ 2055449 h 4214191"/>
              <a:gd name="connsiteX10" fmla="*/ 588360 w 5684521"/>
              <a:gd name="connsiteY10" fmla="*/ 1749602 h 4214191"/>
              <a:gd name="connsiteX11" fmla="*/ 0 w 5684521"/>
              <a:gd name="connsiteY11" fmla="*/ 1749602 h 4214191"/>
              <a:gd name="connsiteX12" fmla="*/ 0 w 5684521"/>
              <a:gd name="connsiteY12" fmla="*/ 233761 h 4214191"/>
              <a:gd name="connsiteX13" fmla="*/ 233761 w 5684521"/>
              <a:gd name="connsiteY13" fmla="*/ 0 h 4214191"/>
              <a:gd name="connsiteX0" fmla="*/ 656780 w 5684521"/>
              <a:gd name="connsiteY0" fmla="*/ 2055449 h 4214191"/>
              <a:gd name="connsiteX1" fmla="*/ 588360 w 5684521"/>
              <a:gd name="connsiteY1" fmla="*/ 1749602 h 4214191"/>
              <a:gd name="connsiteX2" fmla="*/ 0 w 5684521"/>
              <a:gd name="connsiteY2" fmla="*/ 1749602 h 4214191"/>
              <a:gd name="connsiteX3" fmla="*/ 0 w 5684521"/>
              <a:gd name="connsiteY3" fmla="*/ 233761 h 4214191"/>
              <a:gd name="connsiteX4" fmla="*/ 233761 w 5684521"/>
              <a:gd name="connsiteY4" fmla="*/ 0 h 4214191"/>
              <a:gd name="connsiteX5" fmla="*/ 5450760 w 5684521"/>
              <a:gd name="connsiteY5" fmla="*/ 0 h 4214191"/>
              <a:gd name="connsiteX6" fmla="*/ 5684521 w 5684521"/>
              <a:gd name="connsiteY6" fmla="*/ 233761 h 4214191"/>
              <a:gd name="connsiteX7" fmla="*/ 5684521 w 5684521"/>
              <a:gd name="connsiteY7" fmla="*/ 3980430 h 4214191"/>
              <a:gd name="connsiteX8" fmla="*/ 5450760 w 5684521"/>
              <a:gd name="connsiteY8" fmla="*/ 4214191 h 4214191"/>
              <a:gd name="connsiteX9" fmla="*/ 233761 w 5684521"/>
              <a:gd name="connsiteY9" fmla="*/ 4214191 h 4214191"/>
              <a:gd name="connsiteX10" fmla="*/ 0 w 5684521"/>
              <a:gd name="connsiteY10" fmla="*/ 3980430 h 4214191"/>
              <a:gd name="connsiteX11" fmla="*/ 0 w 5684521"/>
              <a:gd name="connsiteY11" fmla="*/ 2412542 h 4214191"/>
              <a:gd name="connsiteX12" fmla="*/ 588360 w 5684521"/>
              <a:gd name="connsiteY12" fmla="*/ 2412542 h 4214191"/>
              <a:gd name="connsiteX13" fmla="*/ 748220 w 5684521"/>
              <a:gd name="connsiteY13" fmla="*/ 2146889 h 4214191"/>
              <a:gd name="connsiteX0" fmla="*/ 656780 w 5684521"/>
              <a:gd name="connsiteY0" fmla="*/ 2055449 h 4214191"/>
              <a:gd name="connsiteX1" fmla="*/ 588360 w 5684521"/>
              <a:gd name="connsiteY1" fmla="*/ 1749602 h 4214191"/>
              <a:gd name="connsiteX2" fmla="*/ 0 w 5684521"/>
              <a:gd name="connsiteY2" fmla="*/ 1749602 h 4214191"/>
              <a:gd name="connsiteX3" fmla="*/ 0 w 5684521"/>
              <a:gd name="connsiteY3" fmla="*/ 233761 h 4214191"/>
              <a:gd name="connsiteX4" fmla="*/ 233761 w 5684521"/>
              <a:gd name="connsiteY4" fmla="*/ 0 h 4214191"/>
              <a:gd name="connsiteX5" fmla="*/ 5450760 w 5684521"/>
              <a:gd name="connsiteY5" fmla="*/ 0 h 4214191"/>
              <a:gd name="connsiteX6" fmla="*/ 5684521 w 5684521"/>
              <a:gd name="connsiteY6" fmla="*/ 233761 h 4214191"/>
              <a:gd name="connsiteX7" fmla="*/ 5684521 w 5684521"/>
              <a:gd name="connsiteY7" fmla="*/ 3980430 h 4214191"/>
              <a:gd name="connsiteX8" fmla="*/ 5450760 w 5684521"/>
              <a:gd name="connsiteY8" fmla="*/ 4214191 h 4214191"/>
              <a:gd name="connsiteX9" fmla="*/ 233761 w 5684521"/>
              <a:gd name="connsiteY9" fmla="*/ 4214191 h 4214191"/>
              <a:gd name="connsiteX10" fmla="*/ 0 w 5684521"/>
              <a:gd name="connsiteY10" fmla="*/ 3980430 h 4214191"/>
              <a:gd name="connsiteX11" fmla="*/ 0 w 5684521"/>
              <a:gd name="connsiteY11" fmla="*/ 2412542 h 4214191"/>
              <a:gd name="connsiteX12" fmla="*/ 588360 w 5684521"/>
              <a:gd name="connsiteY12" fmla="*/ 2412542 h 4214191"/>
              <a:gd name="connsiteX0" fmla="*/ 588360 w 5684521"/>
              <a:gd name="connsiteY0" fmla="*/ 1749602 h 4214191"/>
              <a:gd name="connsiteX1" fmla="*/ 0 w 5684521"/>
              <a:gd name="connsiteY1" fmla="*/ 1749602 h 4214191"/>
              <a:gd name="connsiteX2" fmla="*/ 0 w 5684521"/>
              <a:gd name="connsiteY2" fmla="*/ 233761 h 4214191"/>
              <a:gd name="connsiteX3" fmla="*/ 233761 w 5684521"/>
              <a:gd name="connsiteY3" fmla="*/ 0 h 4214191"/>
              <a:gd name="connsiteX4" fmla="*/ 5450760 w 5684521"/>
              <a:gd name="connsiteY4" fmla="*/ 0 h 4214191"/>
              <a:gd name="connsiteX5" fmla="*/ 5684521 w 5684521"/>
              <a:gd name="connsiteY5" fmla="*/ 233761 h 4214191"/>
              <a:gd name="connsiteX6" fmla="*/ 5684521 w 5684521"/>
              <a:gd name="connsiteY6" fmla="*/ 3980430 h 4214191"/>
              <a:gd name="connsiteX7" fmla="*/ 5450760 w 5684521"/>
              <a:gd name="connsiteY7" fmla="*/ 4214191 h 4214191"/>
              <a:gd name="connsiteX8" fmla="*/ 233761 w 5684521"/>
              <a:gd name="connsiteY8" fmla="*/ 4214191 h 4214191"/>
              <a:gd name="connsiteX9" fmla="*/ 0 w 5684521"/>
              <a:gd name="connsiteY9" fmla="*/ 3980430 h 4214191"/>
              <a:gd name="connsiteX10" fmla="*/ 0 w 5684521"/>
              <a:gd name="connsiteY10" fmla="*/ 2412542 h 4214191"/>
              <a:gd name="connsiteX11" fmla="*/ 588360 w 5684521"/>
              <a:gd name="connsiteY11" fmla="*/ 2412542 h 4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4521" h="4214191">
                <a:moveTo>
                  <a:pt x="588360" y="1749602"/>
                </a:moveTo>
                <a:lnTo>
                  <a:pt x="0" y="1749602"/>
                </a:lnTo>
                <a:lnTo>
                  <a:pt x="0" y="233761"/>
                </a:lnTo>
                <a:cubicBezTo>
                  <a:pt x="0" y="104658"/>
                  <a:pt x="104658" y="0"/>
                  <a:pt x="233761" y="0"/>
                </a:cubicBezTo>
                <a:lnTo>
                  <a:pt x="5450760" y="0"/>
                </a:lnTo>
                <a:cubicBezTo>
                  <a:pt x="5579863" y="0"/>
                  <a:pt x="5684521" y="104658"/>
                  <a:pt x="5684521" y="233761"/>
                </a:cubicBezTo>
                <a:lnTo>
                  <a:pt x="5684521" y="3980430"/>
                </a:lnTo>
                <a:cubicBezTo>
                  <a:pt x="5684521" y="4109533"/>
                  <a:pt x="5579863" y="4214191"/>
                  <a:pt x="5450760" y="4214191"/>
                </a:cubicBezTo>
                <a:lnTo>
                  <a:pt x="233761" y="4214191"/>
                </a:lnTo>
                <a:cubicBezTo>
                  <a:pt x="104658" y="4214191"/>
                  <a:pt x="0" y="4109533"/>
                  <a:pt x="0" y="3980430"/>
                </a:cubicBezTo>
                <a:lnTo>
                  <a:pt x="0" y="2412542"/>
                </a:lnTo>
                <a:lnTo>
                  <a:pt x="588360" y="2412542"/>
                </a:lnTo>
              </a:path>
            </a:pathLst>
          </a:custGeom>
          <a:solidFill>
            <a:schemeClr val="tx2">
              <a:lumMod val="20000"/>
              <a:lumOff val="80000"/>
              <a:alpha val="50000"/>
            </a:schemeClr>
          </a:solidFill>
          <a:ln w="12700">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1769E574-95EB-ED4D-AABB-77BA346B290E}"/>
              </a:ext>
            </a:extLst>
          </p:cNvPr>
          <p:cNvSpPr/>
          <p:nvPr/>
        </p:nvSpPr>
        <p:spPr>
          <a:xfrm>
            <a:off x="4036033" y="3066473"/>
            <a:ext cx="4648981" cy="1289816"/>
          </a:xfrm>
          <a:custGeom>
            <a:avLst/>
            <a:gdLst>
              <a:gd name="connsiteX0" fmla="*/ 4982891 w 4982891"/>
              <a:gd name="connsiteY0" fmla="*/ 0 h 3492740"/>
              <a:gd name="connsiteX1" fmla="*/ 4982891 w 4982891"/>
              <a:gd name="connsiteY1" fmla="*/ 3492740 h 3492740"/>
              <a:gd name="connsiteX2" fmla="*/ 19561 w 4982891"/>
              <a:gd name="connsiteY2" fmla="*/ 2247406 h 3492740"/>
              <a:gd name="connsiteX3" fmla="*/ 21682 w 4982891"/>
              <a:gd name="connsiteY3" fmla="*/ 2245105 h 3492740"/>
              <a:gd name="connsiteX4" fmla="*/ 0 w 4982891"/>
              <a:gd name="connsiteY4" fmla="*/ 2245105 h 3492740"/>
              <a:gd name="connsiteX5" fmla="*/ 0 w 4982891"/>
              <a:gd name="connsiteY5" fmla="*/ 1219530 h 3492740"/>
              <a:gd name="connsiteX6" fmla="*/ 1241 w 4982891"/>
              <a:gd name="connsiteY6" fmla="*/ 1219530 h 3492740"/>
              <a:gd name="connsiteX7" fmla="*/ 0 w 4982891"/>
              <a:gd name="connsiteY7" fmla="*/ 1218184 h 3492740"/>
              <a:gd name="connsiteX0" fmla="*/ 4982891 w 4982891"/>
              <a:gd name="connsiteY0" fmla="*/ 0 h 3492740"/>
              <a:gd name="connsiteX1" fmla="*/ 4982891 w 4982891"/>
              <a:gd name="connsiteY1" fmla="*/ 3492740 h 3492740"/>
              <a:gd name="connsiteX2" fmla="*/ 19561 w 4982891"/>
              <a:gd name="connsiteY2" fmla="*/ 2247406 h 3492740"/>
              <a:gd name="connsiteX3" fmla="*/ 0 w 4982891"/>
              <a:gd name="connsiteY3" fmla="*/ 2245105 h 3492740"/>
              <a:gd name="connsiteX4" fmla="*/ 0 w 4982891"/>
              <a:gd name="connsiteY4" fmla="*/ 1219530 h 3492740"/>
              <a:gd name="connsiteX5" fmla="*/ 1241 w 4982891"/>
              <a:gd name="connsiteY5" fmla="*/ 1219530 h 3492740"/>
              <a:gd name="connsiteX6" fmla="*/ 0 w 4982891"/>
              <a:gd name="connsiteY6" fmla="*/ 1218184 h 3492740"/>
              <a:gd name="connsiteX7" fmla="*/ 4982891 w 4982891"/>
              <a:gd name="connsiteY7" fmla="*/ 0 h 3492740"/>
              <a:gd name="connsiteX0" fmla="*/ 4982891 w 4982891"/>
              <a:gd name="connsiteY0" fmla="*/ 0 h 3492740"/>
              <a:gd name="connsiteX1" fmla="*/ 4982891 w 4982891"/>
              <a:gd name="connsiteY1" fmla="*/ 3492740 h 3492740"/>
              <a:gd name="connsiteX2" fmla="*/ 0 w 4982891"/>
              <a:gd name="connsiteY2" fmla="*/ 2245105 h 3492740"/>
              <a:gd name="connsiteX3" fmla="*/ 0 w 4982891"/>
              <a:gd name="connsiteY3" fmla="*/ 1219530 h 3492740"/>
              <a:gd name="connsiteX4" fmla="*/ 1241 w 4982891"/>
              <a:gd name="connsiteY4" fmla="*/ 1219530 h 3492740"/>
              <a:gd name="connsiteX5" fmla="*/ 0 w 4982891"/>
              <a:gd name="connsiteY5" fmla="*/ 1218184 h 3492740"/>
              <a:gd name="connsiteX6" fmla="*/ 4982891 w 4982891"/>
              <a:gd name="connsiteY6" fmla="*/ 0 h 3492740"/>
              <a:gd name="connsiteX0" fmla="*/ 4982891 w 4982891"/>
              <a:gd name="connsiteY0" fmla="*/ 0 h 3492740"/>
              <a:gd name="connsiteX1" fmla="*/ 4982891 w 4982891"/>
              <a:gd name="connsiteY1" fmla="*/ 3492740 h 3492740"/>
              <a:gd name="connsiteX2" fmla="*/ 0 w 4982891"/>
              <a:gd name="connsiteY2" fmla="*/ 2009248 h 3492740"/>
              <a:gd name="connsiteX3" fmla="*/ 0 w 4982891"/>
              <a:gd name="connsiteY3" fmla="*/ 1219530 h 3492740"/>
              <a:gd name="connsiteX4" fmla="*/ 1241 w 4982891"/>
              <a:gd name="connsiteY4" fmla="*/ 1219530 h 3492740"/>
              <a:gd name="connsiteX5" fmla="*/ 0 w 4982891"/>
              <a:gd name="connsiteY5" fmla="*/ 1218184 h 3492740"/>
              <a:gd name="connsiteX6" fmla="*/ 4982891 w 4982891"/>
              <a:gd name="connsiteY6" fmla="*/ 0 h 3492740"/>
              <a:gd name="connsiteX0" fmla="*/ 4982891 w 4982891"/>
              <a:gd name="connsiteY0" fmla="*/ 0 h 3492740"/>
              <a:gd name="connsiteX1" fmla="*/ 4982891 w 4982891"/>
              <a:gd name="connsiteY1" fmla="*/ 3492740 h 3492740"/>
              <a:gd name="connsiteX2" fmla="*/ 0 w 4982891"/>
              <a:gd name="connsiteY2" fmla="*/ 2009248 h 3492740"/>
              <a:gd name="connsiteX3" fmla="*/ 0 w 4982891"/>
              <a:gd name="connsiteY3" fmla="*/ 1219530 h 3492740"/>
              <a:gd name="connsiteX4" fmla="*/ 1241 w 4982891"/>
              <a:gd name="connsiteY4" fmla="*/ 1219530 h 3492740"/>
              <a:gd name="connsiteX5" fmla="*/ 0 w 4982891"/>
              <a:gd name="connsiteY5" fmla="*/ 1490326 h 3492740"/>
              <a:gd name="connsiteX6" fmla="*/ 4982891 w 4982891"/>
              <a:gd name="connsiteY6" fmla="*/ 0 h 3492740"/>
              <a:gd name="connsiteX0" fmla="*/ 4982891 w 4982891"/>
              <a:gd name="connsiteY0" fmla="*/ 0 h 3492740"/>
              <a:gd name="connsiteX1" fmla="*/ 4982891 w 4982891"/>
              <a:gd name="connsiteY1" fmla="*/ 3492740 h 3492740"/>
              <a:gd name="connsiteX2" fmla="*/ 0 w 4982891"/>
              <a:gd name="connsiteY2" fmla="*/ 2009248 h 3492740"/>
              <a:gd name="connsiteX3" fmla="*/ 0 w 4982891"/>
              <a:gd name="connsiteY3" fmla="*/ 1219530 h 3492740"/>
              <a:gd name="connsiteX4" fmla="*/ 0 w 4982891"/>
              <a:gd name="connsiteY4" fmla="*/ 1490326 h 3492740"/>
              <a:gd name="connsiteX5" fmla="*/ 4982891 w 4982891"/>
              <a:gd name="connsiteY5" fmla="*/ 0 h 3492740"/>
              <a:gd name="connsiteX0" fmla="*/ 4982891 w 4982891"/>
              <a:gd name="connsiteY0" fmla="*/ 0 h 3492740"/>
              <a:gd name="connsiteX1" fmla="*/ 4982891 w 4982891"/>
              <a:gd name="connsiteY1" fmla="*/ 3492740 h 3492740"/>
              <a:gd name="connsiteX2" fmla="*/ 0 w 4982891"/>
              <a:gd name="connsiteY2" fmla="*/ 2009248 h 3492740"/>
              <a:gd name="connsiteX3" fmla="*/ 0 w 4982891"/>
              <a:gd name="connsiteY3" fmla="*/ 1490326 h 3492740"/>
              <a:gd name="connsiteX4" fmla="*/ 4982891 w 4982891"/>
              <a:gd name="connsiteY4" fmla="*/ 0 h 349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1" h="3492740">
                <a:moveTo>
                  <a:pt x="4982891" y="0"/>
                </a:moveTo>
                <a:lnTo>
                  <a:pt x="4982891" y="3492740"/>
                </a:lnTo>
                <a:lnTo>
                  <a:pt x="0" y="2009248"/>
                </a:lnTo>
                <a:lnTo>
                  <a:pt x="0" y="1490326"/>
                </a:lnTo>
                <a:lnTo>
                  <a:pt x="4982891" y="0"/>
                </a:lnTo>
                <a:close/>
              </a:path>
            </a:pathLst>
          </a:custGeom>
          <a:gradFill flip="none" rotWithShape="1">
            <a:gsLst>
              <a:gs pos="3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6D9285DB-3FA5-1A46-B02F-BC0025FACFCE}"/>
              </a:ext>
            </a:extLst>
          </p:cNvPr>
          <p:cNvSpPr/>
          <p:nvPr/>
        </p:nvSpPr>
        <p:spPr>
          <a:xfrm>
            <a:off x="4040876" y="3460374"/>
            <a:ext cx="3663197" cy="511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2" name="Picture 121">
            <a:extLst>
              <a:ext uri="{FF2B5EF4-FFF2-40B4-BE49-F238E27FC236}">
                <a16:creationId xmlns:a16="http://schemas.microsoft.com/office/drawing/2014/main" id="{B0CA1B8A-4239-824E-9A5D-AE2D96A5D6FF}"/>
              </a:ext>
            </a:extLst>
          </p:cNvPr>
          <p:cNvPicPr>
            <a:picLocks noChangeAspect="1"/>
          </p:cNvPicPr>
          <p:nvPr/>
        </p:nvPicPr>
        <p:blipFill rotWithShape="1">
          <a:blip r:embed="rId2">
            <a:extLst>
              <a:ext uri="{28A0092B-C50C-407E-A947-70E740481C1C}">
                <a14:useLocalDpi xmlns:a14="http://schemas.microsoft.com/office/drawing/2010/main" val="0"/>
              </a:ext>
            </a:extLst>
          </a:blip>
          <a:srcRect l="52784" t="17075" r="1186" b="17198"/>
          <a:stretch/>
        </p:blipFill>
        <p:spPr>
          <a:xfrm flipV="1">
            <a:off x="9018237" y="0"/>
            <a:ext cx="3173763" cy="2549221"/>
          </a:xfrm>
          <a:prstGeom prst="rect">
            <a:avLst/>
          </a:prstGeom>
        </p:spPr>
      </p:pic>
      <p:pic>
        <p:nvPicPr>
          <p:cNvPr id="123" name="Picture 122">
            <a:extLst>
              <a:ext uri="{FF2B5EF4-FFF2-40B4-BE49-F238E27FC236}">
                <a16:creationId xmlns:a16="http://schemas.microsoft.com/office/drawing/2014/main" id="{0D7CA2D8-5316-FD44-8C6D-8AB04192291A}"/>
              </a:ext>
            </a:extLst>
          </p:cNvPr>
          <p:cNvPicPr>
            <a:picLocks noChangeAspect="1"/>
          </p:cNvPicPr>
          <p:nvPr/>
        </p:nvPicPr>
        <p:blipFill rotWithShape="1">
          <a:blip r:embed="rId2">
            <a:extLst>
              <a:ext uri="{28A0092B-C50C-407E-A947-70E740481C1C}">
                <a14:useLocalDpi xmlns:a14="http://schemas.microsoft.com/office/drawing/2010/main" val="0"/>
              </a:ext>
            </a:extLst>
          </a:blip>
          <a:srcRect l="39414" t="40020" r="24585" b="7264"/>
          <a:stretch/>
        </p:blipFill>
        <p:spPr>
          <a:xfrm>
            <a:off x="9709741" y="4813402"/>
            <a:ext cx="2482260" cy="2044598"/>
          </a:xfrm>
          <a:prstGeom prst="rect">
            <a:avLst/>
          </a:prstGeom>
        </p:spPr>
      </p:pic>
      <p:pic>
        <p:nvPicPr>
          <p:cNvPr id="124" name="Graphic 123">
            <a:extLst>
              <a:ext uri="{FF2B5EF4-FFF2-40B4-BE49-F238E27FC236}">
                <a16:creationId xmlns:a16="http://schemas.microsoft.com/office/drawing/2014/main" id="{A60C2736-BFE8-0D44-ABC2-C5B08E66BD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0068" y="6426000"/>
            <a:ext cx="432000" cy="432000"/>
          </a:xfrm>
          <a:prstGeom prst="rect">
            <a:avLst/>
          </a:prstGeom>
        </p:spPr>
      </p:pic>
      <p:sp>
        <p:nvSpPr>
          <p:cNvPr id="2" name="Text Placeholder 1">
            <a:extLst>
              <a:ext uri="{FF2B5EF4-FFF2-40B4-BE49-F238E27FC236}">
                <a16:creationId xmlns:a16="http://schemas.microsoft.com/office/drawing/2014/main" id="{1AF70CB5-FFAC-5048-8596-12B957F5328B}"/>
              </a:ext>
            </a:extLst>
          </p:cNvPr>
          <p:cNvSpPr>
            <a:spLocks noGrp="1"/>
          </p:cNvSpPr>
          <p:nvPr>
            <p:ph type="body" sz="quarter" idx="10"/>
          </p:nvPr>
        </p:nvSpPr>
        <p:spPr/>
        <p:txBody>
          <a:bodyPr/>
          <a:lstStyle/>
          <a:p>
            <a:r>
              <a:rPr lang="en-CA" sz="3200" dirty="0"/>
              <a:t>How It Works</a:t>
            </a:r>
            <a:endParaRPr lang="en-US" sz="3200" dirty="0"/>
          </a:p>
        </p:txBody>
      </p:sp>
      <p:sp>
        <p:nvSpPr>
          <p:cNvPr id="4" name="Footer Placeholder 3">
            <a:extLst>
              <a:ext uri="{FF2B5EF4-FFF2-40B4-BE49-F238E27FC236}">
                <a16:creationId xmlns:a16="http://schemas.microsoft.com/office/drawing/2014/main" id="{DF96D410-3E59-9845-AE9A-5BF50B5C382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rPr>
              <a:t>eSentire CONFIDENTIAL</a:t>
            </a:r>
          </a:p>
        </p:txBody>
      </p:sp>
      <p:sp>
        <p:nvSpPr>
          <p:cNvPr id="5" name="Slide Number Placeholder 4">
            <a:extLst>
              <a:ext uri="{FF2B5EF4-FFF2-40B4-BE49-F238E27FC236}">
                <a16:creationId xmlns:a16="http://schemas.microsoft.com/office/drawing/2014/main" id="{E2B8063D-8D16-ED4B-93CB-369208816DE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93212-4268-2345-9A22-365630C70738}" type="slidenum">
              <a:rPr kumimoji="0" lang="en-US" sz="900" b="0" i="0" u="none" strike="noStrike" kern="1200" cap="none" spc="0" normalizeH="0" baseline="0" noProof="0" smtClean="0">
                <a:ln>
                  <a:noFill/>
                </a:ln>
                <a:solidFill>
                  <a:srgbClr val="9EA1A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endParaRPr>
          </a:p>
        </p:txBody>
      </p:sp>
      <p:sp>
        <p:nvSpPr>
          <p:cNvPr id="3" name="Text Placeholder 2">
            <a:extLst>
              <a:ext uri="{FF2B5EF4-FFF2-40B4-BE49-F238E27FC236}">
                <a16:creationId xmlns:a16="http://schemas.microsoft.com/office/drawing/2014/main" id="{45E5A2CF-752A-634C-AF4E-02BA94576158}"/>
              </a:ext>
            </a:extLst>
          </p:cNvPr>
          <p:cNvSpPr>
            <a:spLocks noGrp="1"/>
          </p:cNvSpPr>
          <p:nvPr>
            <p:ph type="body" sz="quarter" idx="12"/>
          </p:nvPr>
        </p:nvSpPr>
        <p:spPr/>
        <p:txBody>
          <a:bodyPr/>
          <a:lstStyle/>
          <a:p>
            <a:r>
              <a:rPr lang="en-US" dirty="0"/>
              <a:t>Cloud-native architecture. Proprietary machine learning. Extensive response capabilities.</a:t>
            </a:r>
          </a:p>
        </p:txBody>
      </p:sp>
      <p:sp>
        <p:nvSpPr>
          <p:cNvPr id="21" name="Rectangle 20">
            <a:extLst>
              <a:ext uri="{FF2B5EF4-FFF2-40B4-BE49-F238E27FC236}">
                <a16:creationId xmlns:a16="http://schemas.microsoft.com/office/drawing/2014/main" id="{F03BE679-E73F-6343-88C0-FE64F032B639}"/>
              </a:ext>
            </a:extLst>
          </p:cNvPr>
          <p:cNvSpPr/>
          <p:nvPr/>
        </p:nvSpPr>
        <p:spPr>
          <a:xfrm>
            <a:off x="854134" y="1434906"/>
            <a:ext cx="134518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19234D"/>
                </a:solidFill>
                <a:effectLst/>
                <a:uLnTx/>
                <a:uFillTx/>
                <a:latin typeface="Calibri Light" panose="020F0302020204030204"/>
                <a:ea typeface="+mn-ea"/>
                <a:cs typeface="+mn-cs"/>
              </a:rPr>
              <a:t>SIGNALS</a:t>
            </a:r>
          </a:p>
        </p:txBody>
      </p:sp>
      <p:sp>
        <p:nvSpPr>
          <p:cNvPr id="22" name="Rounded Rectangle 21">
            <a:extLst>
              <a:ext uri="{FF2B5EF4-FFF2-40B4-BE49-F238E27FC236}">
                <a16:creationId xmlns:a16="http://schemas.microsoft.com/office/drawing/2014/main" id="{93847D97-015A-C843-B108-7AA0E1A74FE3}"/>
              </a:ext>
            </a:extLst>
          </p:cNvPr>
          <p:cNvSpPr/>
          <p:nvPr/>
        </p:nvSpPr>
        <p:spPr>
          <a:xfrm>
            <a:off x="854134" y="1918073"/>
            <a:ext cx="1345187" cy="453824"/>
          </a:xfrm>
          <a:prstGeom prst="roundRect">
            <a:avLst/>
          </a:prstGeom>
          <a:solidFill>
            <a:schemeClr val="bg1"/>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Network</a:t>
            </a:r>
          </a:p>
        </p:txBody>
      </p:sp>
      <p:sp>
        <p:nvSpPr>
          <p:cNvPr id="23" name="Rounded Rectangle 22">
            <a:extLst>
              <a:ext uri="{FF2B5EF4-FFF2-40B4-BE49-F238E27FC236}">
                <a16:creationId xmlns:a16="http://schemas.microsoft.com/office/drawing/2014/main" id="{1E021F5F-E7EE-7748-B08C-FE39D32B13E3}"/>
              </a:ext>
            </a:extLst>
          </p:cNvPr>
          <p:cNvSpPr/>
          <p:nvPr/>
        </p:nvSpPr>
        <p:spPr>
          <a:xfrm>
            <a:off x="854134" y="2566093"/>
            <a:ext cx="1345187" cy="453824"/>
          </a:xfrm>
          <a:prstGeom prst="roundRect">
            <a:avLst/>
          </a:prstGeom>
          <a:solidFill>
            <a:schemeClr val="bg1"/>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Endpoint</a:t>
            </a:r>
          </a:p>
        </p:txBody>
      </p:sp>
      <p:sp>
        <p:nvSpPr>
          <p:cNvPr id="24" name="Rounded Rectangle 23">
            <a:extLst>
              <a:ext uri="{FF2B5EF4-FFF2-40B4-BE49-F238E27FC236}">
                <a16:creationId xmlns:a16="http://schemas.microsoft.com/office/drawing/2014/main" id="{CC5FF0C7-2104-DC49-BDF5-A58353E7C46D}"/>
              </a:ext>
            </a:extLst>
          </p:cNvPr>
          <p:cNvSpPr/>
          <p:nvPr/>
        </p:nvSpPr>
        <p:spPr>
          <a:xfrm>
            <a:off x="854134" y="3214113"/>
            <a:ext cx="1345187" cy="453824"/>
          </a:xfrm>
          <a:prstGeom prst="roundRect">
            <a:avLst/>
          </a:prstGeom>
          <a:solidFill>
            <a:schemeClr val="bg1"/>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Log</a:t>
            </a:r>
          </a:p>
        </p:txBody>
      </p:sp>
      <p:sp>
        <p:nvSpPr>
          <p:cNvPr id="25" name="Rounded Rectangle 24">
            <a:extLst>
              <a:ext uri="{FF2B5EF4-FFF2-40B4-BE49-F238E27FC236}">
                <a16:creationId xmlns:a16="http://schemas.microsoft.com/office/drawing/2014/main" id="{0546B925-0B67-4448-A5D1-668B02E90C24}"/>
              </a:ext>
            </a:extLst>
          </p:cNvPr>
          <p:cNvSpPr/>
          <p:nvPr/>
        </p:nvSpPr>
        <p:spPr>
          <a:xfrm>
            <a:off x="854134" y="3862133"/>
            <a:ext cx="1345187" cy="453824"/>
          </a:xfrm>
          <a:prstGeom prst="roundRect">
            <a:avLst/>
          </a:prstGeom>
          <a:solidFill>
            <a:schemeClr val="bg1"/>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Cloud</a:t>
            </a:r>
          </a:p>
        </p:txBody>
      </p:sp>
      <p:sp>
        <p:nvSpPr>
          <p:cNvPr id="26" name="Rounded Rectangle 25">
            <a:extLst>
              <a:ext uri="{FF2B5EF4-FFF2-40B4-BE49-F238E27FC236}">
                <a16:creationId xmlns:a16="http://schemas.microsoft.com/office/drawing/2014/main" id="{DC3DA249-F860-7349-9588-54C0DB3D23DE}"/>
              </a:ext>
            </a:extLst>
          </p:cNvPr>
          <p:cNvSpPr/>
          <p:nvPr/>
        </p:nvSpPr>
        <p:spPr>
          <a:xfrm>
            <a:off x="854134" y="4510153"/>
            <a:ext cx="1345187" cy="453824"/>
          </a:xfrm>
          <a:prstGeom prst="roundRect">
            <a:avLst/>
          </a:prstGeom>
          <a:solidFill>
            <a:schemeClr val="bg1"/>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19234D"/>
                </a:solidFill>
                <a:latin typeface="Calibri Light" panose="020F0302020204030204"/>
              </a:rPr>
              <a:t>Insider</a:t>
            </a:r>
            <a:endPar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sp>
        <p:nvSpPr>
          <p:cNvPr id="27" name="Rounded Rectangle 26">
            <a:extLst>
              <a:ext uri="{FF2B5EF4-FFF2-40B4-BE49-F238E27FC236}">
                <a16:creationId xmlns:a16="http://schemas.microsoft.com/office/drawing/2014/main" id="{9862F8CB-90DB-9C44-8924-EAD812DD6672}"/>
              </a:ext>
            </a:extLst>
          </p:cNvPr>
          <p:cNvSpPr/>
          <p:nvPr/>
        </p:nvSpPr>
        <p:spPr>
          <a:xfrm>
            <a:off x="854134" y="5158173"/>
            <a:ext cx="1345187" cy="453824"/>
          </a:xfrm>
          <a:prstGeom prst="roundRect">
            <a:avLst/>
          </a:prstGeom>
          <a:solidFill>
            <a:schemeClr val="bg1"/>
          </a:solidFill>
          <a:ln w="12700">
            <a:solidFill>
              <a:srgbClr val="6D3CA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9234D"/>
                </a:solidFill>
                <a:effectLst/>
                <a:uLnTx/>
                <a:uFillTx/>
                <a:latin typeface="Calibri Light" panose="020F0302020204030204"/>
                <a:ea typeface="+mn-ea"/>
                <a:cs typeface="+mn-cs"/>
              </a:rPr>
              <a:t>Vulnerability</a:t>
            </a:r>
          </a:p>
        </p:txBody>
      </p:sp>
      <p:pic>
        <p:nvPicPr>
          <p:cNvPr id="28" name="Graphic 27">
            <a:extLst>
              <a:ext uri="{FF2B5EF4-FFF2-40B4-BE49-F238E27FC236}">
                <a16:creationId xmlns:a16="http://schemas.microsoft.com/office/drawing/2014/main" id="{C51EC509-A77A-874F-9989-AC65BC11BD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531" y="4543058"/>
            <a:ext cx="360000" cy="360000"/>
          </a:xfrm>
          <a:prstGeom prst="rect">
            <a:avLst/>
          </a:prstGeom>
        </p:spPr>
      </p:pic>
      <p:pic>
        <p:nvPicPr>
          <p:cNvPr id="29" name="Graphic 28">
            <a:extLst>
              <a:ext uri="{FF2B5EF4-FFF2-40B4-BE49-F238E27FC236}">
                <a16:creationId xmlns:a16="http://schemas.microsoft.com/office/drawing/2014/main" id="{D14119F6-AD5F-7640-9B50-00B2792CB9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5532" y="3910961"/>
            <a:ext cx="360000" cy="360000"/>
          </a:xfrm>
          <a:prstGeom prst="rect">
            <a:avLst/>
          </a:prstGeom>
        </p:spPr>
      </p:pic>
      <p:pic>
        <p:nvPicPr>
          <p:cNvPr id="30" name="Graphic 29">
            <a:extLst>
              <a:ext uri="{FF2B5EF4-FFF2-40B4-BE49-F238E27FC236}">
                <a16:creationId xmlns:a16="http://schemas.microsoft.com/office/drawing/2014/main" id="{7173E283-C917-1A46-A689-BC75996F70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72631" y="2609337"/>
            <a:ext cx="360000" cy="360000"/>
          </a:xfrm>
          <a:prstGeom prst="rect">
            <a:avLst/>
          </a:prstGeom>
        </p:spPr>
      </p:pic>
      <p:pic>
        <p:nvPicPr>
          <p:cNvPr id="31" name="Graphic 30">
            <a:extLst>
              <a:ext uri="{FF2B5EF4-FFF2-40B4-BE49-F238E27FC236}">
                <a16:creationId xmlns:a16="http://schemas.microsoft.com/office/drawing/2014/main" id="{81F10546-04A3-334B-99D6-B3BC1156DE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83639" y="3252776"/>
            <a:ext cx="360000" cy="360000"/>
          </a:xfrm>
          <a:prstGeom prst="rect">
            <a:avLst/>
          </a:prstGeom>
        </p:spPr>
      </p:pic>
      <p:pic>
        <p:nvPicPr>
          <p:cNvPr id="32" name="Graphic 31">
            <a:extLst>
              <a:ext uri="{FF2B5EF4-FFF2-40B4-BE49-F238E27FC236}">
                <a16:creationId xmlns:a16="http://schemas.microsoft.com/office/drawing/2014/main" id="{D4E4431B-F52E-7C4D-954D-AD0A9B6949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84018" y="1965012"/>
            <a:ext cx="360000" cy="360000"/>
          </a:xfrm>
          <a:prstGeom prst="rect">
            <a:avLst/>
          </a:prstGeom>
        </p:spPr>
      </p:pic>
      <p:pic>
        <p:nvPicPr>
          <p:cNvPr id="33" name="Graphic 32">
            <a:extLst>
              <a:ext uri="{FF2B5EF4-FFF2-40B4-BE49-F238E27FC236}">
                <a16:creationId xmlns:a16="http://schemas.microsoft.com/office/drawing/2014/main" id="{040B162D-C92A-D147-A274-87A2E89A21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72630" y="5200488"/>
            <a:ext cx="360000" cy="360000"/>
          </a:xfrm>
          <a:prstGeom prst="rect">
            <a:avLst/>
          </a:prstGeom>
        </p:spPr>
      </p:pic>
      <p:sp>
        <p:nvSpPr>
          <p:cNvPr id="41" name="Rectangle 40">
            <a:extLst>
              <a:ext uri="{FF2B5EF4-FFF2-40B4-BE49-F238E27FC236}">
                <a16:creationId xmlns:a16="http://schemas.microsoft.com/office/drawing/2014/main" id="{DE967C7B-D009-DF44-8294-7E9ACC6C361E}"/>
              </a:ext>
            </a:extLst>
          </p:cNvPr>
          <p:cNvSpPr/>
          <p:nvPr/>
        </p:nvSpPr>
        <p:spPr>
          <a:xfrm>
            <a:off x="4270496" y="2193090"/>
            <a:ext cx="383063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19234D"/>
                </a:solidFill>
                <a:effectLst/>
                <a:uLnTx/>
                <a:uFillTx/>
                <a:latin typeface="Calibri Light" panose="020F0302020204030204"/>
                <a:ea typeface="+mn-ea"/>
                <a:cs typeface="+mn-cs"/>
              </a:rPr>
              <a:t>ATLAS XDR CLOUD PLATFORM</a:t>
            </a:r>
          </a:p>
        </p:txBody>
      </p:sp>
      <p:grpSp>
        <p:nvGrpSpPr>
          <p:cNvPr id="42" name="Group 41">
            <a:extLst>
              <a:ext uri="{FF2B5EF4-FFF2-40B4-BE49-F238E27FC236}">
                <a16:creationId xmlns:a16="http://schemas.microsoft.com/office/drawing/2014/main" id="{65F69859-1ED6-5A45-9757-38D51FC30F1D}"/>
              </a:ext>
            </a:extLst>
          </p:cNvPr>
          <p:cNvGrpSpPr/>
          <p:nvPr/>
        </p:nvGrpSpPr>
        <p:grpSpPr>
          <a:xfrm>
            <a:off x="3601350" y="2162137"/>
            <a:ext cx="680100" cy="392205"/>
            <a:chOff x="5603193" y="1676684"/>
            <a:chExt cx="1208624" cy="696997"/>
          </a:xfrm>
        </p:grpSpPr>
        <p:sp>
          <p:nvSpPr>
            <p:cNvPr id="43" name="Oval 42">
              <a:extLst>
                <a:ext uri="{FF2B5EF4-FFF2-40B4-BE49-F238E27FC236}">
                  <a16:creationId xmlns:a16="http://schemas.microsoft.com/office/drawing/2014/main" id="{A7516FC9-A41E-7540-89A4-6C0D5EF96E77}"/>
                </a:ext>
              </a:extLst>
            </p:cNvPr>
            <p:cNvSpPr/>
            <p:nvPr/>
          </p:nvSpPr>
          <p:spPr>
            <a:xfrm>
              <a:off x="5981467" y="1799593"/>
              <a:ext cx="501504" cy="5015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4" name="Graphic 43">
              <a:extLst>
                <a:ext uri="{FF2B5EF4-FFF2-40B4-BE49-F238E27FC236}">
                  <a16:creationId xmlns:a16="http://schemas.microsoft.com/office/drawing/2014/main" id="{26861340-C086-F94B-8924-0306EA50D0F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03193" y="1676684"/>
              <a:ext cx="1208624" cy="696997"/>
            </a:xfrm>
            <a:prstGeom prst="rect">
              <a:avLst/>
            </a:prstGeom>
          </p:spPr>
        </p:pic>
      </p:grpSp>
      <p:sp>
        <p:nvSpPr>
          <p:cNvPr id="74" name="TextBox 73">
            <a:extLst>
              <a:ext uri="{FF2B5EF4-FFF2-40B4-BE49-F238E27FC236}">
                <a16:creationId xmlns:a16="http://schemas.microsoft.com/office/drawing/2014/main" id="{5EF9C33D-0916-9743-84C6-BCA85150FF3D}"/>
              </a:ext>
            </a:extLst>
          </p:cNvPr>
          <p:cNvSpPr txBox="1"/>
          <p:nvPr/>
        </p:nvSpPr>
        <p:spPr>
          <a:xfrm>
            <a:off x="9144176" y="4904289"/>
            <a:ext cx="1459057" cy="391628"/>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800" b="0" i="0" u="none" strike="noStrike" kern="1200" cap="none" spc="0" normalizeH="0" baseline="0" noProof="0" dirty="0">
                <a:ln>
                  <a:noFill/>
                </a:ln>
                <a:solidFill>
                  <a:srgbClr val="19234D"/>
                </a:solidFill>
                <a:effectLst/>
                <a:uLnTx/>
                <a:uFillTx/>
                <a:latin typeface="Calibri Light" panose="020F0302020204030204"/>
                <a:ea typeface="+mn-ea"/>
                <a:cs typeface="+mn-cs"/>
              </a:rPr>
              <a:t>Access investigation analysis and risk reporting</a:t>
            </a:r>
          </a:p>
        </p:txBody>
      </p:sp>
      <p:sp>
        <p:nvSpPr>
          <p:cNvPr id="75" name="Rectangle 74">
            <a:extLst>
              <a:ext uri="{FF2B5EF4-FFF2-40B4-BE49-F238E27FC236}">
                <a16:creationId xmlns:a16="http://schemas.microsoft.com/office/drawing/2014/main" id="{4DC422DF-3B8F-3848-8D13-87D826409B36}"/>
              </a:ext>
            </a:extLst>
          </p:cNvPr>
          <p:cNvSpPr/>
          <p:nvPr/>
        </p:nvSpPr>
        <p:spPr>
          <a:xfrm>
            <a:off x="9141263" y="4561407"/>
            <a:ext cx="1461679"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srgbClr val="19234D"/>
                </a:solidFill>
                <a:effectLst/>
                <a:uLnTx/>
                <a:uFillTx/>
                <a:latin typeface="Calibri Light" panose="020F0302020204030204"/>
                <a:ea typeface="+mn-ea"/>
                <a:cs typeface="+mn-cs"/>
              </a:rPr>
              <a:t>INSIGHT PORTAL</a:t>
            </a:r>
          </a:p>
        </p:txBody>
      </p:sp>
      <p:pic>
        <p:nvPicPr>
          <p:cNvPr id="76" name="Graphic 75">
            <a:extLst>
              <a:ext uri="{FF2B5EF4-FFF2-40B4-BE49-F238E27FC236}">
                <a16:creationId xmlns:a16="http://schemas.microsoft.com/office/drawing/2014/main" id="{30FE60D6-38D3-0D4E-932B-C7E76C91E7F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44862" y="4186390"/>
            <a:ext cx="398447" cy="398447"/>
          </a:xfrm>
          <a:prstGeom prst="rect">
            <a:avLst/>
          </a:prstGeom>
        </p:spPr>
      </p:pic>
      <p:sp>
        <p:nvSpPr>
          <p:cNvPr id="141" name="Rounded Rectangle 140">
            <a:extLst>
              <a:ext uri="{FF2B5EF4-FFF2-40B4-BE49-F238E27FC236}">
                <a16:creationId xmlns:a16="http://schemas.microsoft.com/office/drawing/2014/main" id="{03C85CFD-E23D-8246-B2E0-BD5ED0CBD4F4}"/>
              </a:ext>
            </a:extLst>
          </p:cNvPr>
          <p:cNvSpPr/>
          <p:nvPr/>
        </p:nvSpPr>
        <p:spPr>
          <a:xfrm>
            <a:off x="5778762" y="3368030"/>
            <a:ext cx="1098674" cy="675612"/>
          </a:xfrm>
          <a:prstGeom prst="roundRect">
            <a:avLst>
              <a:gd name="adj" fmla="val 13133"/>
            </a:avLst>
          </a:prstGeom>
          <a:gradFill>
            <a:gsLst>
              <a:gs pos="77000">
                <a:srgbClr val="00C5DD">
                  <a:alpha val="10000"/>
                </a:srgbClr>
              </a:gs>
              <a:gs pos="0">
                <a:srgbClr val="00C5DD">
                  <a:alpha val="20348"/>
                </a:srgbClr>
              </a:gs>
            </a:gsLst>
            <a:lin ang="16200000" scaled="1"/>
          </a:gra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258A0463-F40F-904E-A45E-9098F31B0A5A}"/>
              </a:ext>
            </a:extLst>
          </p:cNvPr>
          <p:cNvSpPr/>
          <p:nvPr/>
        </p:nvSpPr>
        <p:spPr>
          <a:xfrm>
            <a:off x="7129459" y="3097788"/>
            <a:ext cx="1239040" cy="1239038"/>
          </a:xfrm>
          <a:prstGeom prst="ellipse">
            <a:avLst/>
          </a:prstGeom>
          <a:noFill/>
          <a:ln>
            <a:solidFill>
              <a:srgbClr val="00C5DD">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899D3730-1BA2-9B49-94D0-FE5754010EF6}"/>
              </a:ext>
            </a:extLst>
          </p:cNvPr>
          <p:cNvSpPr/>
          <p:nvPr/>
        </p:nvSpPr>
        <p:spPr>
          <a:xfrm>
            <a:off x="6998235" y="2966565"/>
            <a:ext cx="1501488" cy="1501486"/>
          </a:xfrm>
          <a:prstGeom prst="ellipse">
            <a:avLst/>
          </a:prstGeom>
          <a:noFill/>
          <a:ln>
            <a:solidFill>
              <a:srgbClr val="00C5DD">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6DAC8B0C-0054-1E49-A5CC-1201B5542D5C}"/>
              </a:ext>
            </a:extLst>
          </p:cNvPr>
          <p:cNvSpPr txBox="1"/>
          <p:nvPr/>
        </p:nvSpPr>
        <p:spPr>
          <a:xfrm>
            <a:off x="9084056" y="2842477"/>
            <a:ext cx="1537762" cy="391628"/>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800" b="0" i="0" u="none" strike="noStrike" kern="1200" cap="none" spc="0" normalizeH="0" baseline="0" noProof="0" dirty="0">
                <a:ln>
                  <a:noFill/>
                </a:ln>
                <a:solidFill>
                  <a:srgbClr val="19234D"/>
                </a:solidFill>
                <a:effectLst/>
                <a:uLnTx/>
                <a:uFillTx/>
                <a:latin typeface="Calibri Light" panose="020F0302020204030204"/>
                <a:ea typeface="+mn-ea"/>
                <a:cs typeface="+mn-cs"/>
              </a:rPr>
              <a:t>eSentire experts hunt, contain and respond to attackers.</a:t>
            </a:r>
          </a:p>
        </p:txBody>
      </p:sp>
      <p:sp>
        <p:nvSpPr>
          <p:cNvPr id="154" name="Rectangle 153">
            <a:extLst>
              <a:ext uri="{FF2B5EF4-FFF2-40B4-BE49-F238E27FC236}">
                <a16:creationId xmlns:a16="http://schemas.microsoft.com/office/drawing/2014/main" id="{77F4E4DB-7114-234B-A03E-BE7CF737471A}"/>
              </a:ext>
            </a:extLst>
          </p:cNvPr>
          <p:cNvSpPr/>
          <p:nvPr/>
        </p:nvSpPr>
        <p:spPr>
          <a:xfrm>
            <a:off x="9314323" y="2571690"/>
            <a:ext cx="109733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srgbClr val="19234D"/>
                </a:solidFill>
                <a:effectLst/>
                <a:uLnTx/>
                <a:uFillTx/>
                <a:latin typeface="Calibri Light" panose="020F0302020204030204"/>
                <a:ea typeface="+mn-ea"/>
                <a:cs typeface="+mn-cs"/>
              </a:rPr>
              <a:t>24/7 SOC</a:t>
            </a:r>
          </a:p>
        </p:txBody>
      </p:sp>
      <p:grpSp>
        <p:nvGrpSpPr>
          <p:cNvPr id="155" name="Group 154">
            <a:extLst>
              <a:ext uri="{FF2B5EF4-FFF2-40B4-BE49-F238E27FC236}">
                <a16:creationId xmlns:a16="http://schemas.microsoft.com/office/drawing/2014/main" id="{73F4A78A-1DA9-134B-A3CF-276D019A0C37}"/>
              </a:ext>
            </a:extLst>
          </p:cNvPr>
          <p:cNvGrpSpPr/>
          <p:nvPr/>
        </p:nvGrpSpPr>
        <p:grpSpPr>
          <a:xfrm>
            <a:off x="9131770" y="2138898"/>
            <a:ext cx="411817" cy="237490"/>
            <a:chOff x="5603193" y="1676684"/>
            <a:chExt cx="1208624" cy="696997"/>
          </a:xfrm>
        </p:grpSpPr>
        <p:sp>
          <p:nvSpPr>
            <p:cNvPr id="157" name="Oval 156">
              <a:extLst>
                <a:ext uri="{FF2B5EF4-FFF2-40B4-BE49-F238E27FC236}">
                  <a16:creationId xmlns:a16="http://schemas.microsoft.com/office/drawing/2014/main" id="{74F743E9-6862-A940-9421-5CCF131C6A09}"/>
                </a:ext>
              </a:extLst>
            </p:cNvPr>
            <p:cNvSpPr/>
            <p:nvPr/>
          </p:nvSpPr>
          <p:spPr>
            <a:xfrm>
              <a:off x="5981467" y="1799593"/>
              <a:ext cx="501504" cy="5015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8" name="Graphic 157">
              <a:extLst>
                <a:ext uri="{FF2B5EF4-FFF2-40B4-BE49-F238E27FC236}">
                  <a16:creationId xmlns:a16="http://schemas.microsoft.com/office/drawing/2014/main" id="{CD1CD2E2-EBCC-9943-BFE2-53ADA95C51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03193" y="1676684"/>
              <a:ext cx="1208624" cy="696997"/>
            </a:xfrm>
            <a:prstGeom prst="rect">
              <a:avLst/>
            </a:prstGeom>
          </p:spPr>
        </p:pic>
      </p:grpSp>
      <p:pic>
        <p:nvPicPr>
          <p:cNvPr id="156" name="Graphic 155">
            <a:extLst>
              <a:ext uri="{FF2B5EF4-FFF2-40B4-BE49-F238E27FC236}">
                <a16:creationId xmlns:a16="http://schemas.microsoft.com/office/drawing/2014/main" id="{1B42C28D-7393-CF46-B83C-743CA08127F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675451" y="2264490"/>
            <a:ext cx="337270" cy="337270"/>
          </a:xfrm>
          <a:prstGeom prst="rect">
            <a:avLst/>
          </a:prstGeom>
        </p:spPr>
      </p:pic>
      <p:grpSp>
        <p:nvGrpSpPr>
          <p:cNvPr id="159" name="Group 158">
            <a:extLst>
              <a:ext uri="{FF2B5EF4-FFF2-40B4-BE49-F238E27FC236}">
                <a16:creationId xmlns:a16="http://schemas.microsoft.com/office/drawing/2014/main" id="{ED642668-C6B2-4745-9E9D-3DCF28FCA23A}"/>
              </a:ext>
            </a:extLst>
          </p:cNvPr>
          <p:cNvGrpSpPr/>
          <p:nvPr/>
        </p:nvGrpSpPr>
        <p:grpSpPr>
          <a:xfrm>
            <a:off x="8721282" y="3349482"/>
            <a:ext cx="2163836" cy="707125"/>
            <a:chOff x="9964038" y="2667194"/>
            <a:chExt cx="2163836" cy="707125"/>
          </a:xfrm>
        </p:grpSpPr>
        <p:grpSp>
          <p:nvGrpSpPr>
            <p:cNvPr id="161" name="Group 160">
              <a:extLst>
                <a:ext uri="{FF2B5EF4-FFF2-40B4-BE49-F238E27FC236}">
                  <a16:creationId xmlns:a16="http://schemas.microsoft.com/office/drawing/2014/main" id="{3790E464-7DE4-A941-9399-B99B192D8E95}"/>
                </a:ext>
              </a:extLst>
            </p:cNvPr>
            <p:cNvGrpSpPr/>
            <p:nvPr/>
          </p:nvGrpSpPr>
          <p:grpSpPr>
            <a:xfrm>
              <a:off x="9964038" y="2861568"/>
              <a:ext cx="768186" cy="509247"/>
              <a:chOff x="7691207" y="4412581"/>
              <a:chExt cx="1680054" cy="841002"/>
            </a:xfrm>
          </p:grpSpPr>
          <p:sp>
            <p:nvSpPr>
              <p:cNvPr id="168" name="Rectangle 167">
                <a:extLst>
                  <a:ext uri="{FF2B5EF4-FFF2-40B4-BE49-F238E27FC236}">
                    <a16:creationId xmlns:a16="http://schemas.microsoft.com/office/drawing/2014/main" id="{BF356BC0-1932-0444-B320-721D909AEDE9}"/>
                  </a:ext>
                </a:extLst>
              </p:cNvPr>
              <p:cNvSpPr/>
              <p:nvPr/>
            </p:nvSpPr>
            <p:spPr>
              <a:xfrm>
                <a:off x="7691207" y="4694474"/>
                <a:ext cx="1680054" cy="5591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19234D"/>
                    </a:solidFill>
                    <a:effectLst/>
                    <a:uLnTx/>
                    <a:uFillTx/>
                    <a:latin typeface="Calibri Light" panose="020F0302020204030204"/>
                    <a:ea typeface="+mn-ea"/>
                    <a:cs typeface="+mn-cs"/>
                  </a:rPr>
                  <a:t>Daily Escalations</a:t>
                </a:r>
                <a:endParaRPr kumimoji="0" lang="en-US" sz="800" b="0"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sp>
            <p:nvSpPr>
              <p:cNvPr id="169" name="Rectangle 168">
                <a:extLst>
                  <a:ext uri="{FF2B5EF4-FFF2-40B4-BE49-F238E27FC236}">
                    <a16:creationId xmlns:a16="http://schemas.microsoft.com/office/drawing/2014/main" id="{094DBE96-0F4F-CB4B-AB54-5ACE443F35F8}"/>
                  </a:ext>
                </a:extLst>
              </p:cNvPr>
              <p:cNvSpPr/>
              <p:nvPr/>
            </p:nvSpPr>
            <p:spPr>
              <a:xfrm>
                <a:off x="8092651" y="4412581"/>
                <a:ext cx="877161" cy="4320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41257C"/>
                    </a:solidFill>
                    <a:effectLst/>
                    <a:uLnTx/>
                    <a:uFillTx/>
                    <a:latin typeface="Calibri Light" panose="020F0302020204030204"/>
                    <a:ea typeface="+mn-ea"/>
                    <a:cs typeface="+mn-cs"/>
                  </a:rPr>
                  <a:t>700</a:t>
                </a:r>
                <a:endParaRPr kumimoji="0" lang="en-US" sz="1100" b="1" i="0" u="none" strike="noStrike" kern="1200" cap="none" spc="0" normalizeH="0" baseline="0" noProof="0" dirty="0">
                  <a:ln>
                    <a:noFill/>
                  </a:ln>
                  <a:solidFill>
                    <a:srgbClr val="41257C"/>
                  </a:solidFill>
                  <a:effectLst/>
                  <a:uLnTx/>
                  <a:uFillTx/>
                  <a:latin typeface="Calibri Light" panose="020F0302020204030204"/>
                  <a:ea typeface="+mn-ea"/>
                  <a:cs typeface="+mn-cs"/>
                </a:endParaRPr>
              </a:p>
            </p:txBody>
          </p:sp>
        </p:grpSp>
        <p:grpSp>
          <p:nvGrpSpPr>
            <p:cNvPr id="162" name="Group 161">
              <a:extLst>
                <a:ext uri="{FF2B5EF4-FFF2-40B4-BE49-F238E27FC236}">
                  <a16:creationId xmlns:a16="http://schemas.microsoft.com/office/drawing/2014/main" id="{1DC32CA8-70EC-A44E-A53B-018811FD8FBF}"/>
                </a:ext>
              </a:extLst>
            </p:cNvPr>
            <p:cNvGrpSpPr/>
            <p:nvPr/>
          </p:nvGrpSpPr>
          <p:grpSpPr>
            <a:xfrm>
              <a:off x="10642476" y="2865072"/>
              <a:ext cx="850040" cy="509247"/>
              <a:chOff x="8149587" y="4412581"/>
              <a:chExt cx="1859070" cy="841002"/>
            </a:xfrm>
          </p:grpSpPr>
          <p:sp>
            <p:nvSpPr>
              <p:cNvPr id="166" name="Rectangle 165">
                <a:extLst>
                  <a:ext uri="{FF2B5EF4-FFF2-40B4-BE49-F238E27FC236}">
                    <a16:creationId xmlns:a16="http://schemas.microsoft.com/office/drawing/2014/main" id="{A2C299FA-CE41-6040-AE25-5D201E48495A}"/>
                  </a:ext>
                </a:extLst>
              </p:cNvPr>
              <p:cNvSpPr/>
              <p:nvPr/>
            </p:nvSpPr>
            <p:spPr>
              <a:xfrm>
                <a:off x="8149587" y="4694474"/>
                <a:ext cx="1859070" cy="5591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19234D"/>
                    </a:solidFill>
                    <a:effectLst/>
                    <a:uLnTx/>
                    <a:uFillTx/>
                    <a:latin typeface="Calibri Light" panose="020F0302020204030204"/>
                    <a:ea typeface="+mn-ea"/>
                    <a:cs typeface="+mn-cs"/>
                  </a:rPr>
                  <a:t>Daily Threat Containments</a:t>
                </a:r>
                <a:endParaRPr kumimoji="0" lang="en-US" sz="800" b="0"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sp>
            <p:nvSpPr>
              <p:cNvPr id="167" name="Rectangle 166">
                <a:extLst>
                  <a:ext uri="{FF2B5EF4-FFF2-40B4-BE49-F238E27FC236}">
                    <a16:creationId xmlns:a16="http://schemas.microsoft.com/office/drawing/2014/main" id="{A0780D92-0D0C-BC4C-A66B-0C72527AF004}"/>
                  </a:ext>
                </a:extLst>
              </p:cNvPr>
              <p:cNvSpPr/>
              <p:nvPr/>
            </p:nvSpPr>
            <p:spPr>
              <a:xfrm>
                <a:off x="8640540" y="4412581"/>
                <a:ext cx="877160" cy="4320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41257C"/>
                    </a:solidFill>
                    <a:effectLst/>
                    <a:uLnTx/>
                    <a:uFillTx/>
                    <a:latin typeface="Calibri Light" panose="020F0302020204030204"/>
                    <a:ea typeface="+mn-ea"/>
                    <a:cs typeface="+mn-cs"/>
                  </a:rPr>
                  <a:t>400</a:t>
                </a:r>
                <a:endParaRPr kumimoji="0" lang="en-US" sz="1100" b="1" i="0" u="none" strike="noStrike" kern="1200" cap="none" spc="0" normalizeH="0" baseline="0" noProof="0" dirty="0">
                  <a:ln>
                    <a:noFill/>
                  </a:ln>
                  <a:solidFill>
                    <a:srgbClr val="41257C"/>
                  </a:solidFill>
                  <a:effectLst/>
                  <a:uLnTx/>
                  <a:uFillTx/>
                  <a:latin typeface="Calibri Light" panose="020F0302020204030204"/>
                  <a:ea typeface="+mn-ea"/>
                  <a:cs typeface="+mn-cs"/>
                </a:endParaRPr>
              </a:p>
            </p:txBody>
          </p:sp>
        </p:grpSp>
        <p:sp>
          <p:nvSpPr>
            <p:cNvPr id="163" name="Rectangle 162">
              <a:extLst>
                <a:ext uri="{FF2B5EF4-FFF2-40B4-BE49-F238E27FC236}">
                  <a16:creationId xmlns:a16="http://schemas.microsoft.com/office/drawing/2014/main" id="{874935D0-8805-3A47-9C96-6C4F58C05F2A}"/>
                </a:ext>
              </a:extLst>
            </p:cNvPr>
            <p:cNvSpPr/>
            <p:nvPr/>
          </p:nvSpPr>
          <p:spPr>
            <a:xfrm>
              <a:off x="11472420" y="3035337"/>
              <a:ext cx="65545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19234D"/>
                  </a:solidFill>
                  <a:effectLst/>
                  <a:uLnTx/>
                  <a:uFillTx/>
                  <a:latin typeface="Calibri Light" panose="020F0302020204030204"/>
                  <a:ea typeface="+mn-ea"/>
                  <a:cs typeface="+mn-cs"/>
                </a:rPr>
                <a:t>Mean Time to Contain</a:t>
              </a:r>
              <a:endParaRPr kumimoji="0" lang="en-US" sz="800" b="0"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sp>
          <p:nvSpPr>
            <p:cNvPr id="164" name="Rectangle 163">
              <a:extLst>
                <a:ext uri="{FF2B5EF4-FFF2-40B4-BE49-F238E27FC236}">
                  <a16:creationId xmlns:a16="http://schemas.microsoft.com/office/drawing/2014/main" id="{9CFBDF32-E034-DC45-9791-3B247EFC8CE7}"/>
                </a:ext>
              </a:extLst>
            </p:cNvPr>
            <p:cNvSpPr/>
            <p:nvPr/>
          </p:nvSpPr>
          <p:spPr>
            <a:xfrm>
              <a:off x="11527476" y="2864644"/>
              <a:ext cx="545342"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41257C"/>
                  </a:solidFill>
                  <a:effectLst/>
                  <a:uLnTx/>
                  <a:uFillTx/>
                  <a:latin typeface="Calibri Light" panose="020F0302020204030204"/>
                  <a:ea typeface="+mn-ea"/>
                  <a:cs typeface="+mn-cs"/>
                </a:rPr>
                <a:t>15min</a:t>
              </a:r>
              <a:endParaRPr kumimoji="0" lang="en-US" sz="1100" b="1" i="0" u="none" strike="noStrike" kern="1200" cap="none" spc="0" normalizeH="0" baseline="0" noProof="0" dirty="0">
                <a:ln>
                  <a:noFill/>
                </a:ln>
                <a:solidFill>
                  <a:srgbClr val="41257C"/>
                </a:solidFill>
                <a:effectLst/>
                <a:uLnTx/>
                <a:uFillTx/>
                <a:latin typeface="Calibri Light" panose="020F0302020204030204"/>
                <a:ea typeface="+mn-ea"/>
                <a:cs typeface="+mn-cs"/>
              </a:endParaRPr>
            </a:p>
          </p:txBody>
        </p:sp>
        <p:sp>
          <p:nvSpPr>
            <p:cNvPr id="165" name="Rectangle 164">
              <a:extLst>
                <a:ext uri="{FF2B5EF4-FFF2-40B4-BE49-F238E27FC236}">
                  <a16:creationId xmlns:a16="http://schemas.microsoft.com/office/drawing/2014/main" id="{0089D330-A185-BE49-BB63-6A5B0CE34F1A}"/>
                </a:ext>
              </a:extLst>
            </p:cNvPr>
            <p:cNvSpPr/>
            <p:nvPr/>
          </p:nvSpPr>
          <p:spPr>
            <a:xfrm>
              <a:off x="10563444" y="2667194"/>
              <a:ext cx="1008102" cy="21544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rgbClr val="19234D"/>
                  </a:solidFill>
                  <a:effectLst/>
                  <a:uLnTx/>
                  <a:uFillTx/>
                  <a:latin typeface="Calibri Light" panose="020F0302020204030204"/>
                  <a:ea typeface="+mn-ea"/>
                  <a:cs typeface="+mn-cs"/>
                </a:rPr>
                <a:t>RESPONSE</a:t>
              </a:r>
            </a:p>
          </p:txBody>
        </p:sp>
      </p:grpSp>
      <p:sp>
        <p:nvSpPr>
          <p:cNvPr id="171" name="Rectangle 170">
            <a:extLst>
              <a:ext uri="{FF2B5EF4-FFF2-40B4-BE49-F238E27FC236}">
                <a16:creationId xmlns:a16="http://schemas.microsoft.com/office/drawing/2014/main" id="{49F29744-0895-3640-A1F8-87BD5EA84836}"/>
              </a:ext>
            </a:extLst>
          </p:cNvPr>
          <p:cNvSpPr/>
          <p:nvPr/>
        </p:nvSpPr>
        <p:spPr>
          <a:xfrm>
            <a:off x="3501436" y="4864915"/>
            <a:ext cx="4801305" cy="210001"/>
          </a:xfrm>
          <a:prstGeom prst="rect">
            <a:avLst/>
          </a:prstGeom>
          <a:solidFill>
            <a:srgbClr val="00C5DD">
              <a:alpha val="10000"/>
            </a:srgbClr>
          </a:solidFill>
          <a:ln w="12700" cap="rnd">
            <a:no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00C5DD"/>
                </a:solidFill>
                <a:effectLst/>
                <a:uLnTx/>
                <a:uFillTx/>
                <a:latin typeface="Calibri Light" panose="020F0302020204030204"/>
                <a:ea typeface="+mn-ea"/>
                <a:cs typeface="+mn-cs"/>
              </a:rPr>
              <a:t>SECONDS TO RESPOND | MINUTES TO CONTAIN</a:t>
            </a:r>
          </a:p>
        </p:txBody>
      </p:sp>
      <p:sp>
        <p:nvSpPr>
          <p:cNvPr id="172" name="Triangle 171">
            <a:extLst>
              <a:ext uri="{FF2B5EF4-FFF2-40B4-BE49-F238E27FC236}">
                <a16:creationId xmlns:a16="http://schemas.microsoft.com/office/drawing/2014/main" id="{0A8B662D-FB68-2A42-A711-18F7C11E4868}"/>
              </a:ext>
            </a:extLst>
          </p:cNvPr>
          <p:cNvSpPr/>
          <p:nvPr/>
        </p:nvSpPr>
        <p:spPr>
          <a:xfrm rot="5400000">
            <a:off x="8243876" y="4781694"/>
            <a:ext cx="500004" cy="376445"/>
          </a:xfrm>
          <a:prstGeom prst="triangle">
            <a:avLst/>
          </a:prstGeom>
          <a:solidFill>
            <a:srgbClr val="00C5DD">
              <a:alpha val="10000"/>
            </a:srgbClr>
          </a:solidFill>
          <a:ln w="12700" cap="rnd">
            <a:no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300" normalizeH="0" baseline="0" noProof="0" dirty="0">
              <a:ln>
                <a:noFill/>
              </a:ln>
              <a:solidFill>
                <a:srgbClr val="630CDC"/>
              </a:solidFill>
              <a:effectLst/>
              <a:uLnTx/>
              <a:uFillTx/>
              <a:latin typeface="Calibri" panose="020F0502020204030204"/>
              <a:ea typeface="+mn-ea"/>
              <a:cs typeface="+mn-cs"/>
            </a:endParaRPr>
          </a:p>
        </p:txBody>
      </p:sp>
      <p:sp>
        <p:nvSpPr>
          <p:cNvPr id="173" name="Freeform 172">
            <a:extLst>
              <a:ext uri="{FF2B5EF4-FFF2-40B4-BE49-F238E27FC236}">
                <a16:creationId xmlns:a16="http://schemas.microsoft.com/office/drawing/2014/main" id="{1F3DAE0D-EB62-4344-80F5-5FE1B8186EF4}"/>
              </a:ext>
            </a:extLst>
          </p:cNvPr>
          <p:cNvSpPr/>
          <p:nvPr/>
        </p:nvSpPr>
        <p:spPr>
          <a:xfrm flipH="1">
            <a:off x="7996904" y="2649016"/>
            <a:ext cx="964999" cy="958416"/>
          </a:xfrm>
          <a:custGeom>
            <a:avLst/>
            <a:gdLst>
              <a:gd name="connsiteX0" fmla="*/ 0 w 1447138"/>
              <a:gd name="connsiteY0" fmla="*/ 1344 h 1527994"/>
              <a:gd name="connsiteX1" fmla="*/ 636104 w 1447138"/>
              <a:gd name="connsiteY1" fmla="*/ 208078 h 1527994"/>
              <a:gd name="connsiteX2" fmla="*/ 970059 w 1447138"/>
              <a:gd name="connsiteY2" fmla="*/ 1297407 h 1527994"/>
              <a:gd name="connsiteX3" fmla="*/ 1447138 w 1447138"/>
              <a:gd name="connsiteY3" fmla="*/ 1527994 h 1527994"/>
            </a:gdLst>
            <a:ahLst/>
            <a:cxnLst>
              <a:cxn ang="0">
                <a:pos x="connsiteX0" y="connsiteY0"/>
              </a:cxn>
              <a:cxn ang="0">
                <a:pos x="connsiteX1" y="connsiteY1"/>
              </a:cxn>
              <a:cxn ang="0">
                <a:pos x="connsiteX2" y="connsiteY2"/>
              </a:cxn>
              <a:cxn ang="0">
                <a:pos x="connsiteX3" y="connsiteY3"/>
              </a:cxn>
            </a:cxnLst>
            <a:rect l="l" t="t" r="r" b="b"/>
            <a:pathLst>
              <a:path w="1447138" h="1527994">
                <a:moveTo>
                  <a:pt x="0" y="1344"/>
                </a:moveTo>
                <a:cubicBezTo>
                  <a:pt x="237214" y="-3294"/>
                  <a:pt x="474428" y="-7932"/>
                  <a:pt x="636104" y="208078"/>
                </a:cubicBezTo>
                <a:cubicBezTo>
                  <a:pt x="797780" y="424088"/>
                  <a:pt x="834887" y="1077421"/>
                  <a:pt x="970059" y="1297407"/>
                </a:cubicBezTo>
                <a:cubicBezTo>
                  <a:pt x="1105231" y="1517393"/>
                  <a:pt x="1276184" y="1522693"/>
                  <a:pt x="1447138" y="1527994"/>
                </a:cubicBezTo>
              </a:path>
            </a:pathLst>
          </a:custGeom>
          <a:noFill/>
          <a:ln>
            <a:solidFill>
              <a:srgbClr val="00C5DD"/>
            </a:solidFill>
            <a:prstDash val="solid"/>
            <a:headEnd type="arrow"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76" name="Group 175">
            <a:extLst>
              <a:ext uri="{FF2B5EF4-FFF2-40B4-BE49-F238E27FC236}">
                <a16:creationId xmlns:a16="http://schemas.microsoft.com/office/drawing/2014/main" id="{6C798E87-A1AB-D542-9D31-EC297A9B45FE}"/>
              </a:ext>
            </a:extLst>
          </p:cNvPr>
          <p:cNvGrpSpPr/>
          <p:nvPr/>
        </p:nvGrpSpPr>
        <p:grpSpPr>
          <a:xfrm>
            <a:off x="2766740" y="3594335"/>
            <a:ext cx="1076512" cy="244546"/>
            <a:chOff x="1155718" y="3693050"/>
            <a:chExt cx="1271305" cy="339090"/>
          </a:xfrm>
        </p:grpSpPr>
        <p:cxnSp>
          <p:nvCxnSpPr>
            <p:cNvPr id="177" name="Straight Connector 176">
              <a:extLst>
                <a:ext uri="{FF2B5EF4-FFF2-40B4-BE49-F238E27FC236}">
                  <a16:creationId xmlns:a16="http://schemas.microsoft.com/office/drawing/2014/main" id="{7465DD51-85E6-5541-84CD-32A33AA2E69B}"/>
                </a:ext>
              </a:extLst>
            </p:cNvPr>
            <p:cNvCxnSpPr>
              <a:cxnSpLocks/>
            </p:cNvCxnSpPr>
            <p:nvPr/>
          </p:nvCxnSpPr>
          <p:spPr>
            <a:xfrm flipH="1">
              <a:off x="1155719" y="3693050"/>
              <a:ext cx="111068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2154E34-F2B0-1749-B5F7-D832FD0C1959}"/>
                </a:ext>
              </a:extLst>
            </p:cNvPr>
            <p:cNvCxnSpPr>
              <a:cxnSpLocks/>
            </p:cNvCxnSpPr>
            <p:nvPr/>
          </p:nvCxnSpPr>
          <p:spPr>
            <a:xfrm flipH="1">
              <a:off x="1308119" y="3845450"/>
              <a:ext cx="1118904"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DDA0AA0-CF8B-4745-8872-DE9E722F5D14}"/>
                </a:ext>
              </a:extLst>
            </p:cNvPr>
            <p:cNvCxnSpPr>
              <a:cxnSpLocks/>
            </p:cNvCxnSpPr>
            <p:nvPr/>
          </p:nvCxnSpPr>
          <p:spPr>
            <a:xfrm flipH="1">
              <a:off x="1155718" y="4032140"/>
              <a:ext cx="1110683"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9921E5D1-4E8D-E84F-A8C6-ACA6268C0EDE}"/>
              </a:ext>
            </a:extLst>
          </p:cNvPr>
          <p:cNvGrpSpPr/>
          <p:nvPr/>
        </p:nvGrpSpPr>
        <p:grpSpPr>
          <a:xfrm>
            <a:off x="3506984" y="1309117"/>
            <a:ext cx="5187141" cy="608955"/>
            <a:chOff x="3506984" y="1309117"/>
            <a:chExt cx="5187141" cy="608955"/>
          </a:xfrm>
        </p:grpSpPr>
        <p:sp>
          <p:nvSpPr>
            <p:cNvPr id="34" name="Rounded Rectangle 33">
              <a:extLst>
                <a:ext uri="{FF2B5EF4-FFF2-40B4-BE49-F238E27FC236}">
                  <a16:creationId xmlns:a16="http://schemas.microsoft.com/office/drawing/2014/main" id="{44BD767B-C252-8547-9ECF-C57341AA1359}"/>
                </a:ext>
              </a:extLst>
            </p:cNvPr>
            <p:cNvSpPr/>
            <p:nvPr/>
          </p:nvSpPr>
          <p:spPr>
            <a:xfrm>
              <a:off x="3506984" y="1309117"/>
              <a:ext cx="5178030" cy="608955"/>
            </a:xfrm>
            <a:prstGeom prst="roundRect">
              <a:avLst>
                <a:gd name="adj" fmla="val 23992"/>
              </a:avLst>
            </a:prstGeom>
            <a:solidFill>
              <a:schemeClr val="accent2">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t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spc="300" dirty="0">
                  <a:solidFill>
                    <a:srgbClr val="19234D"/>
                  </a:solidFill>
                  <a:latin typeface="Calibri Light" panose="020F0302020204030204"/>
                </a:rPr>
                <a:t>e</a:t>
              </a:r>
              <a:r>
                <a:rPr kumimoji="0" lang="en-US" sz="1050" b="1" i="0" u="none" strike="noStrike" kern="1200" cap="none" spc="300" normalizeH="0" baseline="0" noProof="0" dirty="0">
                  <a:ln>
                    <a:noFill/>
                  </a:ln>
                  <a:solidFill>
                    <a:srgbClr val="19234D"/>
                  </a:solidFill>
                  <a:effectLst/>
                  <a:uLnTx/>
                  <a:uFillTx/>
                  <a:latin typeface="Calibri Light" panose="020F0302020204030204"/>
                  <a:ea typeface="+mn-ea"/>
                  <a:cs typeface="+mn-cs"/>
                </a:rPr>
                <a:t>SENTIRE THREAT RESPONSE UNIT (TRU)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630CDC"/>
                </a:solidFill>
                <a:effectLst/>
                <a:uLnTx/>
                <a:uFillTx/>
                <a:latin typeface="Calibri" panose="020F0502020204030204"/>
                <a:ea typeface="+mn-ea"/>
                <a:cs typeface="+mn-cs"/>
              </a:endParaRPr>
            </a:p>
          </p:txBody>
        </p:sp>
        <p:pic>
          <p:nvPicPr>
            <p:cNvPr id="180" name="Graphic 179">
              <a:extLst>
                <a:ext uri="{FF2B5EF4-FFF2-40B4-BE49-F238E27FC236}">
                  <a16:creationId xmlns:a16="http://schemas.microsoft.com/office/drawing/2014/main" id="{4C243384-61D5-4542-B794-36A771F6D12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678301" y="1634181"/>
              <a:ext cx="164951" cy="164951"/>
            </a:xfrm>
            <a:prstGeom prst="rect">
              <a:avLst/>
            </a:prstGeom>
          </p:spPr>
        </p:pic>
        <p:pic>
          <p:nvPicPr>
            <p:cNvPr id="181" name="Graphic 180">
              <a:extLst>
                <a:ext uri="{FF2B5EF4-FFF2-40B4-BE49-F238E27FC236}">
                  <a16:creationId xmlns:a16="http://schemas.microsoft.com/office/drawing/2014/main" id="{BF8E4BCE-99E4-334A-A9B1-A63217829EC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5471462" y="1634181"/>
              <a:ext cx="164951" cy="164951"/>
            </a:xfrm>
            <a:prstGeom prst="rect">
              <a:avLst/>
            </a:prstGeom>
          </p:spPr>
        </p:pic>
        <p:pic>
          <p:nvPicPr>
            <p:cNvPr id="182" name="Graphic 181">
              <a:extLst>
                <a:ext uri="{FF2B5EF4-FFF2-40B4-BE49-F238E27FC236}">
                  <a16:creationId xmlns:a16="http://schemas.microsoft.com/office/drawing/2014/main" id="{A9848863-2C48-3B48-A031-A64250ADF90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7073092" y="1640249"/>
              <a:ext cx="164951" cy="164951"/>
            </a:xfrm>
            <a:prstGeom prst="rect">
              <a:avLst/>
            </a:prstGeom>
          </p:spPr>
        </p:pic>
        <p:sp>
          <p:nvSpPr>
            <p:cNvPr id="183" name="Rounded Rectangle 182">
              <a:extLst>
                <a:ext uri="{FF2B5EF4-FFF2-40B4-BE49-F238E27FC236}">
                  <a16:creationId xmlns:a16="http://schemas.microsoft.com/office/drawing/2014/main" id="{3BDC2647-630E-B441-82AE-6409D5077E8E}"/>
                </a:ext>
              </a:extLst>
            </p:cNvPr>
            <p:cNvSpPr/>
            <p:nvPr/>
          </p:nvSpPr>
          <p:spPr>
            <a:xfrm>
              <a:off x="3668495" y="1620282"/>
              <a:ext cx="5025630" cy="20488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9EA1AA"/>
                  </a:solidFill>
                  <a:effectLst/>
                  <a:uLnTx/>
                  <a:uFillTx/>
                  <a:latin typeface="Calibri" panose="020F0502020204030204"/>
                  <a:ea typeface="+mn-ea"/>
                  <a:cs typeface="+mn-cs"/>
                </a:rPr>
                <a:t>Proactive hunting and research          Develops detection models          Intelligence and analytics</a:t>
              </a:r>
            </a:p>
          </p:txBody>
        </p:sp>
      </p:grpSp>
      <p:grpSp>
        <p:nvGrpSpPr>
          <p:cNvPr id="196" name="Group 195">
            <a:extLst>
              <a:ext uri="{FF2B5EF4-FFF2-40B4-BE49-F238E27FC236}">
                <a16:creationId xmlns:a16="http://schemas.microsoft.com/office/drawing/2014/main" id="{73C99F78-C7A4-4346-9AD8-25FE1FE2B36B}"/>
              </a:ext>
            </a:extLst>
          </p:cNvPr>
          <p:cNvGrpSpPr/>
          <p:nvPr/>
        </p:nvGrpSpPr>
        <p:grpSpPr>
          <a:xfrm>
            <a:off x="3506985" y="5560488"/>
            <a:ext cx="5225886" cy="608955"/>
            <a:chOff x="3506985" y="5560488"/>
            <a:chExt cx="5225886" cy="608955"/>
          </a:xfrm>
        </p:grpSpPr>
        <p:sp>
          <p:nvSpPr>
            <p:cNvPr id="185" name="Rounded Rectangle 184">
              <a:extLst>
                <a:ext uri="{FF2B5EF4-FFF2-40B4-BE49-F238E27FC236}">
                  <a16:creationId xmlns:a16="http://schemas.microsoft.com/office/drawing/2014/main" id="{8FE337B6-A93F-4D4C-8ECD-528058708951}"/>
                </a:ext>
              </a:extLst>
            </p:cNvPr>
            <p:cNvSpPr/>
            <p:nvPr/>
          </p:nvSpPr>
          <p:spPr>
            <a:xfrm>
              <a:off x="3506985" y="5560488"/>
              <a:ext cx="5178030" cy="608955"/>
            </a:xfrm>
            <a:prstGeom prst="roundRect">
              <a:avLst>
                <a:gd name="adj" fmla="val 25823"/>
              </a:avLst>
            </a:prstGeom>
            <a:solidFill>
              <a:schemeClr val="accent2">
                <a:alpha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t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spc="300" dirty="0">
                  <a:solidFill>
                    <a:srgbClr val="19234D"/>
                  </a:solidFill>
                  <a:latin typeface="Calibri Light" panose="020F0302020204030204"/>
                </a:rPr>
                <a:t>e</a:t>
              </a:r>
              <a:r>
                <a:rPr kumimoji="0" lang="en-US" sz="1050" b="1" i="0" u="none" strike="noStrike" kern="1200" cap="none" spc="300" normalizeH="0" baseline="0" noProof="0" dirty="0">
                  <a:ln>
                    <a:noFill/>
                  </a:ln>
                  <a:solidFill>
                    <a:srgbClr val="19234D"/>
                  </a:solidFill>
                  <a:effectLst/>
                  <a:uLnTx/>
                  <a:uFillTx/>
                  <a:latin typeface="Calibri Light" panose="020F0302020204030204"/>
                  <a:ea typeface="+mn-ea"/>
                  <a:cs typeface="+mn-cs"/>
                </a:rPr>
                <a:t>SENTIRE SECURITY NETWORK EFFECTS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630CDC"/>
                </a:solidFill>
                <a:effectLst/>
                <a:uLnTx/>
                <a:uFillTx/>
                <a:latin typeface="Calibri" panose="020F0502020204030204"/>
                <a:ea typeface="+mn-ea"/>
                <a:cs typeface="+mn-cs"/>
              </a:endParaRPr>
            </a:p>
          </p:txBody>
        </p:sp>
        <p:pic>
          <p:nvPicPr>
            <p:cNvPr id="186" name="Graphic 185">
              <a:extLst>
                <a:ext uri="{FF2B5EF4-FFF2-40B4-BE49-F238E27FC236}">
                  <a16:creationId xmlns:a16="http://schemas.microsoft.com/office/drawing/2014/main" id="{95CE9739-F552-0E4E-80B4-1E5CE959260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786788" y="5885552"/>
              <a:ext cx="164951" cy="164951"/>
            </a:xfrm>
            <a:prstGeom prst="rect">
              <a:avLst/>
            </a:prstGeom>
          </p:spPr>
        </p:pic>
        <p:pic>
          <p:nvPicPr>
            <p:cNvPr id="187" name="Graphic 186">
              <a:extLst>
                <a:ext uri="{FF2B5EF4-FFF2-40B4-BE49-F238E27FC236}">
                  <a16:creationId xmlns:a16="http://schemas.microsoft.com/office/drawing/2014/main" id="{56AD8C9A-F161-8449-B0B6-C8A4C3F8E18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5006513" y="5885552"/>
              <a:ext cx="164951" cy="164951"/>
            </a:xfrm>
            <a:prstGeom prst="rect">
              <a:avLst/>
            </a:prstGeom>
          </p:spPr>
        </p:pic>
        <p:pic>
          <p:nvPicPr>
            <p:cNvPr id="188" name="Graphic 187">
              <a:extLst>
                <a:ext uri="{FF2B5EF4-FFF2-40B4-BE49-F238E27FC236}">
                  <a16:creationId xmlns:a16="http://schemas.microsoft.com/office/drawing/2014/main" id="{9A5EFF6C-3AC8-C244-8ECE-F3D2CCF08E2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6933606" y="5891620"/>
              <a:ext cx="164951" cy="164951"/>
            </a:xfrm>
            <a:prstGeom prst="rect">
              <a:avLst/>
            </a:prstGeom>
          </p:spPr>
        </p:pic>
        <p:sp>
          <p:nvSpPr>
            <p:cNvPr id="189" name="Rounded Rectangle 188">
              <a:extLst>
                <a:ext uri="{FF2B5EF4-FFF2-40B4-BE49-F238E27FC236}">
                  <a16:creationId xmlns:a16="http://schemas.microsoft.com/office/drawing/2014/main" id="{5A9592C7-9191-5142-8804-FBB5AA721BC5}"/>
                </a:ext>
              </a:extLst>
            </p:cNvPr>
            <p:cNvSpPr/>
            <p:nvPr/>
          </p:nvSpPr>
          <p:spPr>
            <a:xfrm>
              <a:off x="3707241" y="5863904"/>
              <a:ext cx="5025630" cy="20488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9EA1AA"/>
                  </a:solidFill>
                  <a:effectLst/>
                  <a:uLnTx/>
                  <a:uFillTx/>
                  <a:latin typeface="Calibri" panose="020F0502020204030204"/>
                  <a:ea typeface="+mn-ea"/>
                  <a:cs typeface="+mn-cs"/>
                </a:rPr>
                <a:t>Security that scales          Amplifying detections across base          400+ indicators added daily</a:t>
              </a:r>
            </a:p>
          </p:txBody>
        </p:sp>
      </p:grpSp>
      <p:sp>
        <p:nvSpPr>
          <p:cNvPr id="194" name="Rounded Rectangle 193">
            <a:extLst>
              <a:ext uri="{FF2B5EF4-FFF2-40B4-BE49-F238E27FC236}">
                <a16:creationId xmlns:a16="http://schemas.microsoft.com/office/drawing/2014/main" id="{5183A7D9-D374-A14C-8CB5-7615E253584E}"/>
              </a:ext>
            </a:extLst>
          </p:cNvPr>
          <p:cNvSpPr/>
          <p:nvPr/>
        </p:nvSpPr>
        <p:spPr>
          <a:xfrm>
            <a:off x="1005053" y="5754280"/>
            <a:ext cx="1239497" cy="21924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9EA1AA"/>
                </a:solidFill>
                <a:effectLst/>
                <a:uLnTx/>
                <a:uFillTx/>
                <a:latin typeface="Calibri" panose="020F0502020204030204"/>
                <a:ea typeface="+mn-ea"/>
                <a:cs typeface="+mn-cs"/>
              </a:rPr>
              <a:t>Multi-Signal Ingest</a:t>
            </a:r>
          </a:p>
        </p:txBody>
      </p:sp>
      <p:pic>
        <p:nvPicPr>
          <p:cNvPr id="195" name="Graphic 194">
            <a:extLst>
              <a:ext uri="{FF2B5EF4-FFF2-40B4-BE49-F238E27FC236}">
                <a16:creationId xmlns:a16="http://schemas.microsoft.com/office/drawing/2014/main" id="{209F65D4-AC1B-D247-8176-7C2CEB9A3FE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968435" y="5781428"/>
            <a:ext cx="164951" cy="164951"/>
          </a:xfrm>
          <a:prstGeom prst="rect">
            <a:avLst/>
          </a:prstGeom>
        </p:spPr>
      </p:pic>
      <p:sp>
        <p:nvSpPr>
          <p:cNvPr id="198" name="Rounded Rectangle 197">
            <a:extLst>
              <a:ext uri="{FF2B5EF4-FFF2-40B4-BE49-F238E27FC236}">
                <a16:creationId xmlns:a16="http://schemas.microsoft.com/office/drawing/2014/main" id="{52F69730-7378-E24B-AF9A-23639218578F}"/>
              </a:ext>
            </a:extLst>
          </p:cNvPr>
          <p:cNvSpPr/>
          <p:nvPr/>
        </p:nvSpPr>
        <p:spPr>
          <a:xfrm>
            <a:off x="4273587" y="2478439"/>
            <a:ext cx="4484078" cy="18544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9EA1AA"/>
                </a:solidFill>
                <a:effectLst/>
                <a:uLnTx/>
                <a:uFillTx/>
                <a:latin typeface="Calibri" panose="020F0502020204030204"/>
                <a:ea typeface="+mn-ea"/>
                <a:cs typeface="+mn-cs"/>
              </a:rPr>
              <a:t>Cloud-Native Platform          Machine Learning Models          Automated Disruptions</a:t>
            </a:r>
          </a:p>
        </p:txBody>
      </p:sp>
      <p:pic>
        <p:nvPicPr>
          <p:cNvPr id="199" name="Graphic 198">
            <a:extLst>
              <a:ext uri="{FF2B5EF4-FFF2-40B4-BE49-F238E27FC236}">
                <a16:creationId xmlns:a16="http://schemas.microsoft.com/office/drawing/2014/main" id="{C2A59EF0-7B9B-BA47-8A4D-15EC7300474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323845" y="2490893"/>
            <a:ext cx="164951" cy="164951"/>
          </a:xfrm>
          <a:prstGeom prst="rect">
            <a:avLst/>
          </a:prstGeom>
        </p:spPr>
      </p:pic>
      <p:pic>
        <p:nvPicPr>
          <p:cNvPr id="200" name="Graphic 199">
            <a:extLst>
              <a:ext uri="{FF2B5EF4-FFF2-40B4-BE49-F238E27FC236}">
                <a16:creationId xmlns:a16="http://schemas.microsoft.com/office/drawing/2014/main" id="{9CC883C3-3724-FF42-BD5D-D56F03DE4D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5672540" y="2490893"/>
            <a:ext cx="164951" cy="164951"/>
          </a:xfrm>
          <a:prstGeom prst="rect">
            <a:avLst/>
          </a:prstGeom>
        </p:spPr>
      </p:pic>
      <p:pic>
        <p:nvPicPr>
          <p:cNvPr id="201" name="Graphic 200">
            <a:extLst>
              <a:ext uri="{FF2B5EF4-FFF2-40B4-BE49-F238E27FC236}">
                <a16:creationId xmlns:a16="http://schemas.microsoft.com/office/drawing/2014/main" id="{DFAE1D92-D201-C246-B543-3B260990E55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7213211" y="2498297"/>
            <a:ext cx="164951" cy="164951"/>
          </a:xfrm>
          <a:prstGeom prst="rect">
            <a:avLst/>
          </a:prstGeom>
        </p:spPr>
      </p:pic>
      <p:grpSp>
        <p:nvGrpSpPr>
          <p:cNvPr id="142" name="Group 141">
            <a:extLst>
              <a:ext uri="{FF2B5EF4-FFF2-40B4-BE49-F238E27FC236}">
                <a16:creationId xmlns:a16="http://schemas.microsoft.com/office/drawing/2014/main" id="{43C11B8C-8E4F-0245-9B9B-AAA5B4D6532D}"/>
              </a:ext>
            </a:extLst>
          </p:cNvPr>
          <p:cNvGrpSpPr/>
          <p:nvPr/>
        </p:nvGrpSpPr>
        <p:grpSpPr>
          <a:xfrm>
            <a:off x="5726450" y="3434684"/>
            <a:ext cx="1192550" cy="632358"/>
            <a:chOff x="8118885" y="4412581"/>
            <a:chExt cx="1646534" cy="1044315"/>
          </a:xfrm>
        </p:grpSpPr>
        <p:sp>
          <p:nvSpPr>
            <p:cNvPr id="143" name="Rectangle 142">
              <a:extLst>
                <a:ext uri="{FF2B5EF4-FFF2-40B4-BE49-F238E27FC236}">
                  <a16:creationId xmlns:a16="http://schemas.microsoft.com/office/drawing/2014/main" id="{B562C1A9-0BF5-D845-A50D-1F84107BE05A}"/>
                </a:ext>
              </a:extLst>
            </p:cNvPr>
            <p:cNvSpPr/>
            <p:nvPr/>
          </p:nvSpPr>
          <p:spPr>
            <a:xfrm>
              <a:off x="8118885" y="4694474"/>
              <a:ext cx="1646534" cy="7624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Light" panose="020F0302020204030204"/>
                  <a:ea typeface="+mn-ea"/>
                  <a:cs typeface="+mn-cs"/>
                </a:rPr>
                <a:t>Daily Human-led Investigations</a:t>
              </a:r>
              <a:endParaRPr kumimoji="0" lang="en-US" sz="800" b="0"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sp>
          <p:nvSpPr>
            <p:cNvPr id="144" name="Rectangle 143">
              <a:extLst>
                <a:ext uri="{FF2B5EF4-FFF2-40B4-BE49-F238E27FC236}">
                  <a16:creationId xmlns:a16="http://schemas.microsoft.com/office/drawing/2014/main" id="{CD687620-F01D-2243-B0F9-A6C41AF07091}"/>
                </a:ext>
              </a:extLst>
            </p:cNvPr>
            <p:cNvSpPr/>
            <p:nvPr/>
          </p:nvSpPr>
          <p:spPr>
            <a:xfrm>
              <a:off x="8424690" y="4412581"/>
              <a:ext cx="1034922" cy="4320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41257C"/>
                  </a:solidFill>
                  <a:effectLst/>
                  <a:uLnTx/>
                  <a:uFillTx/>
                  <a:latin typeface="Calibri Light" panose="020F0302020204030204"/>
                  <a:ea typeface="+mn-ea"/>
                  <a:cs typeface="+mn-cs"/>
                </a:rPr>
                <a:t>6000</a:t>
              </a:r>
              <a:endParaRPr kumimoji="0" lang="en-US" sz="1000" b="1"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grpSp>
      <p:sp>
        <p:nvSpPr>
          <p:cNvPr id="206" name="Rounded Rectangle 205">
            <a:extLst>
              <a:ext uri="{FF2B5EF4-FFF2-40B4-BE49-F238E27FC236}">
                <a16:creationId xmlns:a16="http://schemas.microsoft.com/office/drawing/2014/main" id="{1CF5C95E-79F8-C946-95D0-9E82CA35C1BA}"/>
              </a:ext>
            </a:extLst>
          </p:cNvPr>
          <p:cNvSpPr/>
          <p:nvPr/>
        </p:nvSpPr>
        <p:spPr>
          <a:xfrm>
            <a:off x="4047653" y="3805982"/>
            <a:ext cx="1098674" cy="675612"/>
          </a:xfrm>
          <a:prstGeom prst="roundRect">
            <a:avLst>
              <a:gd name="adj" fmla="val 13133"/>
            </a:avLst>
          </a:prstGeom>
          <a:gradFill>
            <a:gsLst>
              <a:gs pos="77000">
                <a:srgbClr val="00C5DD">
                  <a:alpha val="10000"/>
                </a:srgbClr>
              </a:gs>
              <a:gs pos="0">
                <a:srgbClr val="00C5DD">
                  <a:alpha val="20348"/>
                </a:srgbClr>
              </a:gs>
            </a:gsLst>
            <a:lin ang="16200000" scaled="1"/>
          </a:gra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7" name="Rounded Rectangle 206">
            <a:extLst>
              <a:ext uri="{FF2B5EF4-FFF2-40B4-BE49-F238E27FC236}">
                <a16:creationId xmlns:a16="http://schemas.microsoft.com/office/drawing/2014/main" id="{88CE278A-D15D-564B-99F6-B7702B55AF9C}"/>
              </a:ext>
            </a:extLst>
          </p:cNvPr>
          <p:cNvSpPr/>
          <p:nvPr/>
        </p:nvSpPr>
        <p:spPr>
          <a:xfrm>
            <a:off x="4046969" y="2985847"/>
            <a:ext cx="1098674" cy="675612"/>
          </a:xfrm>
          <a:prstGeom prst="roundRect">
            <a:avLst>
              <a:gd name="adj" fmla="val 13133"/>
            </a:avLst>
          </a:prstGeom>
          <a:gradFill>
            <a:gsLst>
              <a:gs pos="77000">
                <a:srgbClr val="00C5DD">
                  <a:alpha val="10000"/>
                </a:srgbClr>
              </a:gs>
              <a:gs pos="0">
                <a:srgbClr val="00C5DD">
                  <a:alpha val="20348"/>
                </a:srgbClr>
              </a:gs>
            </a:gsLst>
            <a:lin ang="16200000" scaled="1"/>
          </a:gra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EFACE836-14C3-3341-A88E-165DC5417D9C}"/>
              </a:ext>
            </a:extLst>
          </p:cNvPr>
          <p:cNvGrpSpPr/>
          <p:nvPr/>
        </p:nvGrpSpPr>
        <p:grpSpPr>
          <a:xfrm>
            <a:off x="4142485" y="3056043"/>
            <a:ext cx="895150" cy="632358"/>
            <a:chOff x="8289629" y="4412581"/>
            <a:chExt cx="1305045" cy="1044316"/>
          </a:xfrm>
        </p:grpSpPr>
        <p:sp>
          <p:nvSpPr>
            <p:cNvPr id="127" name="Rectangle 126">
              <a:extLst>
                <a:ext uri="{FF2B5EF4-FFF2-40B4-BE49-F238E27FC236}">
                  <a16:creationId xmlns:a16="http://schemas.microsoft.com/office/drawing/2014/main" id="{71FCF070-14A8-DF43-B04E-D0071B586797}"/>
                </a:ext>
              </a:extLst>
            </p:cNvPr>
            <p:cNvSpPr/>
            <p:nvPr/>
          </p:nvSpPr>
          <p:spPr>
            <a:xfrm>
              <a:off x="8289629" y="4694474"/>
              <a:ext cx="1305045" cy="7624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Light" panose="020F0302020204030204"/>
                  <a:ea typeface="+mn-ea"/>
                  <a:cs typeface="+mn-cs"/>
                </a:rPr>
                <a:t>Daily Signals Ingested</a:t>
              </a:r>
              <a:endParaRPr kumimoji="0" lang="en-US" sz="800" b="0"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sp>
          <p:nvSpPr>
            <p:cNvPr id="128" name="Rectangle 127">
              <a:extLst>
                <a:ext uri="{FF2B5EF4-FFF2-40B4-BE49-F238E27FC236}">
                  <a16:creationId xmlns:a16="http://schemas.microsoft.com/office/drawing/2014/main" id="{6EA325FA-CE9D-1649-A345-5A6A500B3128}"/>
                </a:ext>
              </a:extLst>
            </p:cNvPr>
            <p:cNvSpPr/>
            <p:nvPr/>
          </p:nvSpPr>
          <p:spPr>
            <a:xfrm>
              <a:off x="8335288" y="4412581"/>
              <a:ext cx="1213719" cy="4320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41257C"/>
                  </a:solidFill>
                  <a:effectLst/>
                  <a:uLnTx/>
                  <a:uFillTx/>
                  <a:latin typeface="Calibri Light" panose="020F0302020204030204"/>
                  <a:ea typeface="+mn-ea"/>
                  <a:cs typeface="+mn-cs"/>
                </a:rPr>
                <a:t>20.5M</a:t>
              </a:r>
              <a:endParaRPr kumimoji="0" lang="en-US" sz="1000" b="1"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grpSp>
      <p:grpSp>
        <p:nvGrpSpPr>
          <p:cNvPr id="129" name="Group 128">
            <a:extLst>
              <a:ext uri="{FF2B5EF4-FFF2-40B4-BE49-F238E27FC236}">
                <a16:creationId xmlns:a16="http://schemas.microsoft.com/office/drawing/2014/main" id="{F056BF13-BE43-4049-9083-1CEAE130CE0D}"/>
              </a:ext>
            </a:extLst>
          </p:cNvPr>
          <p:cNvGrpSpPr/>
          <p:nvPr/>
        </p:nvGrpSpPr>
        <p:grpSpPr>
          <a:xfrm>
            <a:off x="3987598" y="3869714"/>
            <a:ext cx="1206293" cy="632358"/>
            <a:chOff x="8062819" y="4412581"/>
            <a:chExt cx="1758665" cy="1044315"/>
          </a:xfrm>
        </p:grpSpPr>
        <p:sp>
          <p:nvSpPr>
            <p:cNvPr id="130" name="Rectangle 129">
              <a:extLst>
                <a:ext uri="{FF2B5EF4-FFF2-40B4-BE49-F238E27FC236}">
                  <a16:creationId xmlns:a16="http://schemas.microsoft.com/office/drawing/2014/main" id="{3C8DECD6-8AEE-5445-B70C-A1FC15F5BAE2}"/>
                </a:ext>
              </a:extLst>
            </p:cNvPr>
            <p:cNvSpPr/>
            <p:nvPr/>
          </p:nvSpPr>
          <p:spPr>
            <a:xfrm>
              <a:off x="8062819" y="4694474"/>
              <a:ext cx="1758665" cy="7624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Calibri Light" panose="020F0302020204030204"/>
                  <a:ea typeface="+mn-ea"/>
                  <a:cs typeface="+mn-cs"/>
                </a:rPr>
                <a:t>Daily Atlas XDR Automated Disruptions</a:t>
              </a:r>
              <a:endParaRPr kumimoji="0" lang="en-US" sz="800" b="0"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sp>
          <p:nvSpPr>
            <p:cNvPr id="131" name="Rectangle 130">
              <a:extLst>
                <a:ext uri="{FF2B5EF4-FFF2-40B4-BE49-F238E27FC236}">
                  <a16:creationId xmlns:a16="http://schemas.microsoft.com/office/drawing/2014/main" id="{7A88D6B0-BE33-1845-8511-A55A83EFDDA1}"/>
                </a:ext>
              </a:extLst>
            </p:cNvPr>
            <p:cNvSpPr/>
            <p:nvPr/>
          </p:nvSpPr>
          <p:spPr>
            <a:xfrm>
              <a:off x="8531622" y="4412581"/>
              <a:ext cx="821068" cy="4320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srgbClr val="41257C"/>
                  </a:solidFill>
                  <a:effectLst/>
                  <a:uLnTx/>
                  <a:uFillTx/>
                  <a:latin typeface="Calibri Light" panose="020F0302020204030204"/>
                  <a:ea typeface="+mn-ea"/>
                  <a:cs typeface="+mn-cs"/>
                </a:rPr>
                <a:t>3M</a:t>
              </a:r>
              <a:endParaRPr kumimoji="0" lang="en-US" sz="1000" b="1" i="0" u="none" strike="noStrike" kern="1200" cap="none" spc="0" normalizeH="0" baseline="0" noProof="0" dirty="0">
                <a:ln>
                  <a:noFill/>
                </a:ln>
                <a:solidFill>
                  <a:srgbClr val="19234D"/>
                </a:solidFill>
                <a:effectLst/>
                <a:uLnTx/>
                <a:uFillTx/>
                <a:latin typeface="Calibri Light" panose="020F0302020204030204"/>
                <a:ea typeface="+mn-ea"/>
                <a:cs typeface="+mn-cs"/>
              </a:endParaRPr>
            </a:p>
          </p:txBody>
        </p:sp>
      </p:grpSp>
      <p:grpSp>
        <p:nvGrpSpPr>
          <p:cNvPr id="216" name="Group 215">
            <a:extLst>
              <a:ext uri="{FF2B5EF4-FFF2-40B4-BE49-F238E27FC236}">
                <a16:creationId xmlns:a16="http://schemas.microsoft.com/office/drawing/2014/main" id="{A011ED7C-59DD-6F46-9A69-711955CDA584}"/>
              </a:ext>
            </a:extLst>
          </p:cNvPr>
          <p:cNvGrpSpPr/>
          <p:nvPr/>
        </p:nvGrpSpPr>
        <p:grpSpPr>
          <a:xfrm>
            <a:off x="5215153" y="3594267"/>
            <a:ext cx="478728" cy="244546"/>
            <a:chOff x="1155718" y="3693050"/>
            <a:chExt cx="565353" cy="339090"/>
          </a:xfrm>
        </p:grpSpPr>
        <p:cxnSp>
          <p:nvCxnSpPr>
            <p:cNvPr id="217" name="Straight Connector 216">
              <a:extLst>
                <a:ext uri="{FF2B5EF4-FFF2-40B4-BE49-F238E27FC236}">
                  <a16:creationId xmlns:a16="http://schemas.microsoft.com/office/drawing/2014/main" id="{7EC88F3D-57F8-A341-AC49-D0781F3DF1E3}"/>
                </a:ext>
              </a:extLst>
            </p:cNvPr>
            <p:cNvCxnSpPr>
              <a:cxnSpLocks/>
            </p:cNvCxnSpPr>
            <p:nvPr/>
          </p:nvCxnSpPr>
          <p:spPr>
            <a:xfrm flipH="1">
              <a:off x="1155719" y="369305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6D0CAAB-A4CF-964D-B82C-9110EC4EB51F}"/>
                </a:ext>
              </a:extLst>
            </p:cNvPr>
            <p:cNvCxnSpPr>
              <a:cxnSpLocks/>
            </p:cNvCxnSpPr>
            <p:nvPr/>
          </p:nvCxnSpPr>
          <p:spPr>
            <a:xfrm flipH="1">
              <a:off x="1308119" y="384545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A0273D2-B41B-E64D-A487-D112C794075B}"/>
                </a:ext>
              </a:extLst>
            </p:cNvPr>
            <p:cNvCxnSpPr>
              <a:cxnSpLocks/>
            </p:cNvCxnSpPr>
            <p:nvPr/>
          </p:nvCxnSpPr>
          <p:spPr>
            <a:xfrm flipH="1">
              <a:off x="1155718" y="4032140"/>
              <a:ext cx="412952" cy="0"/>
            </a:xfrm>
            <a:prstGeom prst="line">
              <a:avLst/>
            </a:prstGeom>
            <a:ln w="12700" cap="rnd">
              <a:solidFill>
                <a:srgbClr val="00C5DD"/>
              </a:solidFill>
              <a:prstDash val="sysDot"/>
              <a:headEnd type="arrow" w="sm" len="sm"/>
              <a:tailEnd type="none" w="med" len="sm"/>
            </a:ln>
          </p:spPr>
          <p:style>
            <a:lnRef idx="1">
              <a:schemeClr val="accent1"/>
            </a:lnRef>
            <a:fillRef idx="0">
              <a:schemeClr val="accent1"/>
            </a:fillRef>
            <a:effectRef idx="0">
              <a:schemeClr val="accent1"/>
            </a:effectRef>
            <a:fontRef idx="minor">
              <a:schemeClr val="tx1"/>
            </a:fontRef>
          </p:style>
        </p:cxnSp>
      </p:grpSp>
      <p:sp>
        <p:nvSpPr>
          <p:cNvPr id="227" name="Freeform 226">
            <a:extLst>
              <a:ext uri="{FF2B5EF4-FFF2-40B4-BE49-F238E27FC236}">
                <a16:creationId xmlns:a16="http://schemas.microsoft.com/office/drawing/2014/main" id="{9AB3421B-9A17-7E44-A020-0FA35F13D8E8}"/>
              </a:ext>
            </a:extLst>
          </p:cNvPr>
          <p:cNvSpPr/>
          <p:nvPr/>
        </p:nvSpPr>
        <p:spPr>
          <a:xfrm flipH="1" flipV="1">
            <a:off x="8017082" y="3829726"/>
            <a:ext cx="964999" cy="958416"/>
          </a:xfrm>
          <a:custGeom>
            <a:avLst/>
            <a:gdLst>
              <a:gd name="connsiteX0" fmla="*/ 0 w 1447138"/>
              <a:gd name="connsiteY0" fmla="*/ 1344 h 1527994"/>
              <a:gd name="connsiteX1" fmla="*/ 636104 w 1447138"/>
              <a:gd name="connsiteY1" fmla="*/ 208078 h 1527994"/>
              <a:gd name="connsiteX2" fmla="*/ 970059 w 1447138"/>
              <a:gd name="connsiteY2" fmla="*/ 1297407 h 1527994"/>
              <a:gd name="connsiteX3" fmla="*/ 1447138 w 1447138"/>
              <a:gd name="connsiteY3" fmla="*/ 1527994 h 1527994"/>
            </a:gdLst>
            <a:ahLst/>
            <a:cxnLst>
              <a:cxn ang="0">
                <a:pos x="connsiteX0" y="connsiteY0"/>
              </a:cxn>
              <a:cxn ang="0">
                <a:pos x="connsiteX1" y="connsiteY1"/>
              </a:cxn>
              <a:cxn ang="0">
                <a:pos x="connsiteX2" y="connsiteY2"/>
              </a:cxn>
              <a:cxn ang="0">
                <a:pos x="connsiteX3" y="connsiteY3"/>
              </a:cxn>
            </a:cxnLst>
            <a:rect l="l" t="t" r="r" b="b"/>
            <a:pathLst>
              <a:path w="1447138" h="1527994">
                <a:moveTo>
                  <a:pt x="0" y="1344"/>
                </a:moveTo>
                <a:cubicBezTo>
                  <a:pt x="237214" y="-3294"/>
                  <a:pt x="474428" y="-7932"/>
                  <a:pt x="636104" y="208078"/>
                </a:cubicBezTo>
                <a:cubicBezTo>
                  <a:pt x="797780" y="424088"/>
                  <a:pt x="834887" y="1077421"/>
                  <a:pt x="970059" y="1297407"/>
                </a:cubicBezTo>
                <a:cubicBezTo>
                  <a:pt x="1105231" y="1517393"/>
                  <a:pt x="1276184" y="1522693"/>
                  <a:pt x="1447138" y="1527994"/>
                </a:cubicBezTo>
              </a:path>
            </a:pathLst>
          </a:custGeom>
          <a:noFill/>
          <a:ln>
            <a:solidFill>
              <a:srgbClr val="00C5DD"/>
            </a:solidFill>
            <a:prstDash val="solid"/>
            <a:headEnd type="arrow"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E350B585-7D0F-9547-B128-EA8334581C80}"/>
              </a:ext>
            </a:extLst>
          </p:cNvPr>
          <p:cNvSpPr/>
          <p:nvPr/>
        </p:nvSpPr>
        <p:spPr>
          <a:xfrm>
            <a:off x="7268279" y="3233008"/>
            <a:ext cx="965000" cy="964998"/>
          </a:xfrm>
          <a:prstGeom prst="ellipse">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C01901AB-A0AA-DC4B-A97F-CE9AF4725EDE}"/>
              </a:ext>
            </a:extLst>
          </p:cNvPr>
          <p:cNvSpPr/>
          <p:nvPr/>
        </p:nvSpPr>
        <p:spPr>
          <a:xfrm>
            <a:off x="7282171" y="3579226"/>
            <a:ext cx="962330"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300" normalizeH="0" baseline="0" noProof="0" dirty="0">
                <a:ln>
                  <a:noFill/>
                </a:ln>
                <a:solidFill>
                  <a:srgbClr val="19234D"/>
                </a:solidFill>
                <a:effectLst/>
                <a:uLnTx/>
                <a:uFillTx/>
                <a:latin typeface="Calibri Light" panose="020F0302020204030204"/>
                <a:ea typeface="+mn-ea"/>
                <a:cs typeface="+mn-cs"/>
              </a:rPr>
              <a:t>ENRICH</a:t>
            </a:r>
          </a:p>
        </p:txBody>
      </p:sp>
      <p:cxnSp>
        <p:nvCxnSpPr>
          <p:cNvPr id="228" name="Straight Connector 227">
            <a:extLst>
              <a:ext uri="{FF2B5EF4-FFF2-40B4-BE49-F238E27FC236}">
                <a16:creationId xmlns:a16="http://schemas.microsoft.com/office/drawing/2014/main" id="{827B9265-1DF8-D245-B75C-52B6EA26B52F}"/>
              </a:ext>
            </a:extLst>
          </p:cNvPr>
          <p:cNvCxnSpPr>
            <a:cxnSpLocks/>
          </p:cNvCxnSpPr>
          <p:nvPr/>
        </p:nvCxnSpPr>
        <p:spPr>
          <a:xfrm>
            <a:off x="10229664" y="3456460"/>
            <a:ext cx="612000" cy="0"/>
          </a:xfrm>
          <a:prstGeom prst="line">
            <a:avLst/>
          </a:prstGeom>
          <a:ln w="12700" cap="rnd">
            <a:gradFill flip="none" rotWithShape="1">
              <a:gsLst>
                <a:gs pos="25000">
                  <a:srgbClr val="00C5DD"/>
                </a:gs>
                <a:gs pos="0">
                  <a:schemeClr val="accent2"/>
                </a:gs>
                <a:gs pos="75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03ECD5C-F69A-0041-9CAF-5F65CB17AB27}"/>
              </a:ext>
            </a:extLst>
          </p:cNvPr>
          <p:cNvCxnSpPr>
            <a:cxnSpLocks/>
          </p:cNvCxnSpPr>
          <p:nvPr/>
        </p:nvCxnSpPr>
        <p:spPr>
          <a:xfrm flipH="1">
            <a:off x="8766718" y="3457824"/>
            <a:ext cx="612000" cy="0"/>
          </a:xfrm>
          <a:prstGeom prst="line">
            <a:avLst/>
          </a:prstGeom>
          <a:ln w="12700" cap="rnd">
            <a:gradFill flip="none" rotWithShape="1">
              <a:gsLst>
                <a:gs pos="25000">
                  <a:srgbClr val="00C5DD"/>
                </a:gs>
                <a:gs pos="0">
                  <a:schemeClr val="accent2"/>
                </a:gs>
                <a:gs pos="75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24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EBBBA6-D14E-4C46-8D44-EC6284A639B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rPr>
              <a:t>eSentire CONFIDENTIAL</a:t>
            </a:r>
          </a:p>
        </p:txBody>
      </p:sp>
      <p:sp>
        <p:nvSpPr>
          <p:cNvPr id="5" name="Slide Number Placeholder 4">
            <a:extLst>
              <a:ext uri="{FF2B5EF4-FFF2-40B4-BE49-F238E27FC236}">
                <a16:creationId xmlns:a16="http://schemas.microsoft.com/office/drawing/2014/main" id="{66F356FD-C73E-4102-B4A0-0F3147D38A5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93212-4268-2345-9A22-365630C70738}" type="slidenum">
              <a:rPr kumimoji="0" lang="en-US" sz="900" b="0" i="0" u="none" strike="noStrike" kern="1200" cap="none" spc="0" normalizeH="0" baseline="0" noProof="0" smtClean="0">
                <a:ln>
                  <a:noFill/>
                </a:ln>
                <a:solidFill>
                  <a:srgbClr val="9EA1A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endParaRPr>
          </a:p>
        </p:txBody>
      </p:sp>
      <p:sp>
        <p:nvSpPr>
          <p:cNvPr id="12" name="Rectangle: Rounded Corners 22">
            <a:extLst>
              <a:ext uri="{FF2B5EF4-FFF2-40B4-BE49-F238E27FC236}">
                <a16:creationId xmlns:a16="http://schemas.microsoft.com/office/drawing/2014/main" id="{FC0B9D3D-9259-8944-8E9E-73317F2EBF6E}"/>
              </a:ext>
            </a:extLst>
          </p:cNvPr>
          <p:cNvSpPr/>
          <p:nvPr/>
        </p:nvSpPr>
        <p:spPr>
          <a:xfrm>
            <a:off x="683355" y="621764"/>
            <a:ext cx="10825272" cy="1814644"/>
          </a:xfrm>
          <a:prstGeom prst="roundRect">
            <a:avLst>
              <a:gd name="adj" fmla="val 43444"/>
            </a:avLst>
          </a:prstGeom>
          <a:solidFill>
            <a:schemeClr val="accent2">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F500D9E-2917-084D-8B70-CB0D18F86F0F}"/>
              </a:ext>
            </a:extLst>
          </p:cNvPr>
          <p:cNvSpPr/>
          <p:nvPr/>
        </p:nvSpPr>
        <p:spPr>
          <a:xfrm>
            <a:off x="4295863" y="181288"/>
            <a:ext cx="360027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19234D"/>
                </a:solidFill>
                <a:effectLst/>
                <a:uLnTx/>
                <a:uFillTx/>
                <a:latin typeface="Calibri Light" panose="020F0302020204030204"/>
                <a:ea typeface="+mn-ea"/>
                <a:cs typeface="+mn-cs"/>
              </a:rPr>
              <a:t>ON-PREMISES  |  CLOUD  |  HYBRID</a:t>
            </a:r>
          </a:p>
        </p:txBody>
      </p:sp>
      <p:sp>
        <p:nvSpPr>
          <p:cNvPr id="15" name="Rectangle: Rounded Corners 68">
            <a:extLst>
              <a:ext uri="{FF2B5EF4-FFF2-40B4-BE49-F238E27FC236}">
                <a16:creationId xmlns:a16="http://schemas.microsoft.com/office/drawing/2014/main" id="{B542DBC4-D398-6546-972F-F3942F24B99B}"/>
              </a:ext>
            </a:extLst>
          </p:cNvPr>
          <p:cNvSpPr/>
          <p:nvPr/>
        </p:nvSpPr>
        <p:spPr>
          <a:xfrm>
            <a:off x="683363" y="3934719"/>
            <a:ext cx="10825275" cy="616785"/>
          </a:xfrm>
          <a:prstGeom prst="roundRect">
            <a:avLst>
              <a:gd name="adj" fmla="val 50000"/>
            </a:avLst>
          </a:prstGeom>
          <a:solidFill>
            <a:schemeClr val="accent2">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endParaRPr lang="en-CA" dirty="0">
              <a:solidFill>
                <a:srgbClr val="19234D"/>
              </a:solidFill>
              <a:latin typeface="Calibri" panose="020F0502020204030204"/>
            </a:endParaRPr>
          </a:p>
        </p:txBody>
      </p:sp>
      <p:sp>
        <p:nvSpPr>
          <p:cNvPr id="16" name="TextBox 15">
            <a:extLst>
              <a:ext uri="{FF2B5EF4-FFF2-40B4-BE49-F238E27FC236}">
                <a16:creationId xmlns:a16="http://schemas.microsoft.com/office/drawing/2014/main" id="{A2A696AA-36BB-B44E-9A5B-7F9E9AE5BD52}"/>
              </a:ext>
            </a:extLst>
          </p:cNvPr>
          <p:cNvSpPr txBox="1"/>
          <p:nvPr/>
        </p:nvSpPr>
        <p:spPr>
          <a:xfrm>
            <a:off x="3710982" y="3961296"/>
            <a:ext cx="4770036" cy="360850"/>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400" b="1" i="0" u="none" strike="noStrike" kern="1200" cap="none" spc="40" normalizeH="0" baseline="0" noProof="0" dirty="0">
                <a:ln>
                  <a:noFill/>
                </a:ln>
                <a:solidFill>
                  <a:srgbClr val="19234D"/>
                </a:solidFill>
                <a:effectLst/>
                <a:uLnTx/>
                <a:uFillTx/>
                <a:latin typeface="Calibri Light" panose="020F0302020204030204"/>
                <a:ea typeface="+mn-ea"/>
                <a:cs typeface="+mn-cs"/>
              </a:rPr>
              <a:t>Atlas XDR Platform</a:t>
            </a:r>
          </a:p>
        </p:txBody>
      </p:sp>
      <p:sp>
        <p:nvSpPr>
          <p:cNvPr id="17" name="Rectangle 16">
            <a:extLst>
              <a:ext uri="{FF2B5EF4-FFF2-40B4-BE49-F238E27FC236}">
                <a16:creationId xmlns:a16="http://schemas.microsoft.com/office/drawing/2014/main" id="{6FF8854E-C692-BC47-9E6B-2F7E45ECC5A4}"/>
              </a:ext>
            </a:extLst>
          </p:cNvPr>
          <p:cNvSpPr/>
          <p:nvPr/>
        </p:nvSpPr>
        <p:spPr>
          <a:xfrm>
            <a:off x="3949976" y="4252919"/>
            <a:ext cx="4292049"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a:ln>
                  <a:noFill/>
                </a:ln>
                <a:solidFill>
                  <a:srgbClr val="19234D"/>
                </a:solidFill>
                <a:effectLst/>
                <a:uLnTx/>
                <a:uFillTx/>
                <a:latin typeface="Calibri Light" panose="020F0302020204030204"/>
                <a:ea typeface="+mn-ea"/>
                <a:cs typeface="+mn-cs"/>
              </a:rPr>
              <a:t>INGEST | NORMALIZE | CONTEXTUALIZE</a:t>
            </a:r>
            <a:endParaRPr kumimoji="0" lang="en-US" sz="900" b="0" i="0" u="none" strike="noStrike" kern="1200" cap="none" spc="300" normalizeH="0" baseline="0" noProof="0" dirty="0">
              <a:ln>
                <a:noFill/>
              </a:ln>
              <a:solidFill>
                <a:srgbClr val="19234D"/>
              </a:solidFill>
              <a:effectLst/>
              <a:uLnTx/>
              <a:uFillTx/>
              <a:latin typeface="Calibri Light" panose="020F0302020204030204"/>
              <a:ea typeface="+mn-ea"/>
              <a:cs typeface="+mn-cs"/>
            </a:endParaRPr>
          </a:p>
        </p:txBody>
      </p:sp>
      <p:sp>
        <p:nvSpPr>
          <p:cNvPr id="19" name="Rectangle: Rounded Corners 77">
            <a:extLst>
              <a:ext uri="{FF2B5EF4-FFF2-40B4-BE49-F238E27FC236}">
                <a16:creationId xmlns:a16="http://schemas.microsoft.com/office/drawing/2014/main" id="{3A2E38CC-6440-614E-855D-D10EE9304DE7}"/>
              </a:ext>
            </a:extLst>
          </p:cNvPr>
          <p:cNvSpPr/>
          <p:nvPr/>
        </p:nvSpPr>
        <p:spPr>
          <a:xfrm>
            <a:off x="683360" y="4752915"/>
            <a:ext cx="10825281" cy="616785"/>
          </a:xfrm>
          <a:prstGeom prst="roundRect">
            <a:avLst>
              <a:gd name="adj" fmla="val 50000"/>
            </a:avLst>
          </a:prstGeom>
          <a:solidFill>
            <a:schemeClr val="accent2">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endParaRPr lang="en-CA" dirty="0">
              <a:solidFill>
                <a:srgbClr val="19234D"/>
              </a:solidFill>
              <a:latin typeface="Calibri" panose="020F0502020204030204"/>
            </a:endParaRPr>
          </a:p>
        </p:txBody>
      </p:sp>
      <p:sp>
        <p:nvSpPr>
          <p:cNvPr id="20" name="TextBox 19">
            <a:extLst>
              <a:ext uri="{FF2B5EF4-FFF2-40B4-BE49-F238E27FC236}">
                <a16:creationId xmlns:a16="http://schemas.microsoft.com/office/drawing/2014/main" id="{763DFD7C-6D4A-DC4A-8EEB-BDFA3F1143CA}"/>
              </a:ext>
            </a:extLst>
          </p:cNvPr>
          <p:cNvSpPr txBox="1"/>
          <p:nvPr/>
        </p:nvSpPr>
        <p:spPr>
          <a:xfrm>
            <a:off x="3710981" y="4779492"/>
            <a:ext cx="4770039" cy="360850"/>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400" b="1" i="0" u="none" strike="noStrike" kern="1200" cap="none" spc="40" normalizeH="0" baseline="0" noProof="0" dirty="0">
                <a:ln>
                  <a:noFill/>
                </a:ln>
                <a:solidFill>
                  <a:srgbClr val="19234D"/>
                </a:solidFill>
                <a:effectLst/>
                <a:uLnTx/>
                <a:uFillTx/>
                <a:latin typeface="Calibri Light" panose="020F0302020204030204"/>
                <a:ea typeface="+mn-ea"/>
                <a:cs typeface="+mn-cs"/>
              </a:rPr>
              <a:t>Advanced Machine Learning and Behavioral Detection</a:t>
            </a:r>
          </a:p>
        </p:txBody>
      </p:sp>
      <p:sp>
        <p:nvSpPr>
          <p:cNvPr id="21" name="Rectangle 20">
            <a:extLst>
              <a:ext uri="{FF2B5EF4-FFF2-40B4-BE49-F238E27FC236}">
                <a16:creationId xmlns:a16="http://schemas.microsoft.com/office/drawing/2014/main" id="{C20FA5DA-6821-D344-9607-0AB48C97DF70}"/>
              </a:ext>
            </a:extLst>
          </p:cNvPr>
          <p:cNvSpPr/>
          <p:nvPr/>
        </p:nvSpPr>
        <p:spPr>
          <a:xfrm>
            <a:off x="3949974" y="5071115"/>
            <a:ext cx="4292051"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dirty="0">
                <a:ln>
                  <a:noFill/>
                </a:ln>
                <a:solidFill>
                  <a:srgbClr val="19234D"/>
                </a:solidFill>
                <a:effectLst/>
                <a:uLnTx/>
                <a:uFillTx/>
                <a:latin typeface="Calibri Light" panose="020F0302020204030204"/>
                <a:ea typeface="+mn-ea"/>
                <a:cs typeface="+mn-cs"/>
              </a:rPr>
              <a:t>ENRICH | INDEX | RECOMMEND</a:t>
            </a:r>
          </a:p>
        </p:txBody>
      </p:sp>
      <p:sp>
        <p:nvSpPr>
          <p:cNvPr id="23" name="Rectangle: Rounded Corners 81">
            <a:extLst>
              <a:ext uri="{FF2B5EF4-FFF2-40B4-BE49-F238E27FC236}">
                <a16:creationId xmlns:a16="http://schemas.microsoft.com/office/drawing/2014/main" id="{C1669FEE-8AB6-7447-8355-18168D211E2A}"/>
              </a:ext>
            </a:extLst>
          </p:cNvPr>
          <p:cNvSpPr/>
          <p:nvPr/>
        </p:nvSpPr>
        <p:spPr>
          <a:xfrm>
            <a:off x="683356" y="5571111"/>
            <a:ext cx="10825289" cy="616785"/>
          </a:xfrm>
          <a:prstGeom prst="roundRect">
            <a:avLst>
              <a:gd name="adj" fmla="val 50000"/>
            </a:avLst>
          </a:prstGeom>
          <a:solidFill>
            <a:schemeClr val="accent2">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endParaRPr lang="en-CA" dirty="0">
              <a:solidFill>
                <a:srgbClr val="19234D"/>
              </a:solidFill>
              <a:latin typeface="Calibri" panose="020F0502020204030204"/>
            </a:endParaRPr>
          </a:p>
        </p:txBody>
      </p:sp>
      <p:sp>
        <p:nvSpPr>
          <p:cNvPr id="24" name="TextBox 23">
            <a:extLst>
              <a:ext uri="{FF2B5EF4-FFF2-40B4-BE49-F238E27FC236}">
                <a16:creationId xmlns:a16="http://schemas.microsoft.com/office/drawing/2014/main" id="{70BAB5AA-090E-4E4B-92FA-7FFF0F675568}"/>
              </a:ext>
            </a:extLst>
          </p:cNvPr>
          <p:cNvSpPr txBox="1"/>
          <p:nvPr/>
        </p:nvSpPr>
        <p:spPr>
          <a:xfrm>
            <a:off x="3710979" y="5597688"/>
            <a:ext cx="4770043" cy="360850"/>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400" b="1" i="0" u="none" strike="noStrike" kern="1200" cap="none" spc="40" normalizeH="0" baseline="0" noProof="0" dirty="0">
                <a:ln>
                  <a:noFill/>
                </a:ln>
                <a:solidFill>
                  <a:srgbClr val="19234D"/>
                </a:solidFill>
                <a:effectLst/>
                <a:uLnTx/>
                <a:uFillTx/>
                <a:latin typeface="Calibri Light" panose="020F0302020204030204"/>
                <a:ea typeface="+mn-ea"/>
                <a:cs typeface="+mn-cs"/>
              </a:rPr>
              <a:t>Expert People and Advanced Threat Hunting</a:t>
            </a:r>
          </a:p>
        </p:txBody>
      </p:sp>
      <p:sp>
        <p:nvSpPr>
          <p:cNvPr id="25" name="Rectangle 24">
            <a:extLst>
              <a:ext uri="{FF2B5EF4-FFF2-40B4-BE49-F238E27FC236}">
                <a16:creationId xmlns:a16="http://schemas.microsoft.com/office/drawing/2014/main" id="{035C2F98-642E-0440-9547-85EBD78E56FF}"/>
              </a:ext>
            </a:extLst>
          </p:cNvPr>
          <p:cNvSpPr/>
          <p:nvPr/>
        </p:nvSpPr>
        <p:spPr>
          <a:xfrm>
            <a:off x="3949973" y="5889311"/>
            <a:ext cx="4292054"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dirty="0">
                <a:ln>
                  <a:noFill/>
                </a:ln>
                <a:solidFill>
                  <a:srgbClr val="19234D"/>
                </a:solidFill>
                <a:effectLst/>
                <a:uLnTx/>
                <a:uFillTx/>
                <a:latin typeface="Calibri Light" panose="020F0302020204030204"/>
                <a:ea typeface="+mn-ea"/>
                <a:cs typeface="+mn-cs"/>
              </a:rPr>
              <a:t>MONITOR | HUNT | RESPOND | CONTAIN</a:t>
            </a:r>
          </a:p>
        </p:txBody>
      </p:sp>
      <p:cxnSp>
        <p:nvCxnSpPr>
          <p:cNvPr id="26" name="Straight Connector 25">
            <a:extLst>
              <a:ext uri="{FF2B5EF4-FFF2-40B4-BE49-F238E27FC236}">
                <a16:creationId xmlns:a16="http://schemas.microsoft.com/office/drawing/2014/main" id="{ED155392-02E6-004D-9813-97C7EBE961B6}"/>
              </a:ext>
            </a:extLst>
          </p:cNvPr>
          <p:cNvCxnSpPr>
            <a:cxnSpLocks/>
          </p:cNvCxnSpPr>
          <p:nvPr/>
        </p:nvCxnSpPr>
        <p:spPr>
          <a:xfrm flipH="1">
            <a:off x="2424530" y="1404555"/>
            <a:ext cx="407064" cy="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E106DC4F-2979-7249-96DE-B8D547F67218}"/>
              </a:ext>
            </a:extLst>
          </p:cNvPr>
          <p:cNvCxnSpPr>
            <a:cxnSpLocks/>
          </p:cNvCxnSpPr>
          <p:nvPr/>
        </p:nvCxnSpPr>
        <p:spPr>
          <a:xfrm flipH="1">
            <a:off x="4155101" y="1404555"/>
            <a:ext cx="407064" cy="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E4121CA5-14E5-9D42-B5ED-52030282167D}"/>
              </a:ext>
            </a:extLst>
          </p:cNvPr>
          <p:cNvCxnSpPr>
            <a:cxnSpLocks/>
          </p:cNvCxnSpPr>
          <p:nvPr/>
        </p:nvCxnSpPr>
        <p:spPr>
          <a:xfrm flipH="1">
            <a:off x="5885671" y="1404555"/>
            <a:ext cx="407064" cy="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1C777752-D608-E844-997F-AA1F6D5F4C33}"/>
              </a:ext>
            </a:extLst>
          </p:cNvPr>
          <p:cNvCxnSpPr>
            <a:cxnSpLocks/>
          </p:cNvCxnSpPr>
          <p:nvPr/>
        </p:nvCxnSpPr>
        <p:spPr>
          <a:xfrm>
            <a:off x="5198460" y="3688690"/>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30076FF1-C6AD-1043-B2E2-5F09E500CBCC}"/>
              </a:ext>
            </a:extLst>
          </p:cNvPr>
          <p:cNvCxnSpPr>
            <a:cxnSpLocks/>
          </p:cNvCxnSpPr>
          <p:nvPr/>
        </p:nvCxnSpPr>
        <p:spPr>
          <a:xfrm>
            <a:off x="5198460" y="2483438"/>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5F9228DC-1278-F446-98E3-747DEA9BFBCA}"/>
              </a:ext>
            </a:extLst>
          </p:cNvPr>
          <p:cNvCxnSpPr>
            <a:cxnSpLocks/>
          </p:cNvCxnSpPr>
          <p:nvPr/>
        </p:nvCxnSpPr>
        <p:spPr>
          <a:xfrm>
            <a:off x="1762776" y="3688690"/>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A679D60C-2514-724A-B093-653A0E50F308}"/>
              </a:ext>
            </a:extLst>
          </p:cNvPr>
          <p:cNvCxnSpPr>
            <a:cxnSpLocks/>
          </p:cNvCxnSpPr>
          <p:nvPr/>
        </p:nvCxnSpPr>
        <p:spPr>
          <a:xfrm>
            <a:off x="1762776" y="2483438"/>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 name="Group 10">
            <a:extLst>
              <a:ext uri="{FF2B5EF4-FFF2-40B4-BE49-F238E27FC236}">
                <a16:creationId xmlns:a16="http://schemas.microsoft.com/office/drawing/2014/main" id="{7A279B95-96DE-344C-A28D-D7F90EE06047}"/>
              </a:ext>
            </a:extLst>
          </p:cNvPr>
          <p:cNvGrpSpPr/>
          <p:nvPr/>
        </p:nvGrpSpPr>
        <p:grpSpPr>
          <a:xfrm>
            <a:off x="1074319" y="2717720"/>
            <a:ext cx="1376915" cy="900000"/>
            <a:chOff x="1074319" y="2717720"/>
            <a:chExt cx="1376915" cy="900000"/>
          </a:xfrm>
        </p:grpSpPr>
        <p:sp>
          <p:nvSpPr>
            <p:cNvPr id="130" name="Rectangle: Rounded Corners 94">
              <a:extLst>
                <a:ext uri="{FF2B5EF4-FFF2-40B4-BE49-F238E27FC236}">
                  <a16:creationId xmlns:a16="http://schemas.microsoft.com/office/drawing/2014/main" id="{A721A4E1-C378-0946-9577-63144EDE120B}"/>
                </a:ext>
              </a:extLst>
            </p:cNvPr>
            <p:cNvSpPr/>
            <p:nvPr/>
          </p:nvSpPr>
          <p:spPr>
            <a:xfrm>
              <a:off x="1080082" y="2717720"/>
              <a:ext cx="1368000" cy="900000"/>
            </a:xfrm>
            <a:prstGeom prst="roundRect">
              <a:avLst>
                <a:gd name="adj" fmla="val 29968"/>
              </a:avLst>
            </a:prstGeom>
            <a:solidFill>
              <a:schemeClr val="bg1">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8652EC7D-BC19-8146-AB08-5E2C849E94CE}"/>
                </a:ext>
              </a:extLst>
            </p:cNvPr>
            <p:cNvGrpSpPr/>
            <p:nvPr/>
          </p:nvGrpSpPr>
          <p:grpSpPr>
            <a:xfrm>
              <a:off x="1074319" y="2958155"/>
              <a:ext cx="1376915" cy="541097"/>
              <a:chOff x="2894827" y="3156967"/>
              <a:chExt cx="1376915" cy="541097"/>
            </a:xfrm>
          </p:grpSpPr>
          <p:sp>
            <p:nvSpPr>
              <p:cNvPr id="42" name="TextBox 41">
                <a:extLst>
                  <a:ext uri="{FF2B5EF4-FFF2-40B4-BE49-F238E27FC236}">
                    <a16:creationId xmlns:a16="http://schemas.microsoft.com/office/drawing/2014/main" id="{73247AD5-5258-494E-9A7F-E2F7A47F9503}"/>
                  </a:ext>
                </a:extLst>
              </p:cNvPr>
              <p:cNvSpPr txBox="1"/>
              <p:nvPr/>
            </p:nvSpPr>
            <p:spPr>
              <a:xfrm>
                <a:off x="2894827" y="3275659"/>
                <a:ext cx="1376915" cy="422405"/>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900" b="0" i="0" u="none" strike="noStrike" kern="1200" cap="none" spc="40" normalizeH="0" baseline="0" noProof="0" dirty="0">
                    <a:ln>
                      <a:noFill/>
                    </a:ln>
                    <a:solidFill>
                      <a:srgbClr val="19234D"/>
                    </a:solidFill>
                    <a:effectLst/>
                    <a:uLnTx/>
                    <a:uFillTx/>
                    <a:latin typeface="Calibri Light" panose="020F0302020204030204"/>
                    <a:ea typeface="+mn-ea"/>
                    <a:cs typeface="+mn-cs"/>
                  </a:rPr>
                  <a:t>Proprietary</a:t>
                </a:r>
                <a:br>
                  <a:rPr kumimoji="0" lang="en-US" sz="900" b="0" i="0" u="none" strike="noStrike" kern="1200" cap="none" spc="40" normalizeH="0" baseline="0" noProof="0" dirty="0">
                    <a:ln>
                      <a:noFill/>
                    </a:ln>
                    <a:solidFill>
                      <a:srgbClr val="19234D"/>
                    </a:solidFill>
                    <a:effectLst/>
                    <a:uLnTx/>
                    <a:uFillTx/>
                    <a:latin typeface="Calibri Light" panose="020F0302020204030204"/>
                    <a:ea typeface="+mn-ea"/>
                    <a:cs typeface="+mn-cs"/>
                  </a:rPr>
                </a:br>
                <a:r>
                  <a:rPr kumimoji="0" lang="en-US" sz="900" b="0" i="0" u="none" strike="noStrike" kern="1200" cap="none" spc="40" normalizeH="0" baseline="0" noProof="0" dirty="0">
                    <a:ln>
                      <a:noFill/>
                    </a:ln>
                    <a:solidFill>
                      <a:srgbClr val="19234D"/>
                    </a:solidFill>
                    <a:effectLst/>
                    <a:uLnTx/>
                    <a:uFillTx/>
                    <a:latin typeface="Calibri Light" panose="020F0302020204030204"/>
                    <a:ea typeface="+mn-ea"/>
                    <a:cs typeface="+mn-cs"/>
                  </a:rPr>
                  <a:t>Technology</a:t>
                </a:r>
                <a:endParaRPr kumimoji="0" lang="en-CA" sz="900" b="0" i="0" u="none" strike="noStrike" kern="1200" cap="none" spc="40" normalizeH="0" baseline="0" noProof="0" dirty="0">
                  <a:ln>
                    <a:noFill/>
                  </a:ln>
                  <a:solidFill>
                    <a:srgbClr val="19234D"/>
                  </a:solidFill>
                  <a:effectLst/>
                  <a:uLnTx/>
                  <a:uFillTx/>
                  <a:latin typeface="Calibri Light" panose="020F0302020204030204"/>
                  <a:ea typeface="+mn-ea"/>
                  <a:cs typeface="+mn-cs"/>
                </a:endParaRPr>
              </a:p>
            </p:txBody>
          </p:sp>
          <p:pic>
            <p:nvPicPr>
              <p:cNvPr id="43" name="Graphic 42">
                <a:extLst>
                  <a:ext uri="{FF2B5EF4-FFF2-40B4-BE49-F238E27FC236}">
                    <a16:creationId xmlns:a16="http://schemas.microsoft.com/office/drawing/2014/main" id="{146C3882-7DAB-3E4D-9EC2-78ED35C341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9758" y="3156967"/>
                <a:ext cx="751046" cy="108000"/>
              </a:xfrm>
              <a:prstGeom prst="rect">
                <a:avLst/>
              </a:prstGeom>
            </p:spPr>
          </p:pic>
        </p:grpSp>
      </p:grpSp>
      <p:cxnSp>
        <p:nvCxnSpPr>
          <p:cNvPr id="44" name="Straight Connector 43">
            <a:extLst>
              <a:ext uri="{FF2B5EF4-FFF2-40B4-BE49-F238E27FC236}">
                <a16:creationId xmlns:a16="http://schemas.microsoft.com/office/drawing/2014/main" id="{2ABB0C34-E02C-CC4A-88B8-49F345019F5E}"/>
              </a:ext>
            </a:extLst>
          </p:cNvPr>
          <p:cNvCxnSpPr>
            <a:cxnSpLocks/>
          </p:cNvCxnSpPr>
          <p:nvPr/>
        </p:nvCxnSpPr>
        <p:spPr>
          <a:xfrm>
            <a:off x="6916302" y="3688690"/>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03D108D5-DBB5-8640-9A9D-C848CB9445FF}"/>
              </a:ext>
            </a:extLst>
          </p:cNvPr>
          <p:cNvCxnSpPr>
            <a:cxnSpLocks/>
          </p:cNvCxnSpPr>
          <p:nvPr/>
        </p:nvCxnSpPr>
        <p:spPr>
          <a:xfrm>
            <a:off x="6916302" y="2483438"/>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2" name="Group 51">
            <a:extLst>
              <a:ext uri="{FF2B5EF4-FFF2-40B4-BE49-F238E27FC236}">
                <a16:creationId xmlns:a16="http://schemas.microsoft.com/office/drawing/2014/main" id="{EF9E1EF9-7198-9543-BF4D-472154FFF34E}"/>
              </a:ext>
            </a:extLst>
          </p:cNvPr>
          <p:cNvGrpSpPr/>
          <p:nvPr/>
        </p:nvGrpSpPr>
        <p:grpSpPr>
          <a:xfrm>
            <a:off x="4531019" y="762393"/>
            <a:ext cx="1385799" cy="1528642"/>
            <a:chOff x="6211161" y="905186"/>
            <a:chExt cx="1385799" cy="1528642"/>
          </a:xfrm>
        </p:grpSpPr>
        <p:grpSp>
          <p:nvGrpSpPr>
            <p:cNvPr id="53" name="Group 52">
              <a:extLst>
                <a:ext uri="{FF2B5EF4-FFF2-40B4-BE49-F238E27FC236}">
                  <a16:creationId xmlns:a16="http://schemas.microsoft.com/office/drawing/2014/main" id="{24FAF4D5-FE52-EF4B-ADE8-5384505C7ADB}"/>
                </a:ext>
              </a:extLst>
            </p:cNvPr>
            <p:cNvGrpSpPr/>
            <p:nvPr/>
          </p:nvGrpSpPr>
          <p:grpSpPr>
            <a:xfrm>
              <a:off x="6328060" y="905186"/>
              <a:ext cx="1152000" cy="1152000"/>
              <a:chOff x="6644499" y="1782946"/>
              <a:chExt cx="1152000" cy="1152000"/>
            </a:xfrm>
          </p:grpSpPr>
          <p:pic>
            <p:nvPicPr>
              <p:cNvPr id="55" name="Graphic 54">
                <a:extLst>
                  <a:ext uri="{FF2B5EF4-FFF2-40B4-BE49-F238E27FC236}">
                    <a16:creationId xmlns:a16="http://schemas.microsoft.com/office/drawing/2014/main" id="{3FCB8B46-57E5-A043-BD1F-9C197E0B28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6499" y="2046946"/>
                <a:ext cx="468000" cy="624000"/>
              </a:xfrm>
              <a:prstGeom prst="rect">
                <a:avLst/>
              </a:prstGeom>
            </p:spPr>
          </p:pic>
          <p:grpSp>
            <p:nvGrpSpPr>
              <p:cNvPr id="56" name="Group 55">
                <a:extLst>
                  <a:ext uri="{FF2B5EF4-FFF2-40B4-BE49-F238E27FC236}">
                    <a16:creationId xmlns:a16="http://schemas.microsoft.com/office/drawing/2014/main" id="{2395887F-926F-7D44-AE1E-E4285F5F2399}"/>
                  </a:ext>
                </a:extLst>
              </p:cNvPr>
              <p:cNvGrpSpPr/>
              <p:nvPr/>
            </p:nvGrpSpPr>
            <p:grpSpPr>
              <a:xfrm>
                <a:off x="6644499" y="1782946"/>
                <a:ext cx="1152000" cy="1152000"/>
                <a:chOff x="3444140" y="2233943"/>
                <a:chExt cx="1152000" cy="1152000"/>
              </a:xfrm>
            </p:grpSpPr>
            <p:sp>
              <p:nvSpPr>
                <p:cNvPr id="57" name="Oval 56">
                  <a:extLst>
                    <a:ext uri="{FF2B5EF4-FFF2-40B4-BE49-F238E27FC236}">
                      <a16:creationId xmlns:a16="http://schemas.microsoft.com/office/drawing/2014/main" id="{C1A7E4E8-EACB-174C-992A-24A8700E5859}"/>
                    </a:ext>
                  </a:extLst>
                </p:cNvPr>
                <p:cNvSpPr/>
                <p:nvPr/>
              </p:nvSpPr>
              <p:spPr>
                <a:xfrm>
                  <a:off x="3516140" y="2305943"/>
                  <a:ext cx="1008000" cy="1008000"/>
                </a:xfrm>
                <a:prstGeom prst="ellipse">
                  <a:avLst/>
                </a:prstGeom>
                <a:noFill/>
                <a:ln w="19050" cap="rnd">
                  <a:solidFill>
                    <a:schemeClr val="accent5">
                      <a:alpha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A8AD5E1E-C513-094C-A0E9-6008A098826A}"/>
                    </a:ext>
                  </a:extLst>
                </p:cNvPr>
                <p:cNvSpPr/>
                <p:nvPr/>
              </p:nvSpPr>
              <p:spPr>
                <a:xfrm>
                  <a:off x="3444140" y="2233943"/>
                  <a:ext cx="1152000" cy="1152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grpSp>
        </p:grpSp>
        <p:sp>
          <p:nvSpPr>
            <p:cNvPr id="54" name="TextBox 53">
              <a:extLst>
                <a:ext uri="{FF2B5EF4-FFF2-40B4-BE49-F238E27FC236}">
                  <a16:creationId xmlns:a16="http://schemas.microsoft.com/office/drawing/2014/main" id="{5A116DBC-8113-ED4B-9642-ADD773A91582}"/>
                </a:ext>
              </a:extLst>
            </p:cNvPr>
            <p:cNvSpPr txBox="1"/>
            <p:nvPr/>
          </p:nvSpPr>
          <p:spPr>
            <a:xfrm>
              <a:off x="6211161" y="2103756"/>
              <a:ext cx="1385799" cy="330072"/>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200" b="1" i="0" u="none" strike="noStrike" kern="1200" cap="none" spc="40" normalizeH="0" baseline="0" noProof="0" dirty="0">
                  <a:ln>
                    <a:noFill/>
                  </a:ln>
                  <a:solidFill>
                    <a:srgbClr val="19234D"/>
                  </a:solidFill>
                  <a:effectLst/>
                  <a:uLnTx/>
                  <a:uFillTx/>
                  <a:latin typeface="Calibri Light" panose="020F0302020204030204"/>
                  <a:ea typeface="+mn-ea"/>
                  <a:cs typeface="+mn-cs"/>
                </a:rPr>
                <a:t>Log</a:t>
              </a:r>
            </a:p>
          </p:txBody>
        </p:sp>
      </p:grpSp>
      <p:grpSp>
        <p:nvGrpSpPr>
          <p:cNvPr id="59" name="Group 58">
            <a:extLst>
              <a:ext uri="{FF2B5EF4-FFF2-40B4-BE49-F238E27FC236}">
                <a16:creationId xmlns:a16="http://schemas.microsoft.com/office/drawing/2014/main" id="{0D263545-BE25-744E-BE91-E7AFE5ACE9D3}"/>
              </a:ext>
            </a:extLst>
          </p:cNvPr>
          <p:cNvGrpSpPr/>
          <p:nvPr/>
        </p:nvGrpSpPr>
        <p:grpSpPr>
          <a:xfrm>
            <a:off x="1069877" y="762393"/>
            <a:ext cx="1385799" cy="1533387"/>
            <a:chOff x="2876193" y="905186"/>
            <a:chExt cx="1385799" cy="1533387"/>
          </a:xfrm>
        </p:grpSpPr>
        <p:grpSp>
          <p:nvGrpSpPr>
            <p:cNvPr id="60" name="Group 59">
              <a:extLst>
                <a:ext uri="{FF2B5EF4-FFF2-40B4-BE49-F238E27FC236}">
                  <a16:creationId xmlns:a16="http://schemas.microsoft.com/office/drawing/2014/main" id="{7C2A743F-59F9-1E4A-8E10-5FB7F46DF1D3}"/>
                </a:ext>
              </a:extLst>
            </p:cNvPr>
            <p:cNvGrpSpPr/>
            <p:nvPr/>
          </p:nvGrpSpPr>
          <p:grpSpPr>
            <a:xfrm>
              <a:off x="2993092" y="905186"/>
              <a:ext cx="1152000" cy="1152000"/>
              <a:chOff x="3020920" y="1782946"/>
              <a:chExt cx="1152000" cy="1152000"/>
            </a:xfrm>
          </p:grpSpPr>
          <p:pic>
            <p:nvPicPr>
              <p:cNvPr id="62" name="Graphic 61">
                <a:extLst>
                  <a:ext uri="{FF2B5EF4-FFF2-40B4-BE49-F238E27FC236}">
                    <a16:creationId xmlns:a16="http://schemas.microsoft.com/office/drawing/2014/main" id="{8463FB58-FB24-9745-9AAC-3E9836B781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25861" y="2070946"/>
                <a:ext cx="542118" cy="576000"/>
              </a:xfrm>
              <a:prstGeom prst="rect">
                <a:avLst/>
              </a:prstGeom>
            </p:spPr>
          </p:pic>
          <p:grpSp>
            <p:nvGrpSpPr>
              <p:cNvPr id="63" name="Group 62">
                <a:extLst>
                  <a:ext uri="{FF2B5EF4-FFF2-40B4-BE49-F238E27FC236}">
                    <a16:creationId xmlns:a16="http://schemas.microsoft.com/office/drawing/2014/main" id="{637AD3EF-6037-9A43-904C-C9D8ACD0F488}"/>
                  </a:ext>
                </a:extLst>
              </p:cNvPr>
              <p:cNvGrpSpPr/>
              <p:nvPr/>
            </p:nvGrpSpPr>
            <p:grpSpPr>
              <a:xfrm>
                <a:off x="3020920" y="1782946"/>
                <a:ext cx="1152000" cy="1152000"/>
                <a:chOff x="3444140" y="2233943"/>
                <a:chExt cx="1152000" cy="1152000"/>
              </a:xfrm>
            </p:grpSpPr>
            <p:sp>
              <p:nvSpPr>
                <p:cNvPr id="64" name="Oval 63">
                  <a:extLst>
                    <a:ext uri="{FF2B5EF4-FFF2-40B4-BE49-F238E27FC236}">
                      <a16:creationId xmlns:a16="http://schemas.microsoft.com/office/drawing/2014/main" id="{13107F59-5D34-1A46-BA95-9B0EFFD98731}"/>
                    </a:ext>
                  </a:extLst>
                </p:cNvPr>
                <p:cNvSpPr/>
                <p:nvPr/>
              </p:nvSpPr>
              <p:spPr>
                <a:xfrm>
                  <a:off x="3516140" y="2305943"/>
                  <a:ext cx="1008000" cy="1008000"/>
                </a:xfrm>
                <a:prstGeom prst="ellipse">
                  <a:avLst/>
                </a:prstGeom>
                <a:noFill/>
                <a:ln w="19050" cap="rnd">
                  <a:solidFill>
                    <a:schemeClr val="accent5">
                      <a:alpha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B6201004-52B8-094F-91E6-AADC6453E041}"/>
                    </a:ext>
                  </a:extLst>
                </p:cNvPr>
                <p:cNvSpPr/>
                <p:nvPr/>
              </p:nvSpPr>
              <p:spPr>
                <a:xfrm>
                  <a:off x="3444140" y="2233943"/>
                  <a:ext cx="1152000" cy="1152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grpSp>
        </p:grpSp>
        <p:sp>
          <p:nvSpPr>
            <p:cNvPr id="61" name="TextBox 60">
              <a:extLst>
                <a:ext uri="{FF2B5EF4-FFF2-40B4-BE49-F238E27FC236}">
                  <a16:creationId xmlns:a16="http://schemas.microsoft.com/office/drawing/2014/main" id="{13E9CB7A-F6B5-3C4E-A93B-6633EC9985DC}"/>
                </a:ext>
              </a:extLst>
            </p:cNvPr>
            <p:cNvSpPr txBox="1"/>
            <p:nvPr/>
          </p:nvSpPr>
          <p:spPr>
            <a:xfrm>
              <a:off x="2876193" y="2108501"/>
              <a:ext cx="1385799" cy="330072"/>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200" b="1" i="0" u="none" strike="noStrike" kern="1200" cap="none" spc="40" normalizeH="0" baseline="0" noProof="0" dirty="0">
                  <a:ln>
                    <a:noFill/>
                  </a:ln>
                  <a:solidFill>
                    <a:srgbClr val="19234D"/>
                  </a:solidFill>
                  <a:effectLst/>
                  <a:uLnTx/>
                  <a:uFillTx/>
                  <a:latin typeface="Calibri Light" panose="020F0302020204030204"/>
                  <a:ea typeface="+mn-ea"/>
                  <a:cs typeface="+mn-cs"/>
                </a:rPr>
                <a:t>Network</a:t>
              </a:r>
            </a:p>
          </p:txBody>
        </p:sp>
      </p:grpSp>
      <p:grpSp>
        <p:nvGrpSpPr>
          <p:cNvPr id="66" name="Group 65">
            <a:extLst>
              <a:ext uri="{FF2B5EF4-FFF2-40B4-BE49-F238E27FC236}">
                <a16:creationId xmlns:a16="http://schemas.microsoft.com/office/drawing/2014/main" id="{CA7CC2D0-D388-D04A-ACB0-AC9FB4F3BFFB}"/>
              </a:ext>
            </a:extLst>
          </p:cNvPr>
          <p:cNvGrpSpPr/>
          <p:nvPr/>
        </p:nvGrpSpPr>
        <p:grpSpPr>
          <a:xfrm>
            <a:off x="6261589" y="762393"/>
            <a:ext cx="1385799" cy="1528642"/>
            <a:chOff x="7878645" y="905186"/>
            <a:chExt cx="1385799" cy="1528642"/>
          </a:xfrm>
        </p:grpSpPr>
        <p:grpSp>
          <p:nvGrpSpPr>
            <p:cNvPr id="67" name="Group 66">
              <a:extLst>
                <a:ext uri="{FF2B5EF4-FFF2-40B4-BE49-F238E27FC236}">
                  <a16:creationId xmlns:a16="http://schemas.microsoft.com/office/drawing/2014/main" id="{9A336870-85D6-5A46-85E1-78956E53EA49}"/>
                </a:ext>
              </a:extLst>
            </p:cNvPr>
            <p:cNvGrpSpPr/>
            <p:nvPr/>
          </p:nvGrpSpPr>
          <p:grpSpPr>
            <a:xfrm>
              <a:off x="7995544" y="905186"/>
              <a:ext cx="1152000" cy="1152000"/>
              <a:chOff x="8232198" y="1782946"/>
              <a:chExt cx="1152000" cy="1152000"/>
            </a:xfrm>
          </p:grpSpPr>
          <p:pic>
            <p:nvPicPr>
              <p:cNvPr id="69" name="Graphic 68">
                <a:extLst>
                  <a:ext uri="{FF2B5EF4-FFF2-40B4-BE49-F238E27FC236}">
                    <a16:creationId xmlns:a16="http://schemas.microsoft.com/office/drawing/2014/main" id="{39E47CD8-4112-5043-B435-230934729B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84198" y="2088206"/>
                <a:ext cx="648000" cy="541480"/>
              </a:xfrm>
              <a:prstGeom prst="rect">
                <a:avLst/>
              </a:prstGeom>
            </p:spPr>
          </p:pic>
          <p:grpSp>
            <p:nvGrpSpPr>
              <p:cNvPr id="70" name="Group 69">
                <a:extLst>
                  <a:ext uri="{FF2B5EF4-FFF2-40B4-BE49-F238E27FC236}">
                    <a16:creationId xmlns:a16="http://schemas.microsoft.com/office/drawing/2014/main" id="{D0D7781E-B813-674B-B533-E27B3EEDA85B}"/>
                  </a:ext>
                </a:extLst>
              </p:cNvPr>
              <p:cNvGrpSpPr/>
              <p:nvPr/>
            </p:nvGrpSpPr>
            <p:grpSpPr>
              <a:xfrm>
                <a:off x="8232198" y="1782946"/>
                <a:ext cx="1152000" cy="1152000"/>
                <a:chOff x="3444140" y="2233943"/>
                <a:chExt cx="1152000" cy="1152000"/>
              </a:xfrm>
            </p:grpSpPr>
            <p:sp>
              <p:nvSpPr>
                <p:cNvPr id="71" name="Oval 70">
                  <a:extLst>
                    <a:ext uri="{FF2B5EF4-FFF2-40B4-BE49-F238E27FC236}">
                      <a16:creationId xmlns:a16="http://schemas.microsoft.com/office/drawing/2014/main" id="{1470C16A-05D4-A949-847B-8199FF3C654F}"/>
                    </a:ext>
                  </a:extLst>
                </p:cNvPr>
                <p:cNvSpPr/>
                <p:nvPr/>
              </p:nvSpPr>
              <p:spPr>
                <a:xfrm>
                  <a:off x="3516140" y="2305943"/>
                  <a:ext cx="1008000" cy="1008000"/>
                </a:xfrm>
                <a:prstGeom prst="ellipse">
                  <a:avLst/>
                </a:prstGeom>
                <a:noFill/>
                <a:ln w="19050" cap="rnd">
                  <a:solidFill>
                    <a:schemeClr val="accent5">
                      <a:alpha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4824CE2E-209B-DC4F-B33C-8F38BEEE119B}"/>
                    </a:ext>
                  </a:extLst>
                </p:cNvPr>
                <p:cNvSpPr/>
                <p:nvPr/>
              </p:nvSpPr>
              <p:spPr>
                <a:xfrm>
                  <a:off x="3444140" y="2233943"/>
                  <a:ext cx="1152000" cy="1152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grpSp>
        </p:grpSp>
        <p:sp>
          <p:nvSpPr>
            <p:cNvPr id="68" name="TextBox 67">
              <a:extLst>
                <a:ext uri="{FF2B5EF4-FFF2-40B4-BE49-F238E27FC236}">
                  <a16:creationId xmlns:a16="http://schemas.microsoft.com/office/drawing/2014/main" id="{54E21564-5125-1447-B9E7-6B7A851AA3F2}"/>
                </a:ext>
              </a:extLst>
            </p:cNvPr>
            <p:cNvSpPr txBox="1"/>
            <p:nvPr/>
          </p:nvSpPr>
          <p:spPr>
            <a:xfrm>
              <a:off x="7878645" y="2103756"/>
              <a:ext cx="1385799" cy="330072"/>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200" b="1" i="0" u="none" strike="noStrike" kern="1200" cap="none" spc="40" normalizeH="0" baseline="0" noProof="0" dirty="0">
                  <a:ln>
                    <a:noFill/>
                  </a:ln>
                  <a:solidFill>
                    <a:srgbClr val="19234D"/>
                  </a:solidFill>
                  <a:effectLst/>
                  <a:uLnTx/>
                  <a:uFillTx/>
                  <a:latin typeface="Calibri Light" panose="020F0302020204030204"/>
                  <a:ea typeface="+mn-ea"/>
                  <a:cs typeface="+mn-cs"/>
                </a:rPr>
                <a:t>Cloud</a:t>
              </a:r>
            </a:p>
          </p:txBody>
        </p:sp>
      </p:grpSp>
      <p:grpSp>
        <p:nvGrpSpPr>
          <p:cNvPr id="73" name="Group 72">
            <a:extLst>
              <a:ext uri="{FF2B5EF4-FFF2-40B4-BE49-F238E27FC236}">
                <a16:creationId xmlns:a16="http://schemas.microsoft.com/office/drawing/2014/main" id="{4E61D923-F4BF-6F4E-829A-6BB6A431E458}"/>
              </a:ext>
            </a:extLst>
          </p:cNvPr>
          <p:cNvGrpSpPr/>
          <p:nvPr/>
        </p:nvGrpSpPr>
        <p:grpSpPr>
          <a:xfrm>
            <a:off x="2804005" y="762393"/>
            <a:ext cx="1385799" cy="1533387"/>
            <a:chOff x="4543677" y="905186"/>
            <a:chExt cx="1385799" cy="1533387"/>
          </a:xfrm>
        </p:grpSpPr>
        <p:grpSp>
          <p:nvGrpSpPr>
            <p:cNvPr id="74" name="Group 73">
              <a:extLst>
                <a:ext uri="{FF2B5EF4-FFF2-40B4-BE49-F238E27FC236}">
                  <a16:creationId xmlns:a16="http://schemas.microsoft.com/office/drawing/2014/main" id="{3E3EF6DB-BD04-284C-899F-46C731376D78}"/>
                </a:ext>
              </a:extLst>
            </p:cNvPr>
            <p:cNvGrpSpPr/>
            <p:nvPr/>
          </p:nvGrpSpPr>
          <p:grpSpPr>
            <a:xfrm>
              <a:off x="4660576" y="905186"/>
              <a:ext cx="1152000" cy="1152000"/>
              <a:chOff x="4440000" y="1782946"/>
              <a:chExt cx="1152000" cy="1152000"/>
            </a:xfrm>
          </p:grpSpPr>
          <p:grpSp>
            <p:nvGrpSpPr>
              <p:cNvPr id="76" name="Group 75">
                <a:extLst>
                  <a:ext uri="{FF2B5EF4-FFF2-40B4-BE49-F238E27FC236}">
                    <a16:creationId xmlns:a16="http://schemas.microsoft.com/office/drawing/2014/main" id="{D90C2DE6-0558-AB49-8E7D-660498C0B61E}"/>
                  </a:ext>
                </a:extLst>
              </p:cNvPr>
              <p:cNvGrpSpPr/>
              <p:nvPr/>
            </p:nvGrpSpPr>
            <p:grpSpPr>
              <a:xfrm>
                <a:off x="4440000" y="1782946"/>
                <a:ext cx="1152000" cy="1152000"/>
                <a:chOff x="3444140" y="2233943"/>
                <a:chExt cx="1152000" cy="1152000"/>
              </a:xfrm>
            </p:grpSpPr>
            <p:sp>
              <p:nvSpPr>
                <p:cNvPr id="78" name="Oval 77">
                  <a:extLst>
                    <a:ext uri="{FF2B5EF4-FFF2-40B4-BE49-F238E27FC236}">
                      <a16:creationId xmlns:a16="http://schemas.microsoft.com/office/drawing/2014/main" id="{6EE68BE5-2013-8D41-BCE6-C42AA76DACAB}"/>
                    </a:ext>
                  </a:extLst>
                </p:cNvPr>
                <p:cNvSpPr/>
                <p:nvPr/>
              </p:nvSpPr>
              <p:spPr>
                <a:xfrm>
                  <a:off x="3516140" y="2305943"/>
                  <a:ext cx="1008000" cy="1008000"/>
                </a:xfrm>
                <a:prstGeom prst="ellipse">
                  <a:avLst/>
                </a:prstGeom>
                <a:noFill/>
                <a:ln w="19050" cap="rnd">
                  <a:solidFill>
                    <a:schemeClr val="accent5">
                      <a:alpha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0D938E4A-4483-3145-A3CD-F2067599C67F}"/>
                    </a:ext>
                  </a:extLst>
                </p:cNvPr>
                <p:cNvSpPr/>
                <p:nvPr/>
              </p:nvSpPr>
              <p:spPr>
                <a:xfrm>
                  <a:off x="3444140" y="2233943"/>
                  <a:ext cx="1152000" cy="1152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grpSp>
          <p:pic>
            <p:nvPicPr>
              <p:cNvPr id="77" name="Graphic 76">
                <a:extLst>
                  <a:ext uri="{FF2B5EF4-FFF2-40B4-BE49-F238E27FC236}">
                    <a16:creationId xmlns:a16="http://schemas.microsoft.com/office/drawing/2014/main" id="{7564105F-C15B-B54E-A24F-9D58EE1961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92000" y="2121072"/>
                <a:ext cx="648000" cy="475748"/>
              </a:xfrm>
              <a:prstGeom prst="rect">
                <a:avLst/>
              </a:prstGeom>
            </p:spPr>
          </p:pic>
        </p:grpSp>
        <p:sp>
          <p:nvSpPr>
            <p:cNvPr id="75" name="TextBox 74">
              <a:extLst>
                <a:ext uri="{FF2B5EF4-FFF2-40B4-BE49-F238E27FC236}">
                  <a16:creationId xmlns:a16="http://schemas.microsoft.com/office/drawing/2014/main" id="{5ADFA309-4548-B943-B5CE-21DD7E4641EA}"/>
                </a:ext>
              </a:extLst>
            </p:cNvPr>
            <p:cNvSpPr txBox="1"/>
            <p:nvPr/>
          </p:nvSpPr>
          <p:spPr>
            <a:xfrm>
              <a:off x="4543677" y="2108501"/>
              <a:ext cx="1385799" cy="330072"/>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200" b="1" i="0" u="none" strike="noStrike" kern="1200" cap="none" spc="40" normalizeH="0" baseline="0" noProof="0" dirty="0">
                  <a:ln>
                    <a:noFill/>
                  </a:ln>
                  <a:solidFill>
                    <a:srgbClr val="19234D"/>
                  </a:solidFill>
                  <a:effectLst/>
                  <a:uLnTx/>
                  <a:uFillTx/>
                  <a:latin typeface="Calibri Light" panose="020F0302020204030204"/>
                  <a:ea typeface="+mn-ea"/>
                  <a:cs typeface="+mn-cs"/>
                </a:rPr>
                <a:t>Endpoint</a:t>
              </a:r>
            </a:p>
          </p:txBody>
        </p:sp>
      </p:grpSp>
      <p:cxnSp>
        <p:nvCxnSpPr>
          <p:cNvPr id="80" name="Straight Connector 79">
            <a:extLst>
              <a:ext uri="{FF2B5EF4-FFF2-40B4-BE49-F238E27FC236}">
                <a16:creationId xmlns:a16="http://schemas.microsoft.com/office/drawing/2014/main" id="{A1E132D2-B507-3B45-8382-9CFC578EB775}"/>
              </a:ext>
            </a:extLst>
          </p:cNvPr>
          <p:cNvCxnSpPr>
            <a:cxnSpLocks/>
          </p:cNvCxnSpPr>
          <p:nvPr/>
        </p:nvCxnSpPr>
        <p:spPr>
          <a:xfrm>
            <a:off x="3488761" y="3688690"/>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a:extLst>
              <a:ext uri="{FF2B5EF4-FFF2-40B4-BE49-F238E27FC236}">
                <a16:creationId xmlns:a16="http://schemas.microsoft.com/office/drawing/2014/main" id="{BFF39CEC-8017-D148-B938-14F8C429A65D}"/>
              </a:ext>
            </a:extLst>
          </p:cNvPr>
          <p:cNvCxnSpPr>
            <a:cxnSpLocks/>
          </p:cNvCxnSpPr>
          <p:nvPr/>
        </p:nvCxnSpPr>
        <p:spPr>
          <a:xfrm>
            <a:off x="3488761" y="2483438"/>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F77215E6-F349-954B-86E8-35D968F66602}"/>
              </a:ext>
            </a:extLst>
          </p:cNvPr>
          <p:cNvCxnSpPr>
            <a:cxnSpLocks/>
          </p:cNvCxnSpPr>
          <p:nvPr/>
        </p:nvCxnSpPr>
        <p:spPr>
          <a:xfrm>
            <a:off x="1762776" y="4602235"/>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26397295-02F2-A54D-8839-53BD620432F5}"/>
              </a:ext>
            </a:extLst>
          </p:cNvPr>
          <p:cNvCxnSpPr>
            <a:cxnSpLocks/>
          </p:cNvCxnSpPr>
          <p:nvPr/>
        </p:nvCxnSpPr>
        <p:spPr>
          <a:xfrm>
            <a:off x="1762776" y="5426173"/>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Straight Connector 84">
            <a:extLst>
              <a:ext uri="{FF2B5EF4-FFF2-40B4-BE49-F238E27FC236}">
                <a16:creationId xmlns:a16="http://schemas.microsoft.com/office/drawing/2014/main" id="{B8E3B00C-546B-A34C-B06A-DA51D859E780}"/>
              </a:ext>
            </a:extLst>
          </p:cNvPr>
          <p:cNvCxnSpPr>
            <a:cxnSpLocks/>
          </p:cNvCxnSpPr>
          <p:nvPr/>
        </p:nvCxnSpPr>
        <p:spPr>
          <a:xfrm>
            <a:off x="3488761" y="4602235"/>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41E48CA4-EAF6-C74F-8C1E-CC2F4B3FED65}"/>
              </a:ext>
            </a:extLst>
          </p:cNvPr>
          <p:cNvCxnSpPr>
            <a:cxnSpLocks/>
          </p:cNvCxnSpPr>
          <p:nvPr/>
        </p:nvCxnSpPr>
        <p:spPr>
          <a:xfrm>
            <a:off x="3488761" y="5426173"/>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5199C1B8-E5D8-4247-8C57-33BF4912BB9A}"/>
              </a:ext>
            </a:extLst>
          </p:cNvPr>
          <p:cNvCxnSpPr>
            <a:cxnSpLocks/>
          </p:cNvCxnSpPr>
          <p:nvPr/>
        </p:nvCxnSpPr>
        <p:spPr>
          <a:xfrm>
            <a:off x="5198460" y="4602235"/>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B2CF4276-A048-4D48-8074-335C7618EC7D}"/>
              </a:ext>
            </a:extLst>
          </p:cNvPr>
          <p:cNvCxnSpPr>
            <a:cxnSpLocks/>
          </p:cNvCxnSpPr>
          <p:nvPr/>
        </p:nvCxnSpPr>
        <p:spPr>
          <a:xfrm>
            <a:off x="5198460" y="5426173"/>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E1560E81-0B85-C34B-9471-55C677211C11}"/>
              </a:ext>
            </a:extLst>
          </p:cNvPr>
          <p:cNvCxnSpPr>
            <a:cxnSpLocks/>
          </p:cNvCxnSpPr>
          <p:nvPr/>
        </p:nvCxnSpPr>
        <p:spPr>
          <a:xfrm>
            <a:off x="6916302" y="4602235"/>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Straight Connector 89">
            <a:extLst>
              <a:ext uri="{FF2B5EF4-FFF2-40B4-BE49-F238E27FC236}">
                <a16:creationId xmlns:a16="http://schemas.microsoft.com/office/drawing/2014/main" id="{4A473E22-4495-904B-9BA7-C16E1A72DB52}"/>
              </a:ext>
            </a:extLst>
          </p:cNvPr>
          <p:cNvCxnSpPr>
            <a:cxnSpLocks/>
          </p:cNvCxnSpPr>
          <p:nvPr/>
        </p:nvCxnSpPr>
        <p:spPr>
          <a:xfrm>
            <a:off x="6916302" y="5426173"/>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91" name="Group 90">
            <a:extLst>
              <a:ext uri="{FF2B5EF4-FFF2-40B4-BE49-F238E27FC236}">
                <a16:creationId xmlns:a16="http://schemas.microsoft.com/office/drawing/2014/main" id="{10FB8C39-0D5D-D847-8F2D-C74B756B22DA}"/>
              </a:ext>
            </a:extLst>
          </p:cNvPr>
          <p:cNvGrpSpPr/>
          <p:nvPr/>
        </p:nvGrpSpPr>
        <p:grpSpPr>
          <a:xfrm>
            <a:off x="7992157" y="762393"/>
            <a:ext cx="1385799" cy="1528642"/>
            <a:chOff x="7878645" y="905186"/>
            <a:chExt cx="1385799" cy="1528642"/>
          </a:xfrm>
        </p:grpSpPr>
        <p:grpSp>
          <p:nvGrpSpPr>
            <p:cNvPr id="92" name="Group 91">
              <a:extLst>
                <a:ext uri="{FF2B5EF4-FFF2-40B4-BE49-F238E27FC236}">
                  <a16:creationId xmlns:a16="http://schemas.microsoft.com/office/drawing/2014/main" id="{02E626B7-32F1-8A4A-BF4D-14BD9AD83F18}"/>
                </a:ext>
              </a:extLst>
            </p:cNvPr>
            <p:cNvGrpSpPr/>
            <p:nvPr/>
          </p:nvGrpSpPr>
          <p:grpSpPr>
            <a:xfrm>
              <a:off x="7995544" y="905186"/>
              <a:ext cx="1152000" cy="1152000"/>
              <a:chOff x="8232198" y="1782946"/>
              <a:chExt cx="1152000" cy="1152000"/>
            </a:xfrm>
          </p:grpSpPr>
          <p:pic>
            <p:nvPicPr>
              <p:cNvPr id="94" name="Graphic 93">
                <a:extLst>
                  <a:ext uri="{FF2B5EF4-FFF2-40B4-BE49-F238E27FC236}">
                    <a16:creationId xmlns:a16="http://schemas.microsoft.com/office/drawing/2014/main" id="{E3ED81CE-ED75-2248-969B-8571A8485EB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550661" y="2114695"/>
                <a:ext cx="540000" cy="494043"/>
              </a:xfrm>
              <a:prstGeom prst="rect">
                <a:avLst/>
              </a:prstGeom>
            </p:spPr>
          </p:pic>
          <p:grpSp>
            <p:nvGrpSpPr>
              <p:cNvPr id="95" name="Group 94">
                <a:extLst>
                  <a:ext uri="{FF2B5EF4-FFF2-40B4-BE49-F238E27FC236}">
                    <a16:creationId xmlns:a16="http://schemas.microsoft.com/office/drawing/2014/main" id="{8BEA4517-B34B-2F43-8A9D-7BBDAE565940}"/>
                  </a:ext>
                </a:extLst>
              </p:cNvPr>
              <p:cNvGrpSpPr/>
              <p:nvPr/>
            </p:nvGrpSpPr>
            <p:grpSpPr>
              <a:xfrm>
                <a:off x="8232198" y="1782946"/>
                <a:ext cx="1152000" cy="1152000"/>
                <a:chOff x="3444140" y="2233943"/>
                <a:chExt cx="1152000" cy="1152000"/>
              </a:xfrm>
            </p:grpSpPr>
            <p:sp>
              <p:nvSpPr>
                <p:cNvPr id="96" name="Oval 95">
                  <a:extLst>
                    <a:ext uri="{FF2B5EF4-FFF2-40B4-BE49-F238E27FC236}">
                      <a16:creationId xmlns:a16="http://schemas.microsoft.com/office/drawing/2014/main" id="{D9AAFAAB-F739-804F-9C39-B8741E6F37DA}"/>
                    </a:ext>
                  </a:extLst>
                </p:cNvPr>
                <p:cNvSpPr/>
                <p:nvPr/>
              </p:nvSpPr>
              <p:spPr>
                <a:xfrm>
                  <a:off x="3516140" y="2305943"/>
                  <a:ext cx="1008000" cy="1008000"/>
                </a:xfrm>
                <a:prstGeom prst="ellipse">
                  <a:avLst/>
                </a:prstGeom>
                <a:noFill/>
                <a:ln w="19050" cap="rnd">
                  <a:solidFill>
                    <a:schemeClr val="accent5">
                      <a:alpha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A0E5FB75-332B-5643-90BC-8920F635AC1B}"/>
                    </a:ext>
                  </a:extLst>
                </p:cNvPr>
                <p:cNvSpPr/>
                <p:nvPr/>
              </p:nvSpPr>
              <p:spPr>
                <a:xfrm>
                  <a:off x="3444140" y="2233943"/>
                  <a:ext cx="1152000" cy="1152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grpSp>
        </p:grpSp>
        <p:sp>
          <p:nvSpPr>
            <p:cNvPr id="93" name="TextBox 92">
              <a:extLst>
                <a:ext uri="{FF2B5EF4-FFF2-40B4-BE49-F238E27FC236}">
                  <a16:creationId xmlns:a16="http://schemas.microsoft.com/office/drawing/2014/main" id="{F7795826-A300-8E4F-9AE0-58A9D8D23740}"/>
                </a:ext>
              </a:extLst>
            </p:cNvPr>
            <p:cNvSpPr txBox="1"/>
            <p:nvPr/>
          </p:nvSpPr>
          <p:spPr>
            <a:xfrm>
              <a:off x="7878645" y="2103756"/>
              <a:ext cx="1385799" cy="330072"/>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200" b="1" i="0" u="none" strike="noStrike" kern="1200" cap="none" spc="40" normalizeH="0" baseline="0" noProof="0" dirty="0">
                  <a:ln>
                    <a:noFill/>
                  </a:ln>
                  <a:solidFill>
                    <a:srgbClr val="19234D"/>
                  </a:solidFill>
                  <a:effectLst/>
                  <a:uLnTx/>
                  <a:uFillTx/>
                  <a:latin typeface="Calibri Light" panose="020F0302020204030204"/>
                  <a:ea typeface="+mn-ea"/>
                  <a:cs typeface="+mn-cs"/>
                </a:rPr>
                <a:t>Insider</a:t>
              </a:r>
            </a:p>
          </p:txBody>
        </p:sp>
      </p:grpSp>
      <p:cxnSp>
        <p:nvCxnSpPr>
          <p:cNvPr id="98" name="Straight Connector 97">
            <a:extLst>
              <a:ext uri="{FF2B5EF4-FFF2-40B4-BE49-F238E27FC236}">
                <a16:creationId xmlns:a16="http://schemas.microsoft.com/office/drawing/2014/main" id="{9CA3F7A6-DF07-A94A-B0DD-A2BF6E65E484}"/>
              </a:ext>
            </a:extLst>
          </p:cNvPr>
          <p:cNvCxnSpPr>
            <a:cxnSpLocks/>
          </p:cNvCxnSpPr>
          <p:nvPr/>
        </p:nvCxnSpPr>
        <p:spPr>
          <a:xfrm flipH="1">
            <a:off x="7616241" y="1407030"/>
            <a:ext cx="407064" cy="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Straight Connector 98">
            <a:extLst>
              <a:ext uri="{FF2B5EF4-FFF2-40B4-BE49-F238E27FC236}">
                <a16:creationId xmlns:a16="http://schemas.microsoft.com/office/drawing/2014/main" id="{C37A1EAC-9D9D-8041-86AB-6534B63C171A}"/>
              </a:ext>
            </a:extLst>
          </p:cNvPr>
          <p:cNvCxnSpPr>
            <a:cxnSpLocks/>
          </p:cNvCxnSpPr>
          <p:nvPr/>
        </p:nvCxnSpPr>
        <p:spPr>
          <a:xfrm flipH="1">
            <a:off x="9347677" y="1404555"/>
            <a:ext cx="407064" cy="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00" name="Group 99">
            <a:extLst>
              <a:ext uri="{FF2B5EF4-FFF2-40B4-BE49-F238E27FC236}">
                <a16:creationId xmlns:a16="http://schemas.microsoft.com/office/drawing/2014/main" id="{B2B709C5-2E4C-8543-87EB-9E2AA6A91FB9}"/>
              </a:ext>
            </a:extLst>
          </p:cNvPr>
          <p:cNvGrpSpPr/>
          <p:nvPr/>
        </p:nvGrpSpPr>
        <p:grpSpPr>
          <a:xfrm>
            <a:off x="9586527" y="768314"/>
            <a:ext cx="1788610" cy="1528642"/>
            <a:chOff x="7677240" y="905186"/>
            <a:chExt cx="1788610" cy="1528642"/>
          </a:xfrm>
        </p:grpSpPr>
        <p:grpSp>
          <p:nvGrpSpPr>
            <p:cNvPr id="101" name="Group 100">
              <a:extLst>
                <a:ext uri="{FF2B5EF4-FFF2-40B4-BE49-F238E27FC236}">
                  <a16:creationId xmlns:a16="http://schemas.microsoft.com/office/drawing/2014/main" id="{C1BDB91D-5EE4-C94D-8B82-E73D85F8AA44}"/>
                </a:ext>
              </a:extLst>
            </p:cNvPr>
            <p:cNvGrpSpPr/>
            <p:nvPr/>
          </p:nvGrpSpPr>
          <p:grpSpPr>
            <a:xfrm>
              <a:off x="7995544" y="905186"/>
              <a:ext cx="1152000" cy="1152000"/>
              <a:chOff x="8232198" y="1782946"/>
              <a:chExt cx="1152000" cy="1152000"/>
            </a:xfrm>
          </p:grpSpPr>
          <p:pic>
            <p:nvPicPr>
              <p:cNvPr id="103" name="Graphic 102">
                <a:extLst>
                  <a:ext uri="{FF2B5EF4-FFF2-40B4-BE49-F238E27FC236}">
                    <a16:creationId xmlns:a16="http://schemas.microsoft.com/office/drawing/2014/main" id="{9C638AC7-8081-AC43-B72D-237231CFD42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550661" y="2125466"/>
                <a:ext cx="540000" cy="472500"/>
              </a:xfrm>
              <a:prstGeom prst="rect">
                <a:avLst/>
              </a:prstGeom>
            </p:spPr>
          </p:pic>
          <p:grpSp>
            <p:nvGrpSpPr>
              <p:cNvPr id="104" name="Group 103">
                <a:extLst>
                  <a:ext uri="{FF2B5EF4-FFF2-40B4-BE49-F238E27FC236}">
                    <a16:creationId xmlns:a16="http://schemas.microsoft.com/office/drawing/2014/main" id="{C50CE064-3762-C942-9FEC-C319BED2F700}"/>
                  </a:ext>
                </a:extLst>
              </p:cNvPr>
              <p:cNvGrpSpPr/>
              <p:nvPr/>
            </p:nvGrpSpPr>
            <p:grpSpPr>
              <a:xfrm>
                <a:off x="8232198" y="1782946"/>
                <a:ext cx="1152000" cy="1152000"/>
                <a:chOff x="3444140" y="2233943"/>
                <a:chExt cx="1152000" cy="1152000"/>
              </a:xfrm>
            </p:grpSpPr>
            <p:sp>
              <p:nvSpPr>
                <p:cNvPr id="105" name="Oval 104">
                  <a:extLst>
                    <a:ext uri="{FF2B5EF4-FFF2-40B4-BE49-F238E27FC236}">
                      <a16:creationId xmlns:a16="http://schemas.microsoft.com/office/drawing/2014/main" id="{0367769A-4AA8-184E-967D-C8484CC336C9}"/>
                    </a:ext>
                  </a:extLst>
                </p:cNvPr>
                <p:cNvSpPr/>
                <p:nvPr/>
              </p:nvSpPr>
              <p:spPr>
                <a:xfrm>
                  <a:off x="3516140" y="2305943"/>
                  <a:ext cx="1008000" cy="1008000"/>
                </a:xfrm>
                <a:prstGeom prst="ellipse">
                  <a:avLst/>
                </a:prstGeom>
                <a:noFill/>
                <a:ln w="19050" cap="rnd">
                  <a:solidFill>
                    <a:schemeClr val="accent5">
                      <a:alpha val="50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69E34990-5D93-BA48-8F94-EA2033384F5B}"/>
                    </a:ext>
                  </a:extLst>
                </p:cNvPr>
                <p:cNvSpPr/>
                <p:nvPr/>
              </p:nvSpPr>
              <p:spPr>
                <a:xfrm>
                  <a:off x="3444140" y="2233943"/>
                  <a:ext cx="1152000" cy="1152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grpSp>
        </p:grpSp>
        <p:sp>
          <p:nvSpPr>
            <p:cNvPr id="102" name="TextBox 101">
              <a:extLst>
                <a:ext uri="{FF2B5EF4-FFF2-40B4-BE49-F238E27FC236}">
                  <a16:creationId xmlns:a16="http://schemas.microsoft.com/office/drawing/2014/main" id="{255C727E-9550-204E-B83B-3BBDE2829EEA}"/>
                </a:ext>
              </a:extLst>
            </p:cNvPr>
            <p:cNvSpPr txBox="1"/>
            <p:nvPr/>
          </p:nvSpPr>
          <p:spPr>
            <a:xfrm>
              <a:off x="7677240" y="2103756"/>
              <a:ext cx="1788610" cy="330072"/>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CA" sz="1200" b="1" i="0" u="none" strike="noStrike" kern="1200" cap="none" spc="40" normalizeH="0" baseline="0" noProof="0" dirty="0">
                  <a:ln>
                    <a:noFill/>
                  </a:ln>
                  <a:solidFill>
                    <a:srgbClr val="19234D"/>
                  </a:solidFill>
                  <a:effectLst/>
                  <a:uLnTx/>
                  <a:uFillTx/>
                  <a:latin typeface="Calibri Light" panose="020F0302020204030204"/>
                  <a:ea typeface="+mn-ea"/>
                  <a:cs typeface="+mn-cs"/>
                </a:rPr>
                <a:t>Vulnerability </a:t>
              </a:r>
            </a:p>
          </p:txBody>
        </p:sp>
      </p:grpSp>
      <p:cxnSp>
        <p:nvCxnSpPr>
          <p:cNvPr id="108" name="Straight Connector 107">
            <a:extLst>
              <a:ext uri="{FF2B5EF4-FFF2-40B4-BE49-F238E27FC236}">
                <a16:creationId xmlns:a16="http://schemas.microsoft.com/office/drawing/2014/main" id="{AC56C7B6-CD21-DA43-AD1D-553028393F64}"/>
              </a:ext>
            </a:extLst>
          </p:cNvPr>
          <p:cNvCxnSpPr>
            <a:cxnSpLocks/>
          </p:cNvCxnSpPr>
          <p:nvPr/>
        </p:nvCxnSpPr>
        <p:spPr>
          <a:xfrm>
            <a:off x="8634144" y="3688690"/>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9" name="Straight Connector 108">
            <a:extLst>
              <a:ext uri="{FF2B5EF4-FFF2-40B4-BE49-F238E27FC236}">
                <a16:creationId xmlns:a16="http://schemas.microsoft.com/office/drawing/2014/main" id="{5E3BB27D-D30C-1345-937E-9B207B3A13C3}"/>
              </a:ext>
            </a:extLst>
          </p:cNvPr>
          <p:cNvCxnSpPr>
            <a:cxnSpLocks/>
          </p:cNvCxnSpPr>
          <p:nvPr/>
        </p:nvCxnSpPr>
        <p:spPr>
          <a:xfrm>
            <a:off x="8634144" y="2496806"/>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Group 1">
            <a:extLst>
              <a:ext uri="{FF2B5EF4-FFF2-40B4-BE49-F238E27FC236}">
                <a16:creationId xmlns:a16="http://schemas.microsoft.com/office/drawing/2014/main" id="{D8303A7B-ED8A-5A49-AF14-505B95D65F16}"/>
              </a:ext>
            </a:extLst>
          </p:cNvPr>
          <p:cNvGrpSpPr/>
          <p:nvPr/>
        </p:nvGrpSpPr>
        <p:grpSpPr>
          <a:xfrm>
            <a:off x="7940682" y="2720872"/>
            <a:ext cx="1380523" cy="900000"/>
            <a:chOff x="7951315" y="2720872"/>
            <a:chExt cx="1380523" cy="900000"/>
          </a:xfrm>
        </p:grpSpPr>
        <p:sp>
          <p:nvSpPr>
            <p:cNvPr id="123" name="Rectangle: Rounded Corners 94">
              <a:extLst>
                <a:ext uri="{FF2B5EF4-FFF2-40B4-BE49-F238E27FC236}">
                  <a16:creationId xmlns:a16="http://schemas.microsoft.com/office/drawing/2014/main" id="{7B1CA1F1-77BC-2249-A285-31666A32FEBD}"/>
                </a:ext>
              </a:extLst>
            </p:cNvPr>
            <p:cNvSpPr/>
            <p:nvPr/>
          </p:nvSpPr>
          <p:spPr>
            <a:xfrm>
              <a:off x="7951315" y="2720872"/>
              <a:ext cx="1368000" cy="900000"/>
            </a:xfrm>
            <a:prstGeom prst="roundRect">
              <a:avLst>
                <a:gd name="adj" fmla="val 29968"/>
              </a:avLst>
            </a:prstGeom>
            <a:solidFill>
              <a:schemeClr val="bg1">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grpSp>
          <p:nvGrpSpPr>
            <p:cNvPr id="112" name="Group 111">
              <a:extLst>
                <a:ext uri="{FF2B5EF4-FFF2-40B4-BE49-F238E27FC236}">
                  <a16:creationId xmlns:a16="http://schemas.microsoft.com/office/drawing/2014/main" id="{49267878-E8A8-7047-B2DE-44A93A84E582}"/>
                </a:ext>
              </a:extLst>
            </p:cNvPr>
            <p:cNvGrpSpPr/>
            <p:nvPr/>
          </p:nvGrpSpPr>
          <p:grpSpPr>
            <a:xfrm>
              <a:off x="7954923" y="2958155"/>
              <a:ext cx="1376915" cy="541097"/>
              <a:chOff x="2894827" y="3156967"/>
              <a:chExt cx="1376915" cy="541097"/>
            </a:xfrm>
          </p:grpSpPr>
          <p:sp>
            <p:nvSpPr>
              <p:cNvPr id="113" name="TextBox 112">
                <a:extLst>
                  <a:ext uri="{FF2B5EF4-FFF2-40B4-BE49-F238E27FC236}">
                    <a16:creationId xmlns:a16="http://schemas.microsoft.com/office/drawing/2014/main" id="{C7268836-AED1-AB43-9AA2-CCA21A951D5C}"/>
                  </a:ext>
                </a:extLst>
              </p:cNvPr>
              <p:cNvSpPr txBox="1"/>
              <p:nvPr/>
            </p:nvSpPr>
            <p:spPr>
              <a:xfrm>
                <a:off x="2894827" y="3275659"/>
                <a:ext cx="1376915" cy="422405"/>
              </a:xfrm>
              <a:prstGeom prst="rect">
                <a:avLst/>
              </a:prstGeom>
              <a:noFill/>
            </p:spPr>
            <p:txBody>
              <a:bodyPr wrap="square" lIns="72000" tIns="72000" rIns="72000" bIns="72000"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900" b="0" i="0" u="none" strike="noStrike" kern="1200" cap="none" spc="40" normalizeH="0" baseline="0" noProof="0" dirty="0">
                    <a:ln>
                      <a:noFill/>
                    </a:ln>
                    <a:solidFill>
                      <a:srgbClr val="19234D"/>
                    </a:solidFill>
                    <a:effectLst/>
                    <a:uLnTx/>
                    <a:uFillTx/>
                    <a:latin typeface="Calibri Light" panose="020F0302020204030204"/>
                    <a:ea typeface="+mn-ea"/>
                    <a:cs typeface="+mn-cs"/>
                  </a:rPr>
                  <a:t>Proprietary</a:t>
                </a:r>
                <a:br>
                  <a:rPr kumimoji="0" lang="en-US" sz="900" b="0" i="0" u="none" strike="noStrike" kern="1200" cap="none" spc="40" normalizeH="0" baseline="0" noProof="0" dirty="0">
                    <a:ln>
                      <a:noFill/>
                    </a:ln>
                    <a:solidFill>
                      <a:srgbClr val="19234D"/>
                    </a:solidFill>
                    <a:effectLst/>
                    <a:uLnTx/>
                    <a:uFillTx/>
                    <a:latin typeface="Calibri Light" panose="020F0302020204030204"/>
                    <a:ea typeface="+mn-ea"/>
                    <a:cs typeface="+mn-cs"/>
                  </a:rPr>
                </a:br>
                <a:r>
                  <a:rPr kumimoji="0" lang="en-US" sz="900" b="0" i="0" u="none" strike="noStrike" kern="1200" cap="none" spc="40" normalizeH="0" baseline="0" noProof="0" dirty="0">
                    <a:ln>
                      <a:noFill/>
                    </a:ln>
                    <a:solidFill>
                      <a:srgbClr val="19234D"/>
                    </a:solidFill>
                    <a:effectLst/>
                    <a:uLnTx/>
                    <a:uFillTx/>
                    <a:latin typeface="Calibri Light" panose="020F0302020204030204"/>
                    <a:ea typeface="+mn-ea"/>
                    <a:cs typeface="+mn-cs"/>
                  </a:rPr>
                  <a:t>Technology</a:t>
                </a:r>
                <a:endParaRPr kumimoji="0" lang="en-CA" sz="900" b="0" i="0" u="none" strike="noStrike" kern="1200" cap="none" spc="40" normalizeH="0" baseline="0" noProof="0" dirty="0">
                  <a:ln>
                    <a:noFill/>
                  </a:ln>
                  <a:solidFill>
                    <a:srgbClr val="19234D"/>
                  </a:solidFill>
                  <a:effectLst/>
                  <a:uLnTx/>
                  <a:uFillTx/>
                  <a:latin typeface="Calibri Light" panose="020F0302020204030204"/>
                  <a:ea typeface="+mn-ea"/>
                  <a:cs typeface="+mn-cs"/>
                </a:endParaRPr>
              </a:p>
            </p:txBody>
          </p:sp>
          <p:pic>
            <p:nvPicPr>
              <p:cNvPr id="114" name="Graphic 113">
                <a:extLst>
                  <a:ext uri="{FF2B5EF4-FFF2-40B4-BE49-F238E27FC236}">
                    <a16:creationId xmlns:a16="http://schemas.microsoft.com/office/drawing/2014/main" id="{B95268E6-DF18-A94A-AC9D-F7D3C624D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9758" y="3156967"/>
                <a:ext cx="751046" cy="108000"/>
              </a:xfrm>
              <a:prstGeom prst="rect">
                <a:avLst/>
              </a:prstGeom>
            </p:spPr>
          </p:pic>
        </p:grpSp>
      </p:grpSp>
      <p:grpSp>
        <p:nvGrpSpPr>
          <p:cNvPr id="10" name="Group 9">
            <a:extLst>
              <a:ext uri="{FF2B5EF4-FFF2-40B4-BE49-F238E27FC236}">
                <a16:creationId xmlns:a16="http://schemas.microsoft.com/office/drawing/2014/main" id="{1A8C8526-E02F-4540-8F6A-D2FE14E9DF5C}"/>
              </a:ext>
            </a:extLst>
          </p:cNvPr>
          <p:cNvGrpSpPr/>
          <p:nvPr/>
        </p:nvGrpSpPr>
        <p:grpSpPr>
          <a:xfrm>
            <a:off x="2809124" y="2717720"/>
            <a:ext cx="1368000" cy="900000"/>
            <a:chOff x="2819757" y="2717720"/>
            <a:chExt cx="1368000" cy="900000"/>
          </a:xfrm>
        </p:grpSpPr>
        <p:sp>
          <p:nvSpPr>
            <p:cNvPr id="129" name="Rectangle: Rounded Corners 94">
              <a:extLst>
                <a:ext uri="{FF2B5EF4-FFF2-40B4-BE49-F238E27FC236}">
                  <a16:creationId xmlns:a16="http://schemas.microsoft.com/office/drawing/2014/main" id="{4BB85C97-8163-1041-A4C1-ED63D09FF371}"/>
                </a:ext>
              </a:extLst>
            </p:cNvPr>
            <p:cNvSpPr/>
            <p:nvPr/>
          </p:nvSpPr>
          <p:spPr>
            <a:xfrm>
              <a:off x="2819757" y="2717720"/>
              <a:ext cx="1368000" cy="900000"/>
            </a:xfrm>
            <a:prstGeom prst="roundRect">
              <a:avLst>
                <a:gd name="adj" fmla="val 29968"/>
              </a:avLst>
            </a:prstGeom>
            <a:solidFill>
              <a:schemeClr val="bg1">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pic>
          <p:nvPicPr>
            <p:cNvPr id="115" name="Picture 7" descr="Logo&#10;&#10;Description automatically generated">
              <a:extLst>
                <a:ext uri="{FF2B5EF4-FFF2-40B4-BE49-F238E27FC236}">
                  <a16:creationId xmlns:a16="http://schemas.microsoft.com/office/drawing/2014/main" id="{2C90DDE7-132D-D74F-A9F7-B8C332085700}"/>
                </a:ext>
              </a:extLst>
            </p:cNvPr>
            <p:cNvPicPr>
              <a:picLocks noChangeAspect="1"/>
            </p:cNvPicPr>
            <p:nvPr/>
          </p:nvPicPr>
          <p:blipFill rotWithShape="1">
            <a:blip r:embed="rId17">
              <a:grayscl/>
              <a:extLst>
                <a:ext uri="{BEBA8EAE-BF5A-486C-A8C5-ECC9F3942E4B}">
                  <a14:imgProps xmlns:a14="http://schemas.microsoft.com/office/drawing/2010/main">
                    <a14:imgLayer r:embed="rId18">
                      <a14:imgEffect>
                        <a14:brightnessContrast bright="-40000" contrast="-100000"/>
                      </a14:imgEffect>
                    </a14:imgLayer>
                  </a14:imgProps>
                </a:ext>
              </a:extLst>
            </a:blip>
            <a:srcRect t="33984" r="317" b="25904"/>
            <a:stretch/>
          </p:blipFill>
          <p:spPr>
            <a:xfrm>
              <a:off x="2971315" y="2843342"/>
              <a:ext cx="1042374" cy="220196"/>
            </a:xfrm>
            <a:prstGeom prst="rect">
              <a:avLst/>
            </a:prstGeom>
            <a:noFill/>
          </p:spPr>
        </p:pic>
        <p:pic>
          <p:nvPicPr>
            <p:cNvPr id="116" name="Picture 8" descr="Logo&#10;&#10;Description automatically generated">
              <a:extLst>
                <a:ext uri="{FF2B5EF4-FFF2-40B4-BE49-F238E27FC236}">
                  <a16:creationId xmlns:a16="http://schemas.microsoft.com/office/drawing/2014/main" id="{0FDD3FEE-5D0D-B748-B4D7-D9EB9A9DE005}"/>
                </a:ext>
              </a:extLst>
            </p:cNvPr>
            <p:cNvPicPr>
              <a:picLocks noChangeAspect="1"/>
            </p:cNvPicPr>
            <p:nvPr/>
          </p:nvPicPr>
          <p:blipFill>
            <a:blip r:embed="rId19">
              <a:grayscl/>
              <a:extLst>
                <a:ext uri="{BEBA8EAE-BF5A-486C-A8C5-ECC9F3942E4B}">
                  <a14:imgProps xmlns:a14="http://schemas.microsoft.com/office/drawing/2010/main">
                    <a14:imgLayer r:embed="rId20">
                      <a14:imgEffect>
                        <a14:colorTemperature colorTemp="7605"/>
                      </a14:imgEffect>
                      <a14:imgEffect>
                        <a14:brightnessContrast bright="-40000" contrast="-100000"/>
                      </a14:imgEffect>
                    </a14:imgLayer>
                  </a14:imgProps>
                </a:ext>
              </a:extLst>
            </a:blip>
            <a:stretch>
              <a:fillRect/>
            </a:stretch>
          </p:blipFill>
          <p:spPr>
            <a:xfrm>
              <a:off x="3146292" y="3320742"/>
              <a:ext cx="708921" cy="146026"/>
            </a:xfrm>
            <a:prstGeom prst="rect">
              <a:avLst/>
            </a:prstGeom>
            <a:noFill/>
          </p:spPr>
        </p:pic>
        <p:pic>
          <p:nvPicPr>
            <p:cNvPr id="117" name="Picture 6" descr="Icon&#10;&#10;Description automatically generated">
              <a:extLst>
                <a:ext uri="{FF2B5EF4-FFF2-40B4-BE49-F238E27FC236}">
                  <a16:creationId xmlns:a16="http://schemas.microsoft.com/office/drawing/2014/main" id="{D390C60E-3BF4-AD4A-90E7-2A86EEFB5009}"/>
                </a:ext>
              </a:extLst>
            </p:cNvPr>
            <p:cNvPicPr>
              <a:picLocks noChangeAspect="1"/>
            </p:cNvPicPr>
            <p:nvPr/>
          </p:nvPicPr>
          <p:blipFill>
            <a:blip r:embed="rId21">
              <a:grayscl/>
              <a:extLst>
                <a:ext uri="{BEBA8EAE-BF5A-486C-A8C5-ECC9F3942E4B}">
                  <a14:imgProps xmlns:a14="http://schemas.microsoft.com/office/drawing/2010/main">
                    <a14:imgLayer r:embed="rId22">
                      <a14:imgEffect>
                        <a14:colorTemperature colorTemp="11500"/>
                      </a14:imgEffect>
                      <a14:imgEffect>
                        <a14:brightnessContrast bright="-40000" contrast="-100000"/>
                      </a14:imgEffect>
                    </a14:imgLayer>
                  </a14:imgProps>
                </a:ext>
              </a:extLst>
            </a:blip>
            <a:stretch>
              <a:fillRect/>
            </a:stretch>
          </p:blipFill>
          <p:spPr>
            <a:xfrm>
              <a:off x="3030420" y="3145986"/>
              <a:ext cx="962648" cy="58028"/>
            </a:xfrm>
            <a:prstGeom prst="rect">
              <a:avLst/>
            </a:prstGeom>
          </p:spPr>
        </p:pic>
      </p:grpSp>
      <p:pic>
        <p:nvPicPr>
          <p:cNvPr id="118" name="Graphic 117">
            <a:extLst>
              <a:ext uri="{FF2B5EF4-FFF2-40B4-BE49-F238E27FC236}">
                <a16:creationId xmlns:a16="http://schemas.microsoft.com/office/drawing/2014/main" id="{92A2CBFA-2102-5047-BA8F-49F00E3B88C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510068" y="6426000"/>
            <a:ext cx="432000" cy="432000"/>
          </a:xfrm>
          <a:prstGeom prst="rect">
            <a:avLst/>
          </a:prstGeom>
        </p:spPr>
      </p:pic>
      <p:grpSp>
        <p:nvGrpSpPr>
          <p:cNvPr id="8" name="Group 7">
            <a:extLst>
              <a:ext uri="{FF2B5EF4-FFF2-40B4-BE49-F238E27FC236}">
                <a16:creationId xmlns:a16="http://schemas.microsoft.com/office/drawing/2014/main" id="{7ABAF121-6F93-3449-BBAC-1533119F0F94}"/>
              </a:ext>
            </a:extLst>
          </p:cNvPr>
          <p:cNvGrpSpPr/>
          <p:nvPr/>
        </p:nvGrpSpPr>
        <p:grpSpPr>
          <a:xfrm>
            <a:off x="6230486" y="2720872"/>
            <a:ext cx="1368000" cy="900000"/>
            <a:chOff x="6273018" y="2720872"/>
            <a:chExt cx="1368000" cy="900000"/>
          </a:xfrm>
        </p:grpSpPr>
        <p:sp>
          <p:nvSpPr>
            <p:cNvPr id="125" name="Rectangle: Rounded Corners 94">
              <a:extLst>
                <a:ext uri="{FF2B5EF4-FFF2-40B4-BE49-F238E27FC236}">
                  <a16:creationId xmlns:a16="http://schemas.microsoft.com/office/drawing/2014/main" id="{C6C4455F-19A3-BD4E-B516-67963220431A}"/>
                </a:ext>
              </a:extLst>
            </p:cNvPr>
            <p:cNvSpPr/>
            <p:nvPr/>
          </p:nvSpPr>
          <p:spPr>
            <a:xfrm>
              <a:off x="6273018" y="2720872"/>
              <a:ext cx="1368000" cy="900000"/>
            </a:xfrm>
            <a:prstGeom prst="roundRect">
              <a:avLst>
                <a:gd name="adj" fmla="val 29968"/>
              </a:avLst>
            </a:prstGeom>
            <a:solidFill>
              <a:schemeClr val="bg1">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757E8B0-D0EC-5D4A-94F8-67D6C5D243F8}"/>
                </a:ext>
              </a:extLst>
            </p:cNvPr>
            <p:cNvPicPr>
              <a:picLocks noChangeAspect="1"/>
            </p:cNvPicPr>
            <p:nvPr/>
          </p:nvPicPr>
          <p:blipFill>
            <a:blip r:embed="rId25">
              <a:grayscl/>
              <a:lum bright="20000"/>
            </a:blip>
            <a:stretch>
              <a:fillRect/>
            </a:stretch>
          </p:blipFill>
          <p:spPr>
            <a:xfrm>
              <a:off x="6769454" y="2795676"/>
              <a:ext cx="405353" cy="290542"/>
            </a:xfrm>
            <a:prstGeom prst="rect">
              <a:avLst/>
            </a:prstGeom>
          </p:spPr>
        </p:pic>
        <p:pic>
          <p:nvPicPr>
            <p:cNvPr id="120" name="Picture 8" descr="Logo&#10;&#10;Description automatically generated">
              <a:extLst>
                <a:ext uri="{FF2B5EF4-FFF2-40B4-BE49-F238E27FC236}">
                  <a16:creationId xmlns:a16="http://schemas.microsoft.com/office/drawing/2014/main" id="{461032C8-2478-9A4E-81F6-34709C2E78AF}"/>
                </a:ext>
              </a:extLst>
            </p:cNvPr>
            <p:cNvPicPr>
              <a:picLocks noChangeAspect="1"/>
            </p:cNvPicPr>
            <p:nvPr/>
          </p:nvPicPr>
          <p:blipFill>
            <a:blip r:embed="rId19">
              <a:grayscl/>
              <a:extLst>
                <a:ext uri="{BEBA8EAE-BF5A-486C-A8C5-ECC9F3942E4B}">
                  <a14:imgProps xmlns:a14="http://schemas.microsoft.com/office/drawing/2010/main">
                    <a14:imgLayer r:embed="rId20">
                      <a14:imgEffect>
                        <a14:colorTemperature colorTemp="7605"/>
                      </a14:imgEffect>
                      <a14:imgEffect>
                        <a14:brightnessContrast bright="-40000" contrast="-100000"/>
                      </a14:imgEffect>
                    </a14:imgLayer>
                  </a14:imgProps>
                </a:ext>
              </a:extLst>
            </a:blip>
            <a:stretch>
              <a:fillRect/>
            </a:stretch>
          </p:blipFill>
          <p:spPr>
            <a:xfrm>
              <a:off x="6577336" y="3086476"/>
              <a:ext cx="708921" cy="146026"/>
            </a:xfrm>
            <a:prstGeom prst="rect">
              <a:avLst/>
            </a:prstGeom>
            <a:noFill/>
          </p:spPr>
        </p:pic>
        <p:pic>
          <p:nvPicPr>
            <p:cNvPr id="122" name="Picture 2" descr="Google Cloud Platform Review | PCMag">
              <a:extLst>
                <a:ext uri="{FF2B5EF4-FFF2-40B4-BE49-F238E27FC236}">
                  <a16:creationId xmlns:a16="http://schemas.microsoft.com/office/drawing/2014/main" id="{099133A8-E3F2-1145-B23B-376B06A85F94}"/>
                </a:ext>
              </a:extLst>
            </p:cNvPr>
            <p:cNvPicPr>
              <a:picLocks noChangeAspect="1" noChangeArrowheads="1"/>
            </p:cNvPicPr>
            <p:nvPr/>
          </p:nvPicPr>
          <p:blipFill rotWithShape="1">
            <a:blip r:embed="rId26">
              <a:grayscl/>
              <a:extLst>
                <a:ext uri="{28A0092B-C50C-407E-A947-70E740481C1C}">
                  <a14:useLocalDpi xmlns:a14="http://schemas.microsoft.com/office/drawing/2010/main" val="0"/>
                </a:ext>
              </a:extLst>
            </a:blip>
            <a:srcRect l="5242" t="34445" r="6671" b="35194"/>
            <a:stretch/>
          </p:blipFill>
          <p:spPr bwMode="auto">
            <a:xfrm>
              <a:off x="6450488" y="3315403"/>
              <a:ext cx="1000311" cy="1940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9A5B683C-F583-214D-9CC0-169F0C4BB14D}"/>
              </a:ext>
            </a:extLst>
          </p:cNvPr>
          <p:cNvGrpSpPr/>
          <p:nvPr/>
        </p:nvGrpSpPr>
        <p:grpSpPr>
          <a:xfrm>
            <a:off x="4519320" y="2720872"/>
            <a:ext cx="1368000" cy="900000"/>
            <a:chOff x="4498054" y="2720872"/>
            <a:chExt cx="1368000" cy="900000"/>
          </a:xfrm>
        </p:grpSpPr>
        <p:sp>
          <p:nvSpPr>
            <p:cNvPr id="128" name="Rectangle: Rounded Corners 94">
              <a:extLst>
                <a:ext uri="{FF2B5EF4-FFF2-40B4-BE49-F238E27FC236}">
                  <a16:creationId xmlns:a16="http://schemas.microsoft.com/office/drawing/2014/main" id="{73CAECC2-5934-E942-A168-45EBF507C586}"/>
                </a:ext>
              </a:extLst>
            </p:cNvPr>
            <p:cNvSpPr/>
            <p:nvPr/>
          </p:nvSpPr>
          <p:spPr>
            <a:xfrm>
              <a:off x="4498054" y="2720872"/>
              <a:ext cx="1368000" cy="900000"/>
            </a:xfrm>
            <a:prstGeom prst="roundRect">
              <a:avLst>
                <a:gd name="adj" fmla="val 29968"/>
              </a:avLst>
            </a:prstGeom>
            <a:solidFill>
              <a:schemeClr val="bg1">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AD4D5D44-D33A-0048-AB83-3D617D7420E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797835" y="2963917"/>
              <a:ext cx="767102" cy="144000"/>
            </a:xfrm>
            <a:prstGeom prst="rect">
              <a:avLst/>
            </a:prstGeom>
          </p:spPr>
        </p:pic>
        <p:pic>
          <p:nvPicPr>
            <p:cNvPr id="121" name="Picture 8" descr="Logo&#10;&#10;Description automatically generated">
              <a:extLst>
                <a:ext uri="{FF2B5EF4-FFF2-40B4-BE49-F238E27FC236}">
                  <a16:creationId xmlns:a16="http://schemas.microsoft.com/office/drawing/2014/main" id="{B8752942-25BF-4A47-B6EB-5148A7637C7D}"/>
                </a:ext>
              </a:extLst>
            </p:cNvPr>
            <p:cNvPicPr>
              <a:picLocks noChangeAspect="1"/>
            </p:cNvPicPr>
            <p:nvPr/>
          </p:nvPicPr>
          <p:blipFill>
            <a:blip r:embed="rId19">
              <a:grayscl/>
              <a:extLst>
                <a:ext uri="{BEBA8EAE-BF5A-486C-A8C5-ECC9F3942E4B}">
                  <a14:imgProps xmlns:a14="http://schemas.microsoft.com/office/drawing/2010/main">
                    <a14:imgLayer r:embed="rId20">
                      <a14:imgEffect>
                        <a14:colorTemperature colorTemp="7605"/>
                      </a14:imgEffect>
                      <a14:imgEffect>
                        <a14:brightnessContrast bright="-40000" contrast="-100000"/>
                      </a14:imgEffect>
                    </a14:imgLayer>
                  </a14:imgProps>
                </a:ext>
              </a:extLst>
            </a:blip>
            <a:stretch>
              <a:fillRect/>
            </a:stretch>
          </p:blipFill>
          <p:spPr>
            <a:xfrm>
              <a:off x="4826925" y="3218179"/>
              <a:ext cx="708921" cy="146026"/>
            </a:xfrm>
            <a:prstGeom prst="rect">
              <a:avLst/>
            </a:prstGeom>
            <a:noFill/>
          </p:spPr>
        </p:pic>
      </p:grpSp>
      <p:cxnSp>
        <p:nvCxnSpPr>
          <p:cNvPr id="107" name="Straight Connector 106">
            <a:extLst>
              <a:ext uri="{FF2B5EF4-FFF2-40B4-BE49-F238E27FC236}">
                <a16:creationId xmlns:a16="http://schemas.microsoft.com/office/drawing/2014/main" id="{8529185E-4374-E541-822E-ED8B89D85BEB}"/>
              </a:ext>
            </a:extLst>
          </p:cNvPr>
          <p:cNvCxnSpPr>
            <a:cxnSpLocks/>
          </p:cNvCxnSpPr>
          <p:nvPr/>
        </p:nvCxnSpPr>
        <p:spPr>
          <a:xfrm>
            <a:off x="10490032" y="2481622"/>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Group 6">
            <a:extLst>
              <a:ext uri="{FF2B5EF4-FFF2-40B4-BE49-F238E27FC236}">
                <a16:creationId xmlns:a16="http://schemas.microsoft.com/office/drawing/2014/main" id="{FA3A4F3B-63A9-514A-94EE-883572E35D76}"/>
              </a:ext>
            </a:extLst>
          </p:cNvPr>
          <p:cNvGrpSpPr/>
          <p:nvPr/>
        </p:nvGrpSpPr>
        <p:grpSpPr>
          <a:xfrm>
            <a:off x="9796831" y="2720872"/>
            <a:ext cx="1368000" cy="900000"/>
            <a:chOff x="9796831" y="2720872"/>
            <a:chExt cx="1368000" cy="900000"/>
          </a:xfrm>
        </p:grpSpPr>
        <p:sp>
          <p:nvSpPr>
            <p:cNvPr id="30" name="Rectangle: Rounded Corners 94">
              <a:extLst>
                <a:ext uri="{FF2B5EF4-FFF2-40B4-BE49-F238E27FC236}">
                  <a16:creationId xmlns:a16="http://schemas.microsoft.com/office/drawing/2014/main" id="{1D2C3D58-E057-E34E-A9E3-586F8E175E4A}"/>
                </a:ext>
              </a:extLst>
            </p:cNvPr>
            <p:cNvSpPr/>
            <p:nvPr/>
          </p:nvSpPr>
          <p:spPr>
            <a:xfrm>
              <a:off x="9796831" y="2720872"/>
              <a:ext cx="1368000" cy="900000"/>
            </a:xfrm>
            <a:prstGeom prst="roundRect">
              <a:avLst>
                <a:gd name="adj" fmla="val 29968"/>
              </a:avLst>
            </a:prstGeom>
            <a:solidFill>
              <a:schemeClr val="bg1">
                <a:alpha val="5000"/>
              </a:schemeClr>
            </a:solidFill>
            <a:ln w="22225">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19234D"/>
                </a:solidFill>
                <a:effectLst/>
                <a:uLnTx/>
                <a:uFillTx/>
                <a:latin typeface="Calibri" panose="020F0502020204030204"/>
                <a:ea typeface="+mn-ea"/>
                <a:cs typeface="+mn-cs"/>
              </a:endParaRPr>
            </a:p>
          </p:txBody>
        </p:sp>
        <p:pic>
          <p:nvPicPr>
            <p:cNvPr id="31" name="Graphic 30">
              <a:extLst>
                <a:ext uri="{FF2B5EF4-FFF2-40B4-BE49-F238E27FC236}">
                  <a16:creationId xmlns:a16="http://schemas.microsoft.com/office/drawing/2014/main" id="{8FD0ED11-3888-4544-8025-E8468933369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163131" y="2837434"/>
              <a:ext cx="644711" cy="142390"/>
            </a:xfrm>
            <a:prstGeom prst="rect">
              <a:avLst/>
            </a:prstGeom>
          </p:spPr>
        </p:pic>
        <p:pic>
          <p:nvPicPr>
            <p:cNvPr id="1028" name="Picture 4">
              <a:extLst>
                <a:ext uri="{FF2B5EF4-FFF2-40B4-BE49-F238E27FC236}">
                  <a16:creationId xmlns:a16="http://schemas.microsoft.com/office/drawing/2014/main" id="{793913FB-B6CE-4340-853F-264C64C59BAD}"/>
                </a:ext>
              </a:extLst>
            </p:cNvPr>
            <p:cNvPicPr>
              <a:picLocks noChangeAspect="1" noChangeArrowheads="1"/>
            </p:cNvPicPr>
            <p:nvPr/>
          </p:nvPicPr>
          <p:blipFill>
            <a:blip r:embed="rId31">
              <a:grayscl/>
              <a:alphaModFix amt="75000"/>
              <a:extLst>
                <a:ext uri="{28A0092B-C50C-407E-A947-70E740481C1C}">
                  <a14:useLocalDpi xmlns:a14="http://schemas.microsoft.com/office/drawing/2010/main" val="0"/>
                </a:ext>
              </a:extLst>
            </a:blip>
            <a:srcRect/>
            <a:stretch>
              <a:fillRect/>
            </a:stretch>
          </p:blipFill>
          <p:spPr bwMode="auto">
            <a:xfrm>
              <a:off x="10144993" y="3349514"/>
              <a:ext cx="717239" cy="172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ybersecurity &amp; Compliance Solutions &amp; Services | Rapid7">
              <a:extLst>
                <a:ext uri="{FF2B5EF4-FFF2-40B4-BE49-F238E27FC236}">
                  <a16:creationId xmlns:a16="http://schemas.microsoft.com/office/drawing/2014/main" id="{9FD349BB-3A5F-AB44-93CC-E9F0877916EB}"/>
                </a:ext>
              </a:extLst>
            </p:cNvPr>
            <p:cNvPicPr>
              <a:picLocks noChangeAspect="1" noChangeArrowheads="1"/>
            </p:cNvPicPr>
            <p:nvPr/>
          </p:nvPicPr>
          <p:blipFill>
            <a:blip r:embed="rId32">
              <a:grayscl/>
              <a:alphaModFix amt="50000"/>
              <a:extLst>
                <a:ext uri="{28A0092B-C50C-407E-A947-70E740481C1C}">
                  <a14:useLocalDpi xmlns:a14="http://schemas.microsoft.com/office/drawing/2010/main" val="0"/>
                </a:ext>
              </a:extLst>
            </a:blip>
            <a:srcRect/>
            <a:stretch>
              <a:fillRect/>
            </a:stretch>
          </p:blipFill>
          <p:spPr bwMode="auto">
            <a:xfrm>
              <a:off x="10483961" y="3116019"/>
              <a:ext cx="585828" cy="100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0D927FF-15B5-3D4D-B45F-E45BA3EF012B}"/>
                </a:ext>
              </a:extLst>
            </p:cNvPr>
            <p:cNvPicPr>
              <a:picLocks noChangeAspect="1" noChangeArrowheads="1"/>
            </p:cNvPicPr>
            <p:nvPr/>
          </p:nvPicPr>
          <p:blipFill>
            <a:blip r:embed="rId33">
              <a:grayscl/>
              <a:alphaModFix amt="62000"/>
              <a:extLst>
                <a:ext uri="{28A0092B-C50C-407E-A947-70E740481C1C}">
                  <a14:useLocalDpi xmlns:a14="http://schemas.microsoft.com/office/drawing/2010/main" val="0"/>
                </a:ext>
              </a:extLst>
            </a:blip>
            <a:srcRect/>
            <a:stretch>
              <a:fillRect/>
            </a:stretch>
          </p:blipFill>
          <p:spPr bwMode="auto">
            <a:xfrm>
              <a:off x="9918412" y="3089738"/>
              <a:ext cx="486804" cy="15326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1" name="Straight Connector 130">
            <a:extLst>
              <a:ext uri="{FF2B5EF4-FFF2-40B4-BE49-F238E27FC236}">
                <a16:creationId xmlns:a16="http://schemas.microsoft.com/office/drawing/2014/main" id="{B459947D-273F-D24E-B793-EC5B1E829098}"/>
              </a:ext>
            </a:extLst>
          </p:cNvPr>
          <p:cNvCxnSpPr>
            <a:cxnSpLocks/>
          </p:cNvCxnSpPr>
          <p:nvPr/>
        </p:nvCxnSpPr>
        <p:spPr>
          <a:xfrm>
            <a:off x="8634144" y="4602235"/>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2" name="Straight Connector 131">
            <a:extLst>
              <a:ext uri="{FF2B5EF4-FFF2-40B4-BE49-F238E27FC236}">
                <a16:creationId xmlns:a16="http://schemas.microsoft.com/office/drawing/2014/main" id="{6C9AAE3B-1094-FD45-ADBF-820CECB8238A}"/>
              </a:ext>
            </a:extLst>
          </p:cNvPr>
          <p:cNvCxnSpPr>
            <a:cxnSpLocks/>
          </p:cNvCxnSpPr>
          <p:nvPr/>
        </p:nvCxnSpPr>
        <p:spPr>
          <a:xfrm>
            <a:off x="8634144" y="5426173"/>
            <a:ext cx="0" cy="108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9" name="Straight Connector 118">
            <a:extLst>
              <a:ext uri="{FF2B5EF4-FFF2-40B4-BE49-F238E27FC236}">
                <a16:creationId xmlns:a16="http://schemas.microsoft.com/office/drawing/2014/main" id="{D7393D9D-37F2-454C-87B1-26D2821B6B91}"/>
              </a:ext>
            </a:extLst>
          </p:cNvPr>
          <p:cNvCxnSpPr>
            <a:cxnSpLocks/>
          </p:cNvCxnSpPr>
          <p:nvPr/>
        </p:nvCxnSpPr>
        <p:spPr>
          <a:xfrm>
            <a:off x="10490032" y="3678944"/>
            <a:ext cx="0" cy="180000"/>
          </a:xfrm>
          <a:prstGeom prst="line">
            <a:avLst/>
          </a:prstGeom>
          <a:ln w="19050" cap="rnd" cmpd="sng" algn="ctr">
            <a:solidFill>
              <a:schemeClr val="tx1">
                <a:alpha val="50000"/>
              </a:schemeClr>
            </a:solidFill>
            <a:prstDash val="sysDot"/>
            <a:miter lim="800000"/>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4359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8A791-5C71-1948-96BB-32667F318470}"/>
              </a:ext>
            </a:extLst>
          </p:cNvPr>
          <p:cNvSpPr>
            <a:spLocks noGrp="1"/>
          </p:cNvSpPr>
          <p:nvPr>
            <p:ph type="body" sz="quarter" idx="10"/>
          </p:nvPr>
        </p:nvSpPr>
        <p:spPr/>
        <p:txBody>
          <a:bodyPr/>
          <a:lstStyle/>
          <a:p>
            <a:r>
              <a:rPr lang="en-US" sz="3200" dirty="0"/>
              <a:t>You’re Protected By The Best In The Business From Day 1</a:t>
            </a:r>
          </a:p>
        </p:txBody>
      </p:sp>
      <p:sp>
        <p:nvSpPr>
          <p:cNvPr id="4" name="Footer Placeholder 3">
            <a:extLst>
              <a:ext uri="{FF2B5EF4-FFF2-40B4-BE49-F238E27FC236}">
                <a16:creationId xmlns:a16="http://schemas.microsoft.com/office/drawing/2014/main" id="{4A36FDB3-7AE4-884E-89D7-C6AC8F76A17A}"/>
              </a:ext>
            </a:extLst>
          </p:cNvPr>
          <p:cNvSpPr>
            <a:spLocks noGrp="1"/>
          </p:cNvSpPr>
          <p:nvPr>
            <p:ph type="ftr" sz="quarter" idx="3"/>
          </p:nvPr>
        </p:nvSpPr>
        <p:spPr/>
        <p:txBody>
          <a:bodyPr/>
          <a:lstStyle/>
          <a:p>
            <a:r>
              <a:rPr lang="en-CA" dirty="0"/>
              <a:t>eSentire CONFIDENTIAL</a:t>
            </a:r>
          </a:p>
        </p:txBody>
      </p:sp>
      <p:sp>
        <p:nvSpPr>
          <p:cNvPr id="5" name="Slide Number Placeholder 4">
            <a:extLst>
              <a:ext uri="{FF2B5EF4-FFF2-40B4-BE49-F238E27FC236}">
                <a16:creationId xmlns:a16="http://schemas.microsoft.com/office/drawing/2014/main" id="{0F848CC2-A5E9-9D48-BA88-6C08F85820B5}"/>
              </a:ext>
            </a:extLst>
          </p:cNvPr>
          <p:cNvSpPr>
            <a:spLocks noGrp="1"/>
          </p:cNvSpPr>
          <p:nvPr>
            <p:ph type="sldNum" sz="quarter" idx="4"/>
          </p:nvPr>
        </p:nvSpPr>
        <p:spPr/>
        <p:txBody>
          <a:bodyPr/>
          <a:lstStyle/>
          <a:p>
            <a:fld id="{00993212-4268-2345-9A22-365630C70738}" type="slidenum">
              <a:rPr lang="en-US" smtClean="0"/>
              <a:pPr/>
              <a:t>15</a:t>
            </a:fld>
            <a:endParaRPr lang="en-CA" dirty="0"/>
          </a:p>
        </p:txBody>
      </p:sp>
      <p:sp>
        <p:nvSpPr>
          <p:cNvPr id="6" name="Text Placeholder 5">
            <a:extLst>
              <a:ext uri="{FF2B5EF4-FFF2-40B4-BE49-F238E27FC236}">
                <a16:creationId xmlns:a16="http://schemas.microsoft.com/office/drawing/2014/main" id="{E4201BF5-8447-D042-A642-C69CEA700DE7}"/>
              </a:ext>
            </a:extLst>
          </p:cNvPr>
          <p:cNvSpPr>
            <a:spLocks noGrp="1"/>
          </p:cNvSpPr>
          <p:nvPr>
            <p:ph type="body" sz="quarter" idx="12"/>
          </p:nvPr>
        </p:nvSpPr>
        <p:spPr/>
        <p:txBody>
          <a:bodyPr/>
          <a:lstStyle/>
          <a:p>
            <a:r>
              <a:rPr lang="en-US" dirty="0"/>
              <a:t>Meet Team eSentire</a:t>
            </a:r>
          </a:p>
        </p:txBody>
      </p:sp>
      <p:sp>
        <p:nvSpPr>
          <p:cNvPr id="7" name="Rounded Rectangle 6">
            <a:extLst>
              <a:ext uri="{FF2B5EF4-FFF2-40B4-BE49-F238E27FC236}">
                <a16:creationId xmlns:a16="http://schemas.microsoft.com/office/drawing/2014/main" id="{270C5BF2-F179-9846-AD03-A2557CD33428}"/>
              </a:ext>
            </a:extLst>
          </p:cNvPr>
          <p:cNvSpPr/>
          <p:nvPr/>
        </p:nvSpPr>
        <p:spPr>
          <a:xfrm>
            <a:off x="377197" y="1605389"/>
            <a:ext cx="3888000" cy="1872000"/>
          </a:xfrm>
          <a:prstGeom prst="roundRect">
            <a:avLst>
              <a:gd name="adj" fmla="val 3514"/>
            </a:avLst>
          </a:prstGeom>
          <a:gradFill flip="none" rotWithShape="1">
            <a:gsLst>
              <a:gs pos="0">
                <a:schemeClr val="accent1">
                  <a:alpha val="20000"/>
                </a:schemeClr>
              </a:gs>
              <a:gs pos="80000">
                <a:schemeClr val="accent1">
                  <a:alpha val="1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5BA3AE-674F-D84B-9FD3-04965A37FD30}"/>
              </a:ext>
            </a:extLst>
          </p:cNvPr>
          <p:cNvSpPr txBox="1"/>
          <p:nvPr/>
        </p:nvSpPr>
        <p:spPr>
          <a:xfrm>
            <a:off x="1166547" y="1915841"/>
            <a:ext cx="3192347" cy="369332"/>
          </a:xfrm>
          <a:prstGeom prst="rect">
            <a:avLst/>
          </a:prstGeom>
        </p:spPr>
        <p:txBody>
          <a:bodyPr wrap="square" rtlCol="0">
            <a:spAutoFit/>
          </a:bodyPr>
          <a:lstStyle/>
          <a:p>
            <a:r>
              <a:rPr lang="en-US" b="1" dirty="0">
                <a:latin typeface="+mj-lt"/>
              </a:rPr>
              <a:t>Cyber Risk Advisor</a:t>
            </a:r>
          </a:p>
        </p:txBody>
      </p:sp>
      <p:sp>
        <p:nvSpPr>
          <p:cNvPr id="9" name="Rectangle 8">
            <a:extLst>
              <a:ext uri="{FF2B5EF4-FFF2-40B4-BE49-F238E27FC236}">
                <a16:creationId xmlns:a16="http://schemas.microsoft.com/office/drawing/2014/main" id="{F832C386-B1ED-2042-8A2A-FE53487F40E8}"/>
              </a:ext>
            </a:extLst>
          </p:cNvPr>
          <p:cNvSpPr/>
          <p:nvPr/>
        </p:nvSpPr>
        <p:spPr>
          <a:xfrm>
            <a:off x="531582" y="2502247"/>
            <a:ext cx="3495568" cy="830997"/>
          </a:xfrm>
          <a:prstGeom prst="rect">
            <a:avLst/>
          </a:prstGeom>
        </p:spPr>
        <p:txBody>
          <a:bodyPr wrap="square" rtlCol="0">
            <a:spAutoFit/>
          </a:bodyPr>
          <a:lstStyle/>
          <a:p>
            <a:r>
              <a:rPr lang="en-CA" sz="1200" dirty="0">
                <a:latin typeface="+mj-lt"/>
              </a:rPr>
              <a:t>Technical expert who facilitates your onboarding, knows your business inside &amp; out and provides ongoing advisement to drive security outcomes to reduce your risk.</a:t>
            </a:r>
          </a:p>
        </p:txBody>
      </p:sp>
      <p:sp>
        <p:nvSpPr>
          <p:cNvPr id="10" name="Rounded Rectangle 9">
            <a:extLst>
              <a:ext uri="{FF2B5EF4-FFF2-40B4-BE49-F238E27FC236}">
                <a16:creationId xmlns:a16="http://schemas.microsoft.com/office/drawing/2014/main" id="{E2601F02-819F-CB47-8483-5D71527DABBB}"/>
              </a:ext>
            </a:extLst>
          </p:cNvPr>
          <p:cNvSpPr/>
          <p:nvPr/>
        </p:nvSpPr>
        <p:spPr>
          <a:xfrm>
            <a:off x="377197" y="3697956"/>
            <a:ext cx="7999200" cy="1995752"/>
          </a:xfrm>
          <a:prstGeom prst="roundRect">
            <a:avLst>
              <a:gd name="adj" fmla="val 3514"/>
            </a:avLst>
          </a:prstGeom>
          <a:gradFill flip="none" rotWithShape="1">
            <a:gsLst>
              <a:gs pos="0">
                <a:schemeClr val="accent1">
                  <a:alpha val="20000"/>
                </a:schemeClr>
              </a:gs>
              <a:gs pos="80000">
                <a:schemeClr val="accent1">
                  <a:alpha val="1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3F66279-90A5-294E-B973-4E25E256331D}"/>
              </a:ext>
            </a:extLst>
          </p:cNvPr>
          <p:cNvSpPr txBox="1"/>
          <p:nvPr/>
        </p:nvSpPr>
        <p:spPr>
          <a:xfrm>
            <a:off x="1234856" y="3971247"/>
            <a:ext cx="3053101" cy="369332"/>
          </a:xfrm>
          <a:prstGeom prst="rect">
            <a:avLst/>
          </a:prstGeom>
        </p:spPr>
        <p:txBody>
          <a:bodyPr wrap="square" rtlCol="0">
            <a:spAutoFit/>
          </a:bodyPr>
          <a:lstStyle/>
          <a:p>
            <a:r>
              <a:rPr lang="en-US" b="1" dirty="0">
                <a:latin typeface="+mj-lt"/>
              </a:rPr>
              <a:t>Threat Response Unit (TRU)</a:t>
            </a:r>
          </a:p>
        </p:txBody>
      </p:sp>
      <p:sp>
        <p:nvSpPr>
          <p:cNvPr id="12" name="Rectangle 11">
            <a:extLst>
              <a:ext uri="{FF2B5EF4-FFF2-40B4-BE49-F238E27FC236}">
                <a16:creationId xmlns:a16="http://schemas.microsoft.com/office/drawing/2014/main" id="{50C39B86-263A-E541-A467-03343617F596}"/>
              </a:ext>
            </a:extLst>
          </p:cNvPr>
          <p:cNvSpPr/>
          <p:nvPr/>
        </p:nvSpPr>
        <p:spPr>
          <a:xfrm>
            <a:off x="531582" y="4495728"/>
            <a:ext cx="3690368" cy="1015663"/>
          </a:xfrm>
          <a:prstGeom prst="rect">
            <a:avLst/>
          </a:prstGeom>
        </p:spPr>
        <p:txBody>
          <a:bodyPr wrap="square" rtlCol="0">
            <a:spAutoFit/>
          </a:bodyPr>
          <a:lstStyle/>
          <a:p>
            <a:r>
              <a:rPr lang="en-CA" sz="1200" dirty="0">
                <a:latin typeface="+mj-lt"/>
              </a:rPr>
              <a:t>Industry-renowned researchers and cyber experts offering insight, creating threat response models and driving better security outcomes forward as an  extension of your team, focused in: Threat Intelligence, Tactical Threat Response and Advanced Threat Analytics. </a:t>
            </a:r>
          </a:p>
        </p:txBody>
      </p:sp>
      <p:sp>
        <p:nvSpPr>
          <p:cNvPr id="13" name="Rounded Rectangle 12">
            <a:extLst>
              <a:ext uri="{FF2B5EF4-FFF2-40B4-BE49-F238E27FC236}">
                <a16:creationId xmlns:a16="http://schemas.microsoft.com/office/drawing/2014/main" id="{B5DB39B5-8789-3145-AE98-4A8DD73964BB}"/>
              </a:ext>
            </a:extLst>
          </p:cNvPr>
          <p:cNvSpPr/>
          <p:nvPr/>
        </p:nvSpPr>
        <p:spPr>
          <a:xfrm>
            <a:off x="4486484" y="1602247"/>
            <a:ext cx="3888000" cy="1872000"/>
          </a:xfrm>
          <a:prstGeom prst="roundRect">
            <a:avLst>
              <a:gd name="adj" fmla="val 3514"/>
            </a:avLst>
          </a:prstGeom>
          <a:gradFill flip="none" rotWithShape="1">
            <a:gsLst>
              <a:gs pos="0">
                <a:schemeClr val="accent1">
                  <a:alpha val="20000"/>
                </a:schemeClr>
              </a:gs>
              <a:gs pos="80000">
                <a:schemeClr val="accent1">
                  <a:alpha val="1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6515F28-5125-F341-AAC0-C5E30828DD16}"/>
              </a:ext>
            </a:extLst>
          </p:cNvPr>
          <p:cNvSpPr txBox="1"/>
          <p:nvPr/>
        </p:nvSpPr>
        <p:spPr>
          <a:xfrm>
            <a:off x="5406592" y="1803212"/>
            <a:ext cx="2791008" cy="646331"/>
          </a:xfrm>
          <a:prstGeom prst="rect">
            <a:avLst/>
          </a:prstGeom>
        </p:spPr>
        <p:txBody>
          <a:bodyPr wrap="square" rtlCol="0">
            <a:spAutoFit/>
          </a:bodyPr>
          <a:lstStyle/>
          <a:p>
            <a:r>
              <a:rPr lang="en-US" b="1" dirty="0">
                <a:latin typeface="+mj-lt"/>
              </a:rPr>
              <a:t>24/7 SOC Cyber Analysts and Elite Threat Hunters</a:t>
            </a:r>
          </a:p>
        </p:txBody>
      </p:sp>
      <p:sp>
        <p:nvSpPr>
          <p:cNvPr id="15" name="Rectangle 14">
            <a:extLst>
              <a:ext uri="{FF2B5EF4-FFF2-40B4-BE49-F238E27FC236}">
                <a16:creationId xmlns:a16="http://schemas.microsoft.com/office/drawing/2014/main" id="{0B04A5B3-8962-D340-BC4C-63FEBEADC006}"/>
              </a:ext>
            </a:extLst>
          </p:cNvPr>
          <p:cNvSpPr/>
          <p:nvPr/>
        </p:nvSpPr>
        <p:spPr>
          <a:xfrm>
            <a:off x="4659701" y="2502247"/>
            <a:ext cx="3249923" cy="646331"/>
          </a:xfrm>
          <a:prstGeom prst="rect">
            <a:avLst/>
          </a:prstGeom>
        </p:spPr>
        <p:txBody>
          <a:bodyPr wrap="square" rtlCol="0">
            <a:spAutoFit/>
          </a:bodyPr>
          <a:lstStyle/>
          <a:p>
            <a:r>
              <a:rPr lang="en-CA" sz="1200" dirty="0">
                <a:latin typeface="+mj-lt"/>
              </a:rPr>
              <a:t>On guard 24/7, monitoring signals, hunting and available for live support anytime and every time you need it most.</a:t>
            </a:r>
          </a:p>
        </p:txBody>
      </p:sp>
      <p:sp>
        <p:nvSpPr>
          <p:cNvPr id="19" name="Freeform 18">
            <a:extLst>
              <a:ext uri="{FF2B5EF4-FFF2-40B4-BE49-F238E27FC236}">
                <a16:creationId xmlns:a16="http://schemas.microsoft.com/office/drawing/2014/main" id="{54A3CAF0-71FE-3741-AE49-407D53928773}"/>
              </a:ext>
            </a:extLst>
          </p:cNvPr>
          <p:cNvSpPr/>
          <p:nvPr/>
        </p:nvSpPr>
        <p:spPr>
          <a:xfrm>
            <a:off x="8786072" y="1112776"/>
            <a:ext cx="3405928" cy="5048181"/>
          </a:xfrm>
          <a:custGeom>
            <a:avLst/>
            <a:gdLst>
              <a:gd name="connsiteX0" fmla="*/ 139663 w 3405928"/>
              <a:gd name="connsiteY0" fmla="*/ 0 h 5048181"/>
              <a:gd name="connsiteX1" fmla="*/ 3405928 w 3405928"/>
              <a:gd name="connsiteY1" fmla="*/ 0 h 5048181"/>
              <a:gd name="connsiteX2" fmla="*/ 3405928 w 3405928"/>
              <a:gd name="connsiteY2" fmla="*/ 5048181 h 5048181"/>
              <a:gd name="connsiteX3" fmla="*/ 139663 w 3405928"/>
              <a:gd name="connsiteY3" fmla="*/ 5048181 h 5048181"/>
              <a:gd name="connsiteX4" fmla="*/ 0 w 3405928"/>
              <a:gd name="connsiteY4" fmla="*/ 4908518 h 5048181"/>
              <a:gd name="connsiteX5" fmla="*/ 0 w 3405928"/>
              <a:gd name="connsiteY5" fmla="*/ 139663 h 5048181"/>
              <a:gd name="connsiteX6" fmla="*/ 139663 w 3405928"/>
              <a:gd name="connsiteY6" fmla="*/ 0 h 504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928" h="5048181">
                <a:moveTo>
                  <a:pt x="139663" y="0"/>
                </a:moveTo>
                <a:lnTo>
                  <a:pt x="3405928" y="0"/>
                </a:lnTo>
                <a:lnTo>
                  <a:pt x="3405928" y="5048181"/>
                </a:lnTo>
                <a:lnTo>
                  <a:pt x="139663" y="5048181"/>
                </a:lnTo>
                <a:cubicBezTo>
                  <a:pt x="62529" y="5048181"/>
                  <a:pt x="0" y="4985652"/>
                  <a:pt x="0" y="4908518"/>
                </a:cubicBezTo>
                <a:lnTo>
                  <a:pt x="0" y="139663"/>
                </a:lnTo>
                <a:cubicBezTo>
                  <a:pt x="0" y="62529"/>
                  <a:pt x="62529" y="0"/>
                  <a:pt x="139663" y="0"/>
                </a:cubicBezTo>
                <a:close/>
              </a:path>
            </a:pathLst>
          </a:custGeom>
          <a:gradFill>
            <a:gsLst>
              <a:gs pos="100000">
                <a:schemeClr val="accent1"/>
              </a:gs>
              <a:gs pos="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0" name="Straight Connector 19">
            <a:extLst>
              <a:ext uri="{FF2B5EF4-FFF2-40B4-BE49-F238E27FC236}">
                <a16:creationId xmlns:a16="http://schemas.microsoft.com/office/drawing/2014/main" id="{6A5DEDC5-E7CC-834B-AD5A-049F9CED7532}"/>
              </a:ext>
            </a:extLst>
          </p:cNvPr>
          <p:cNvCxnSpPr>
            <a:cxnSpLocks/>
          </p:cNvCxnSpPr>
          <p:nvPr/>
        </p:nvCxnSpPr>
        <p:spPr>
          <a:xfrm>
            <a:off x="377198" y="1369931"/>
            <a:ext cx="7989072" cy="0"/>
          </a:xfrm>
          <a:prstGeom prst="line">
            <a:avLst/>
          </a:prstGeom>
          <a:ln w="12700" cap="rnd">
            <a:gradFill flip="none" rotWithShape="1">
              <a:gsLst>
                <a:gs pos="10000">
                  <a:srgbClr val="00C5DD"/>
                </a:gs>
                <a:gs pos="0">
                  <a:schemeClr val="bg1"/>
                </a:gs>
                <a:gs pos="90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E19169-DFF3-1649-8988-1828288024DC}"/>
              </a:ext>
            </a:extLst>
          </p:cNvPr>
          <p:cNvCxnSpPr>
            <a:cxnSpLocks/>
          </p:cNvCxnSpPr>
          <p:nvPr/>
        </p:nvCxnSpPr>
        <p:spPr>
          <a:xfrm>
            <a:off x="377198" y="5946670"/>
            <a:ext cx="7989072" cy="0"/>
          </a:xfrm>
          <a:prstGeom prst="line">
            <a:avLst/>
          </a:prstGeom>
          <a:ln w="12700" cap="rnd">
            <a:gradFill flip="none" rotWithShape="1">
              <a:gsLst>
                <a:gs pos="10000">
                  <a:srgbClr val="00C5DD"/>
                </a:gs>
                <a:gs pos="0">
                  <a:schemeClr val="bg1"/>
                </a:gs>
                <a:gs pos="90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BCC6FD1-6023-E741-A61F-CAB2BFB89F62}"/>
              </a:ext>
            </a:extLst>
          </p:cNvPr>
          <p:cNvGrpSpPr/>
          <p:nvPr/>
        </p:nvGrpSpPr>
        <p:grpSpPr>
          <a:xfrm>
            <a:off x="3999857" y="3211718"/>
            <a:ext cx="751968" cy="751966"/>
            <a:chOff x="3961143" y="3304470"/>
            <a:chExt cx="751968" cy="751966"/>
          </a:xfrm>
        </p:grpSpPr>
        <p:sp>
          <p:nvSpPr>
            <p:cNvPr id="26" name="Oval 25">
              <a:extLst>
                <a:ext uri="{FF2B5EF4-FFF2-40B4-BE49-F238E27FC236}">
                  <a16:creationId xmlns:a16="http://schemas.microsoft.com/office/drawing/2014/main" id="{D0766FB5-89A8-BE44-9D6C-2A1FB98BA71D}"/>
                </a:ext>
              </a:extLst>
            </p:cNvPr>
            <p:cNvSpPr/>
            <p:nvPr/>
          </p:nvSpPr>
          <p:spPr>
            <a:xfrm>
              <a:off x="3961143" y="3304470"/>
              <a:ext cx="751968" cy="75196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DA9B2A01-9C9F-F84F-9DD0-60BD3405747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31087" y="3474413"/>
              <a:ext cx="412081" cy="412081"/>
            </a:xfrm>
            <a:prstGeom prst="rect">
              <a:avLst/>
            </a:prstGeom>
          </p:spPr>
        </p:pic>
      </p:grpSp>
      <p:sp>
        <p:nvSpPr>
          <p:cNvPr id="28" name="Rectangle 27">
            <a:extLst>
              <a:ext uri="{FF2B5EF4-FFF2-40B4-BE49-F238E27FC236}">
                <a16:creationId xmlns:a16="http://schemas.microsoft.com/office/drawing/2014/main" id="{D8291F7B-F4C5-4F4F-A57F-4BE8D9655228}"/>
              </a:ext>
            </a:extLst>
          </p:cNvPr>
          <p:cNvSpPr/>
          <p:nvPr/>
        </p:nvSpPr>
        <p:spPr>
          <a:xfrm>
            <a:off x="9179805" y="2542656"/>
            <a:ext cx="2592634" cy="584775"/>
          </a:xfrm>
          <a:prstGeom prst="rect">
            <a:avLst/>
          </a:prstGeom>
        </p:spPr>
        <p:txBody>
          <a:bodyPr wrap="square" rtlCol="0">
            <a:spAutoFit/>
          </a:bodyPr>
          <a:lstStyle/>
          <a:p>
            <a:pPr algn="ctr"/>
            <a:r>
              <a:rPr lang="en-CA" sz="1600" dirty="0">
                <a:solidFill>
                  <a:srgbClr val="CDD0DC"/>
                </a:solidFill>
                <a:latin typeface="+mj-lt"/>
              </a:rPr>
              <a:t>Detailed Threat Dissections and Advisories</a:t>
            </a:r>
          </a:p>
        </p:txBody>
      </p:sp>
      <p:sp>
        <p:nvSpPr>
          <p:cNvPr id="29" name="Rectangle 28">
            <a:extLst>
              <a:ext uri="{FF2B5EF4-FFF2-40B4-BE49-F238E27FC236}">
                <a16:creationId xmlns:a16="http://schemas.microsoft.com/office/drawing/2014/main" id="{EBFCFDA2-3631-1C44-86D2-22E87321A84A}"/>
              </a:ext>
            </a:extLst>
          </p:cNvPr>
          <p:cNvSpPr/>
          <p:nvPr/>
        </p:nvSpPr>
        <p:spPr>
          <a:xfrm>
            <a:off x="9179805" y="3426605"/>
            <a:ext cx="2592634" cy="338554"/>
          </a:xfrm>
          <a:prstGeom prst="rect">
            <a:avLst/>
          </a:prstGeom>
        </p:spPr>
        <p:txBody>
          <a:bodyPr wrap="square" rtlCol="0">
            <a:spAutoFit/>
          </a:bodyPr>
          <a:lstStyle/>
          <a:p>
            <a:pPr algn="ctr"/>
            <a:r>
              <a:rPr lang="en-CA" sz="1600" dirty="0">
                <a:solidFill>
                  <a:srgbClr val="CDD0DC"/>
                </a:solidFill>
                <a:latin typeface="+mj-lt"/>
              </a:rPr>
              <a:t>Operational Reporting</a:t>
            </a:r>
          </a:p>
        </p:txBody>
      </p:sp>
      <p:sp>
        <p:nvSpPr>
          <p:cNvPr id="30" name="Rectangle 29">
            <a:extLst>
              <a:ext uri="{FF2B5EF4-FFF2-40B4-BE49-F238E27FC236}">
                <a16:creationId xmlns:a16="http://schemas.microsoft.com/office/drawing/2014/main" id="{8FD25499-9BCA-8242-85A1-5137ADCD8365}"/>
              </a:ext>
            </a:extLst>
          </p:cNvPr>
          <p:cNvSpPr/>
          <p:nvPr/>
        </p:nvSpPr>
        <p:spPr>
          <a:xfrm>
            <a:off x="9179805" y="4143687"/>
            <a:ext cx="2592634" cy="338554"/>
          </a:xfrm>
          <a:prstGeom prst="rect">
            <a:avLst/>
          </a:prstGeom>
        </p:spPr>
        <p:txBody>
          <a:bodyPr wrap="square" rtlCol="0">
            <a:spAutoFit/>
          </a:bodyPr>
          <a:lstStyle/>
          <a:p>
            <a:pPr algn="ctr"/>
            <a:r>
              <a:rPr lang="en-CA" sz="1600" dirty="0">
                <a:solidFill>
                  <a:srgbClr val="CDD0DC"/>
                </a:solidFill>
                <a:latin typeface="+mj-lt"/>
              </a:rPr>
              <a:t>24/7 Access to Insight Portal</a:t>
            </a:r>
          </a:p>
        </p:txBody>
      </p:sp>
      <p:sp>
        <p:nvSpPr>
          <p:cNvPr id="31" name="Rectangle 30">
            <a:extLst>
              <a:ext uri="{FF2B5EF4-FFF2-40B4-BE49-F238E27FC236}">
                <a16:creationId xmlns:a16="http://schemas.microsoft.com/office/drawing/2014/main" id="{A65A6E20-A0C4-B54F-BD2A-9D718F8D7C5F}"/>
              </a:ext>
            </a:extLst>
          </p:cNvPr>
          <p:cNvSpPr/>
          <p:nvPr/>
        </p:nvSpPr>
        <p:spPr>
          <a:xfrm>
            <a:off x="9179805" y="4922146"/>
            <a:ext cx="2592634" cy="584775"/>
          </a:xfrm>
          <a:prstGeom prst="rect">
            <a:avLst/>
          </a:prstGeom>
        </p:spPr>
        <p:txBody>
          <a:bodyPr wrap="square" rtlCol="0">
            <a:spAutoFit/>
          </a:bodyPr>
          <a:lstStyle/>
          <a:p>
            <a:pPr algn="ctr"/>
            <a:r>
              <a:rPr lang="en-CA" sz="1600" dirty="0">
                <a:solidFill>
                  <a:srgbClr val="CDD0DC"/>
                </a:solidFill>
                <a:latin typeface="+mj-lt"/>
              </a:rPr>
              <a:t>Thought Leadership and Original Industry Research</a:t>
            </a:r>
          </a:p>
        </p:txBody>
      </p:sp>
      <p:sp>
        <p:nvSpPr>
          <p:cNvPr id="32" name="Rectangle 31">
            <a:extLst>
              <a:ext uri="{FF2B5EF4-FFF2-40B4-BE49-F238E27FC236}">
                <a16:creationId xmlns:a16="http://schemas.microsoft.com/office/drawing/2014/main" id="{35154055-81DF-D243-807F-E4445658A52E}"/>
              </a:ext>
            </a:extLst>
          </p:cNvPr>
          <p:cNvSpPr/>
          <p:nvPr/>
        </p:nvSpPr>
        <p:spPr>
          <a:xfrm>
            <a:off x="9002334" y="1460773"/>
            <a:ext cx="2964873" cy="584775"/>
          </a:xfrm>
          <a:prstGeom prst="rect">
            <a:avLst/>
          </a:prstGeom>
        </p:spPr>
        <p:txBody>
          <a:bodyPr wrap="square">
            <a:spAutoFit/>
          </a:bodyPr>
          <a:lstStyle/>
          <a:p>
            <a:pPr algn="ctr"/>
            <a:r>
              <a:rPr lang="en-CA" sz="1600" b="1" spc="300" dirty="0">
                <a:solidFill>
                  <a:schemeClr val="bg1"/>
                </a:solidFill>
                <a:latin typeface="+mj-lt"/>
              </a:rPr>
              <a:t>TEAM eSENTIRE SUPPORTS YOU WITH:</a:t>
            </a:r>
            <a:endParaRPr lang="en-US" sz="1600" b="1" dirty="0">
              <a:solidFill>
                <a:schemeClr val="bg1"/>
              </a:solidFill>
              <a:latin typeface="+mj-lt"/>
            </a:endParaRPr>
          </a:p>
        </p:txBody>
      </p:sp>
      <p:cxnSp>
        <p:nvCxnSpPr>
          <p:cNvPr id="33" name="Straight Connector 32">
            <a:extLst>
              <a:ext uri="{FF2B5EF4-FFF2-40B4-BE49-F238E27FC236}">
                <a16:creationId xmlns:a16="http://schemas.microsoft.com/office/drawing/2014/main" id="{5ED76581-B573-C547-8C25-43B6D40413BF}"/>
              </a:ext>
            </a:extLst>
          </p:cNvPr>
          <p:cNvCxnSpPr>
            <a:cxnSpLocks/>
          </p:cNvCxnSpPr>
          <p:nvPr/>
        </p:nvCxnSpPr>
        <p:spPr>
          <a:xfrm rot="5400000" flipH="1">
            <a:off x="10478638" y="1102418"/>
            <a:ext cx="0" cy="2412000"/>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BFCD39-5B64-2B43-AB03-DEEEF5D4A563}"/>
              </a:ext>
            </a:extLst>
          </p:cNvPr>
          <p:cNvCxnSpPr>
            <a:cxnSpLocks/>
          </p:cNvCxnSpPr>
          <p:nvPr/>
        </p:nvCxnSpPr>
        <p:spPr>
          <a:xfrm rot="5400000" flipH="1">
            <a:off x="10486931" y="2761870"/>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5E772B-6F7F-5A43-A354-14AE7B6E6ADD}"/>
              </a:ext>
            </a:extLst>
          </p:cNvPr>
          <p:cNvCxnSpPr>
            <a:cxnSpLocks/>
          </p:cNvCxnSpPr>
          <p:nvPr/>
        </p:nvCxnSpPr>
        <p:spPr>
          <a:xfrm rot="5400000" flipH="1">
            <a:off x="10486931" y="3456772"/>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4D9844-5ABE-5346-BB84-7264F781D16F}"/>
              </a:ext>
            </a:extLst>
          </p:cNvPr>
          <p:cNvCxnSpPr>
            <a:cxnSpLocks/>
          </p:cNvCxnSpPr>
          <p:nvPr/>
        </p:nvCxnSpPr>
        <p:spPr>
          <a:xfrm rot="5400000" flipH="1">
            <a:off x="10486931" y="4228947"/>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pic>
        <p:nvPicPr>
          <p:cNvPr id="37" name="Picture 85" descr="Logo, icon&#10;&#10;Description automatically generated">
            <a:extLst>
              <a:ext uri="{FF2B5EF4-FFF2-40B4-BE49-F238E27FC236}">
                <a16:creationId xmlns:a16="http://schemas.microsoft.com/office/drawing/2014/main" id="{E4EFE306-F511-4CCE-AA12-75EBBA770E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91" y="3849540"/>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EF81E362-AA79-454F-BB4E-9219FFD7EFC6}"/>
              </a:ext>
            </a:extLst>
          </p:cNvPr>
          <p:cNvSpPr>
            <a:spLocks noChangeAspect="1"/>
          </p:cNvSpPr>
          <p:nvPr/>
        </p:nvSpPr>
        <p:spPr>
          <a:xfrm>
            <a:off x="611682" y="1838377"/>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24019F92-7916-4944-8011-EC4418A61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111" y="1859202"/>
            <a:ext cx="525436" cy="525436"/>
          </a:xfrm>
          <a:prstGeom prst="rect">
            <a:avLst/>
          </a:prstGeom>
        </p:spPr>
      </p:pic>
      <p:sp>
        <p:nvSpPr>
          <p:cNvPr id="39" name="Oval 38">
            <a:extLst>
              <a:ext uri="{FF2B5EF4-FFF2-40B4-BE49-F238E27FC236}">
                <a16:creationId xmlns:a16="http://schemas.microsoft.com/office/drawing/2014/main" id="{553D7C66-289B-784A-9147-B76AF06E021A}"/>
              </a:ext>
            </a:extLst>
          </p:cNvPr>
          <p:cNvSpPr>
            <a:spLocks noChangeAspect="1"/>
          </p:cNvSpPr>
          <p:nvPr/>
        </p:nvSpPr>
        <p:spPr>
          <a:xfrm>
            <a:off x="4737955" y="1832390"/>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ED6C89BF-1EB6-5943-89E9-26B8B2F0EA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0078" y="1871404"/>
            <a:ext cx="498924" cy="498922"/>
          </a:xfrm>
          <a:prstGeom prst="rect">
            <a:avLst/>
          </a:prstGeom>
        </p:spPr>
      </p:pic>
      <p:sp>
        <p:nvSpPr>
          <p:cNvPr id="18" name="Rounded Rectangle 17">
            <a:extLst>
              <a:ext uri="{FF2B5EF4-FFF2-40B4-BE49-F238E27FC236}">
                <a16:creationId xmlns:a16="http://schemas.microsoft.com/office/drawing/2014/main" id="{69DCAF7B-E803-1A46-8135-58D7FDFEA1DF}"/>
              </a:ext>
            </a:extLst>
          </p:cNvPr>
          <p:cNvSpPr/>
          <p:nvPr/>
        </p:nvSpPr>
        <p:spPr>
          <a:xfrm>
            <a:off x="4442659" y="5096082"/>
            <a:ext cx="3711116" cy="335615"/>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300" dirty="0">
                <a:solidFill>
                  <a:schemeClr val="accent1"/>
                </a:solidFill>
                <a:latin typeface="+mj-lt"/>
              </a:rPr>
              <a:t>ADVANCED THREAT ANALYTICS</a:t>
            </a:r>
          </a:p>
        </p:txBody>
      </p:sp>
      <p:sp>
        <p:nvSpPr>
          <p:cNvPr id="40" name="Rounded Rectangle 39">
            <a:extLst>
              <a:ext uri="{FF2B5EF4-FFF2-40B4-BE49-F238E27FC236}">
                <a16:creationId xmlns:a16="http://schemas.microsoft.com/office/drawing/2014/main" id="{658D230D-63AE-DC44-9D91-879B66BC4FB9}"/>
              </a:ext>
            </a:extLst>
          </p:cNvPr>
          <p:cNvSpPr/>
          <p:nvPr/>
        </p:nvSpPr>
        <p:spPr>
          <a:xfrm>
            <a:off x="4442659" y="4649003"/>
            <a:ext cx="3711116" cy="335615"/>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300" dirty="0">
                <a:solidFill>
                  <a:schemeClr val="accent1"/>
                </a:solidFill>
                <a:latin typeface="+mj-lt"/>
              </a:rPr>
              <a:t>TACTICAL THREAT RESPONSE</a:t>
            </a:r>
          </a:p>
        </p:txBody>
      </p:sp>
      <p:sp>
        <p:nvSpPr>
          <p:cNvPr id="41" name="Rounded Rectangle 40">
            <a:extLst>
              <a:ext uri="{FF2B5EF4-FFF2-40B4-BE49-F238E27FC236}">
                <a16:creationId xmlns:a16="http://schemas.microsoft.com/office/drawing/2014/main" id="{41468AE0-4268-FD41-885D-280A876AF6B4}"/>
              </a:ext>
            </a:extLst>
          </p:cNvPr>
          <p:cNvSpPr/>
          <p:nvPr/>
        </p:nvSpPr>
        <p:spPr>
          <a:xfrm>
            <a:off x="4442659" y="4201924"/>
            <a:ext cx="3711116" cy="335615"/>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300" dirty="0">
                <a:solidFill>
                  <a:schemeClr val="accent1"/>
                </a:solidFill>
                <a:latin typeface="+mj-lt"/>
              </a:rPr>
              <a:t>THREAT INTELLIGENCE</a:t>
            </a:r>
          </a:p>
        </p:txBody>
      </p:sp>
    </p:spTree>
    <p:extLst>
      <p:ext uri="{BB962C8B-B14F-4D97-AF65-F5344CB8AC3E}">
        <p14:creationId xmlns:p14="http://schemas.microsoft.com/office/powerpoint/2010/main" val="272785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2338A-5D5F-6741-AF58-319208C83446}"/>
              </a:ext>
            </a:extLst>
          </p:cNvPr>
          <p:cNvSpPr>
            <a:spLocks noGrp="1"/>
          </p:cNvSpPr>
          <p:nvPr>
            <p:ph type="body" sz="quarter" idx="10"/>
          </p:nvPr>
        </p:nvSpPr>
        <p:spPr>
          <a:xfrm>
            <a:off x="1422916" y="212005"/>
            <a:ext cx="10423730" cy="514800"/>
          </a:xfrm>
        </p:spPr>
        <p:txBody>
          <a:bodyPr/>
          <a:lstStyle/>
          <a:p>
            <a:r>
              <a:rPr lang="en-US" dirty="0"/>
              <a:t>eSentire Threat Response Unit (TRU)</a:t>
            </a:r>
          </a:p>
        </p:txBody>
      </p:sp>
      <p:sp>
        <p:nvSpPr>
          <p:cNvPr id="4" name="Footer Placeholder 3">
            <a:extLst>
              <a:ext uri="{FF2B5EF4-FFF2-40B4-BE49-F238E27FC236}">
                <a16:creationId xmlns:a16="http://schemas.microsoft.com/office/drawing/2014/main" id="{CE2F0E6B-F46F-1E44-9979-7DFE0F716837}"/>
              </a:ext>
            </a:extLst>
          </p:cNvPr>
          <p:cNvSpPr>
            <a:spLocks noGrp="1"/>
          </p:cNvSpPr>
          <p:nvPr>
            <p:ph type="ftr" sz="quarter" idx="3"/>
          </p:nvPr>
        </p:nvSpPr>
        <p:spPr/>
        <p:txBody>
          <a:bodyPr/>
          <a:lstStyle/>
          <a:p>
            <a:r>
              <a:rPr lang="en-CA"/>
              <a:t>eSentire CONFIDENTIAL</a:t>
            </a:r>
            <a:endParaRPr lang="en-CA" dirty="0"/>
          </a:p>
        </p:txBody>
      </p:sp>
      <p:sp>
        <p:nvSpPr>
          <p:cNvPr id="5" name="Slide Number Placeholder 4">
            <a:extLst>
              <a:ext uri="{FF2B5EF4-FFF2-40B4-BE49-F238E27FC236}">
                <a16:creationId xmlns:a16="http://schemas.microsoft.com/office/drawing/2014/main" id="{14DF39EC-F990-8647-87AE-838F3FBF8985}"/>
              </a:ext>
            </a:extLst>
          </p:cNvPr>
          <p:cNvSpPr>
            <a:spLocks noGrp="1"/>
          </p:cNvSpPr>
          <p:nvPr>
            <p:ph type="sldNum" sz="quarter" idx="4"/>
          </p:nvPr>
        </p:nvSpPr>
        <p:spPr/>
        <p:txBody>
          <a:bodyPr/>
          <a:lstStyle/>
          <a:p>
            <a:fld id="{00993212-4268-2345-9A22-365630C70738}" type="slidenum">
              <a:rPr lang="en-US" smtClean="0"/>
              <a:pPr/>
              <a:t>16</a:t>
            </a:fld>
            <a:endParaRPr lang="en-CA" dirty="0"/>
          </a:p>
        </p:txBody>
      </p:sp>
      <p:sp>
        <p:nvSpPr>
          <p:cNvPr id="6" name="Text Placeholder 5">
            <a:extLst>
              <a:ext uri="{FF2B5EF4-FFF2-40B4-BE49-F238E27FC236}">
                <a16:creationId xmlns:a16="http://schemas.microsoft.com/office/drawing/2014/main" id="{F5ECDC5B-4D8A-FB49-A915-8D45EF94C303}"/>
              </a:ext>
            </a:extLst>
          </p:cNvPr>
          <p:cNvSpPr>
            <a:spLocks noGrp="1"/>
          </p:cNvSpPr>
          <p:nvPr>
            <p:ph type="body" sz="quarter" idx="12"/>
          </p:nvPr>
        </p:nvSpPr>
        <p:spPr>
          <a:xfrm>
            <a:off x="1422916" y="747652"/>
            <a:ext cx="10423730" cy="365124"/>
          </a:xfrm>
        </p:spPr>
        <p:txBody>
          <a:bodyPr/>
          <a:lstStyle/>
          <a:p>
            <a:r>
              <a:rPr lang="en-US" dirty="0"/>
              <a:t>Delivering better security outcomes as we combat new &amp; evolving cyber threats on your behalf</a:t>
            </a:r>
          </a:p>
        </p:txBody>
      </p:sp>
      <p:pic>
        <p:nvPicPr>
          <p:cNvPr id="7" name="Picture 85" descr="Logo, icon&#10;&#10;Description automatically generated">
            <a:extLst>
              <a:ext uri="{FF2B5EF4-FFF2-40B4-BE49-F238E27FC236}">
                <a16:creationId xmlns:a16="http://schemas.microsoft.com/office/drawing/2014/main" id="{59640118-C491-2D4F-BB24-90B323B24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103" y="144635"/>
            <a:ext cx="1046519" cy="104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7E8353E7-4B15-2941-B93D-BA0F43EAC0C8}"/>
              </a:ext>
            </a:extLst>
          </p:cNvPr>
          <p:cNvGrpSpPr/>
          <p:nvPr/>
        </p:nvGrpSpPr>
        <p:grpSpPr>
          <a:xfrm>
            <a:off x="326909" y="1402068"/>
            <a:ext cx="11538182" cy="1938358"/>
            <a:chOff x="465011" y="1402068"/>
            <a:chExt cx="11538182" cy="1938358"/>
          </a:xfrm>
        </p:grpSpPr>
        <p:sp>
          <p:nvSpPr>
            <p:cNvPr id="14" name="Rounded Rectangle 13">
              <a:extLst>
                <a:ext uri="{FF2B5EF4-FFF2-40B4-BE49-F238E27FC236}">
                  <a16:creationId xmlns:a16="http://schemas.microsoft.com/office/drawing/2014/main" id="{58E111CF-519D-9B4E-895F-F0CE5E67EDEA}"/>
                </a:ext>
              </a:extLst>
            </p:cNvPr>
            <p:cNvSpPr/>
            <p:nvPr/>
          </p:nvSpPr>
          <p:spPr>
            <a:xfrm>
              <a:off x="465011" y="1402068"/>
              <a:ext cx="3888000" cy="1938337"/>
            </a:xfrm>
            <a:prstGeom prst="roundRect">
              <a:avLst>
                <a:gd name="adj" fmla="val 874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0" dirty="0">
                <a:solidFill>
                  <a:schemeClr val="accent1"/>
                </a:solidFill>
                <a:latin typeface="+mj-lt"/>
              </a:endParaRPr>
            </a:p>
          </p:txBody>
        </p:sp>
        <p:sp>
          <p:nvSpPr>
            <p:cNvPr id="8" name="TextBox 7">
              <a:extLst>
                <a:ext uri="{FF2B5EF4-FFF2-40B4-BE49-F238E27FC236}">
                  <a16:creationId xmlns:a16="http://schemas.microsoft.com/office/drawing/2014/main" id="{CCE5EA8D-6613-4C4B-821B-196201A2A4BD}"/>
                </a:ext>
              </a:extLst>
            </p:cNvPr>
            <p:cNvSpPr txBox="1"/>
            <p:nvPr/>
          </p:nvSpPr>
          <p:spPr>
            <a:xfrm>
              <a:off x="605907" y="1589063"/>
              <a:ext cx="2923308" cy="430887"/>
            </a:xfrm>
            <a:prstGeom prst="rect">
              <a:avLst/>
            </a:prstGeom>
          </p:spPr>
          <p:txBody>
            <a:bodyPr wrap="square">
              <a:spAutoFit/>
            </a:bodyPr>
            <a:lstStyle/>
            <a:p>
              <a:pPr eaLnBrk="1" fontAlgn="auto" hangingPunct="1">
                <a:spcBef>
                  <a:spcPts val="0"/>
                </a:spcBef>
                <a:spcAft>
                  <a:spcPts val="0"/>
                </a:spcAft>
                <a:defRPr/>
              </a:pPr>
              <a:r>
                <a:rPr lang="en-US" sz="2200" b="1" dirty="0">
                  <a:latin typeface="+mj-lt"/>
                </a:rPr>
                <a:t>Threat Intelligence</a:t>
              </a:r>
              <a:endParaRPr lang="en-CA" sz="2200" b="1" dirty="0">
                <a:latin typeface="+mj-lt"/>
              </a:endParaRPr>
            </a:p>
          </p:txBody>
        </p:sp>
        <p:sp>
          <p:nvSpPr>
            <p:cNvPr id="11" name="Rectangle 10">
              <a:extLst>
                <a:ext uri="{FF2B5EF4-FFF2-40B4-BE49-F238E27FC236}">
                  <a16:creationId xmlns:a16="http://schemas.microsoft.com/office/drawing/2014/main" id="{DB2AB56A-E7CE-104B-82ED-106344DE5AFA}"/>
                </a:ext>
              </a:extLst>
            </p:cNvPr>
            <p:cNvSpPr/>
            <p:nvPr/>
          </p:nvSpPr>
          <p:spPr>
            <a:xfrm>
              <a:off x="621782" y="2083956"/>
              <a:ext cx="3436826" cy="907941"/>
            </a:xfrm>
            <a:prstGeom prst="rect">
              <a:avLst/>
            </a:prstGeom>
          </p:spPr>
          <p:txBody>
            <a:bodyPr wrap="square">
              <a:spAutoFit/>
            </a:bodyPr>
            <a:lstStyle/>
            <a:p>
              <a:pPr fontAlgn="auto">
                <a:spcBef>
                  <a:spcPts val="0"/>
                </a:spcBef>
                <a:spcAft>
                  <a:spcPts val="0"/>
                </a:spcAft>
                <a:defRPr/>
              </a:pPr>
              <a:r>
                <a:rPr lang="en-US" sz="1200" spc="300" dirty="0">
                  <a:solidFill>
                    <a:schemeClr val="accent1"/>
                  </a:solidFill>
                  <a:latin typeface="+mj-lt"/>
                </a:rPr>
                <a:t>IMMEDIATE</a:t>
              </a:r>
            </a:p>
            <a:p>
              <a:pPr eaLnBrk="1" fontAlgn="auto" hangingPunct="1">
                <a:spcBef>
                  <a:spcPts val="600"/>
                </a:spcBef>
                <a:spcAft>
                  <a:spcPts val="0"/>
                </a:spcAft>
                <a:defRPr/>
              </a:pPr>
              <a:r>
                <a:rPr lang="en-US" sz="1200" dirty="0">
                  <a:solidFill>
                    <a:srgbClr val="0E152B"/>
                  </a:solidFill>
                  <a:latin typeface="+mj-lt"/>
                </a:rPr>
                <a:t>Identify and understand, in near real-time, new threats and validate our detection capabilities in response to threat conditions.</a:t>
              </a:r>
              <a:endParaRPr lang="en-US" sz="1200" dirty="0">
                <a:latin typeface="+mj-lt"/>
              </a:endParaRPr>
            </a:p>
          </p:txBody>
        </p:sp>
        <p:sp>
          <p:nvSpPr>
            <p:cNvPr id="18" name="Rounded Rectangle 17">
              <a:extLst>
                <a:ext uri="{FF2B5EF4-FFF2-40B4-BE49-F238E27FC236}">
                  <a16:creationId xmlns:a16="http://schemas.microsoft.com/office/drawing/2014/main" id="{198EBDE5-04EE-8C4F-A1B3-559312303A32}"/>
                </a:ext>
              </a:extLst>
            </p:cNvPr>
            <p:cNvSpPr/>
            <p:nvPr/>
          </p:nvSpPr>
          <p:spPr>
            <a:xfrm>
              <a:off x="4290102" y="1402068"/>
              <a:ext cx="3888000" cy="1938337"/>
            </a:xfrm>
            <a:prstGeom prst="roundRect">
              <a:avLst>
                <a:gd name="adj" fmla="val 874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0" dirty="0">
                <a:solidFill>
                  <a:schemeClr val="accent1"/>
                </a:solidFill>
                <a:latin typeface="+mj-lt"/>
              </a:endParaRPr>
            </a:p>
          </p:txBody>
        </p:sp>
        <p:sp>
          <p:nvSpPr>
            <p:cNvPr id="19" name="TextBox 18">
              <a:extLst>
                <a:ext uri="{FF2B5EF4-FFF2-40B4-BE49-F238E27FC236}">
                  <a16:creationId xmlns:a16="http://schemas.microsoft.com/office/drawing/2014/main" id="{A4EB3665-7CBE-4A4E-9293-48EA3C28CEEC}"/>
                </a:ext>
              </a:extLst>
            </p:cNvPr>
            <p:cNvSpPr txBox="1"/>
            <p:nvPr/>
          </p:nvSpPr>
          <p:spPr>
            <a:xfrm>
              <a:off x="4430156" y="1589063"/>
              <a:ext cx="3452701" cy="430887"/>
            </a:xfrm>
            <a:prstGeom prst="rect">
              <a:avLst/>
            </a:prstGeom>
          </p:spPr>
          <p:txBody>
            <a:bodyPr wrap="square">
              <a:spAutoFit/>
            </a:bodyPr>
            <a:lstStyle/>
            <a:p>
              <a:pPr eaLnBrk="1" fontAlgn="auto" hangingPunct="1">
                <a:spcBef>
                  <a:spcPts val="0"/>
                </a:spcBef>
                <a:spcAft>
                  <a:spcPts val="0"/>
                </a:spcAft>
                <a:defRPr/>
              </a:pPr>
              <a:r>
                <a:rPr lang="en-US" sz="2200" b="1" dirty="0">
                  <a:latin typeface="+mj-lt"/>
                </a:rPr>
                <a:t>Tactical Threat Response</a:t>
              </a:r>
              <a:endParaRPr lang="en-CA" sz="2200" b="1" dirty="0">
                <a:latin typeface="+mj-lt"/>
              </a:endParaRPr>
            </a:p>
          </p:txBody>
        </p:sp>
        <p:sp>
          <p:nvSpPr>
            <p:cNvPr id="20" name="Rectangle 19">
              <a:extLst>
                <a:ext uri="{FF2B5EF4-FFF2-40B4-BE49-F238E27FC236}">
                  <a16:creationId xmlns:a16="http://schemas.microsoft.com/office/drawing/2014/main" id="{F25A29F9-AA28-2D40-8661-35F2DBBE90D2}"/>
                </a:ext>
              </a:extLst>
            </p:cNvPr>
            <p:cNvSpPr/>
            <p:nvPr/>
          </p:nvSpPr>
          <p:spPr>
            <a:xfrm>
              <a:off x="4446031" y="2083956"/>
              <a:ext cx="3452701" cy="1092607"/>
            </a:xfrm>
            <a:prstGeom prst="rect">
              <a:avLst/>
            </a:prstGeom>
          </p:spPr>
          <p:txBody>
            <a:bodyPr wrap="square">
              <a:spAutoFit/>
            </a:bodyPr>
            <a:lstStyle/>
            <a:p>
              <a:pPr fontAlgn="auto">
                <a:spcBef>
                  <a:spcPts val="0"/>
                </a:spcBef>
                <a:spcAft>
                  <a:spcPts val="0"/>
                </a:spcAft>
                <a:defRPr/>
              </a:pPr>
              <a:r>
                <a:rPr lang="en-US" sz="1200" spc="300" dirty="0">
                  <a:solidFill>
                    <a:schemeClr val="accent1"/>
                  </a:solidFill>
                  <a:latin typeface="+mj-lt"/>
                </a:rPr>
                <a:t>CONTINUOUS</a:t>
              </a:r>
            </a:p>
            <a:p>
              <a:pPr>
                <a:spcBef>
                  <a:spcPts val="600"/>
                </a:spcBef>
                <a:defRPr/>
              </a:pPr>
              <a:r>
                <a:rPr lang="en-US" sz="1200" dirty="0">
                  <a:solidFill>
                    <a:srgbClr val="0E152B"/>
                  </a:solidFill>
                  <a:latin typeface="+mj-lt"/>
                </a:rPr>
                <a:t>Develop new detectors and investigation workflows for our products in the moment and on the roadmap. Ongoing curation and pruning of existing detector library to maintain efficacy and differentiation.</a:t>
              </a:r>
            </a:p>
          </p:txBody>
        </p:sp>
        <p:sp>
          <p:nvSpPr>
            <p:cNvPr id="21" name="Rounded Rectangle 20">
              <a:extLst>
                <a:ext uri="{FF2B5EF4-FFF2-40B4-BE49-F238E27FC236}">
                  <a16:creationId xmlns:a16="http://schemas.microsoft.com/office/drawing/2014/main" id="{2F25DF93-F5A5-954C-A89B-08665F144800}"/>
                </a:ext>
              </a:extLst>
            </p:cNvPr>
            <p:cNvSpPr/>
            <p:nvPr/>
          </p:nvSpPr>
          <p:spPr>
            <a:xfrm>
              <a:off x="8115193" y="1402089"/>
              <a:ext cx="3888000" cy="1938337"/>
            </a:xfrm>
            <a:prstGeom prst="roundRect">
              <a:avLst>
                <a:gd name="adj" fmla="val 874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0" dirty="0">
                <a:solidFill>
                  <a:schemeClr val="accent1"/>
                </a:solidFill>
                <a:latin typeface="+mj-lt"/>
              </a:endParaRPr>
            </a:p>
          </p:txBody>
        </p:sp>
        <p:sp>
          <p:nvSpPr>
            <p:cNvPr id="22" name="TextBox 21">
              <a:extLst>
                <a:ext uri="{FF2B5EF4-FFF2-40B4-BE49-F238E27FC236}">
                  <a16:creationId xmlns:a16="http://schemas.microsoft.com/office/drawing/2014/main" id="{B36D0143-BC23-BE40-8F19-0A5721A35489}"/>
                </a:ext>
              </a:extLst>
            </p:cNvPr>
            <p:cNvSpPr txBox="1"/>
            <p:nvPr/>
          </p:nvSpPr>
          <p:spPr>
            <a:xfrm>
              <a:off x="8256088" y="1589084"/>
              <a:ext cx="3436825" cy="430887"/>
            </a:xfrm>
            <a:prstGeom prst="rect">
              <a:avLst/>
            </a:prstGeom>
          </p:spPr>
          <p:txBody>
            <a:bodyPr wrap="square">
              <a:spAutoFit/>
            </a:bodyPr>
            <a:lstStyle/>
            <a:p>
              <a:pPr eaLnBrk="1" fontAlgn="auto" hangingPunct="1">
                <a:spcBef>
                  <a:spcPts val="0"/>
                </a:spcBef>
                <a:spcAft>
                  <a:spcPts val="0"/>
                </a:spcAft>
                <a:defRPr/>
              </a:pPr>
              <a:r>
                <a:rPr lang="en-US" sz="2200" b="1" dirty="0">
                  <a:latin typeface="+mj-lt"/>
                </a:rPr>
                <a:t>Advanced Threat Analytics</a:t>
              </a:r>
              <a:endParaRPr lang="en-CA" sz="2200" b="1" dirty="0">
                <a:latin typeface="+mj-lt"/>
              </a:endParaRPr>
            </a:p>
          </p:txBody>
        </p:sp>
        <p:sp>
          <p:nvSpPr>
            <p:cNvPr id="23" name="Rectangle 22">
              <a:extLst>
                <a:ext uri="{FF2B5EF4-FFF2-40B4-BE49-F238E27FC236}">
                  <a16:creationId xmlns:a16="http://schemas.microsoft.com/office/drawing/2014/main" id="{6C4F68E0-BDD0-D740-8147-BBAADDF69C38}"/>
                </a:ext>
              </a:extLst>
            </p:cNvPr>
            <p:cNvSpPr/>
            <p:nvPr/>
          </p:nvSpPr>
          <p:spPr>
            <a:xfrm>
              <a:off x="8271964" y="2083977"/>
              <a:ext cx="3436826" cy="907941"/>
            </a:xfrm>
            <a:prstGeom prst="rect">
              <a:avLst/>
            </a:prstGeom>
          </p:spPr>
          <p:txBody>
            <a:bodyPr wrap="square">
              <a:spAutoFit/>
            </a:bodyPr>
            <a:lstStyle/>
            <a:p>
              <a:pPr fontAlgn="auto">
                <a:spcBef>
                  <a:spcPts val="0"/>
                </a:spcBef>
                <a:spcAft>
                  <a:spcPts val="0"/>
                </a:spcAft>
                <a:defRPr/>
              </a:pPr>
              <a:r>
                <a:rPr lang="en-US" sz="1200" spc="300" dirty="0">
                  <a:solidFill>
                    <a:schemeClr val="accent1"/>
                  </a:solidFill>
                  <a:latin typeface="+mj-lt"/>
                </a:rPr>
                <a:t>HYPOTHESIS</a:t>
              </a:r>
            </a:p>
            <a:p>
              <a:pPr>
                <a:spcBef>
                  <a:spcPts val="600"/>
                </a:spcBef>
                <a:defRPr/>
              </a:pPr>
              <a:r>
                <a:rPr lang="en-US" sz="1200" dirty="0">
                  <a:solidFill>
                    <a:srgbClr val="0E152B"/>
                  </a:solidFill>
                  <a:latin typeface="+mj-lt"/>
                </a:rPr>
                <a:t>Research and develop original ML models to identify relevant threats from our large-scale telemetry data that existing technology &amp; techniques don’t identify.</a:t>
              </a:r>
            </a:p>
          </p:txBody>
        </p:sp>
      </p:grpSp>
      <p:grpSp>
        <p:nvGrpSpPr>
          <p:cNvPr id="67" name="Group 66">
            <a:extLst>
              <a:ext uri="{FF2B5EF4-FFF2-40B4-BE49-F238E27FC236}">
                <a16:creationId xmlns:a16="http://schemas.microsoft.com/office/drawing/2014/main" id="{3C557A24-45E6-3E4C-B57D-832C3C40F4B1}"/>
              </a:ext>
            </a:extLst>
          </p:cNvPr>
          <p:cNvGrpSpPr/>
          <p:nvPr/>
        </p:nvGrpSpPr>
        <p:grpSpPr>
          <a:xfrm>
            <a:off x="0" y="3398386"/>
            <a:ext cx="12192000" cy="841752"/>
            <a:chOff x="0" y="3398386"/>
            <a:chExt cx="12192000" cy="841752"/>
          </a:xfrm>
        </p:grpSpPr>
        <p:sp>
          <p:nvSpPr>
            <p:cNvPr id="26" name="Rectangle: Rounded Corners 16">
              <a:extLst>
                <a:ext uri="{FF2B5EF4-FFF2-40B4-BE49-F238E27FC236}">
                  <a16:creationId xmlns:a16="http://schemas.microsoft.com/office/drawing/2014/main" id="{FE756D71-18CA-D141-B966-EFF015EC5748}"/>
                </a:ext>
              </a:extLst>
            </p:cNvPr>
            <p:cNvSpPr/>
            <p:nvPr/>
          </p:nvSpPr>
          <p:spPr>
            <a:xfrm>
              <a:off x="0" y="3398386"/>
              <a:ext cx="12192000" cy="84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600" b="1" dirty="0">
                  <a:solidFill>
                    <a:schemeClr val="tx1"/>
                  </a:solidFill>
                  <a:latin typeface="+mj-lt"/>
                </a:rPr>
                <a:t>Delivered at Scale through Security Services Architecture </a:t>
              </a:r>
            </a:p>
            <a:p>
              <a:pPr algn="ctr"/>
              <a:r>
                <a:rPr lang="en-US" sz="1400" i="1" dirty="0">
                  <a:solidFill>
                    <a:schemeClr val="accent1"/>
                  </a:solidFill>
                  <a:latin typeface="+mj-lt"/>
                </a:rPr>
                <a:t>We develop machine learning applications to build dynamic, scalable security components to improve your intrinsic business value, and reduce your risk.</a:t>
              </a:r>
            </a:p>
          </p:txBody>
        </p:sp>
        <p:cxnSp>
          <p:nvCxnSpPr>
            <p:cNvPr id="27" name="Straight Connector 26">
              <a:extLst>
                <a:ext uri="{FF2B5EF4-FFF2-40B4-BE49-F238E27FC236}">
                  <a16:creationId xmlns:a16="http://schemas.microsoft.com/office/drawing/2014/main" id="{67F54267-DAA8-A540-BFCA-AC9BECDE5AF7}"/>
                </a:ext>
              </a:extLst>
            </p:cNvPr>
            <p:cNvCxnSpPr>
              <a:cxnSpLocks/>
            </p:cNvCxnSpPr>
            <p:nvPr/>
          </p:nvCxnSpPr>
          <p:spPr>
            <a:xfrm flipH="1">
              <a:off x="260349" y="3656157"/>
              <a:ext cx="3328491" cy="0"/>
            </a:xfrm>
            <a:prstGeom prst="line">
              <a:avLst/>
            </a:prstGeom>
            <a:ln w="12700" cap="rnd">
              <a:gradFill flip="none" rotWithShape="1">
                <a:gsLst>
                  <a:gs pos="25000">
                    <a:srgbClr val="00C5DD"/>
                  </a:gs>
                  <a:gs pos="0">
                    <a:schemeClr val="accent2"/>
                  </a:gs>
                  <a:gs pos="75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D94109-B470-8045-A0DE-BD62BD01C387}"/>
                </a:ext>
              </a:extLst>
            </p:cNvPr>
            <p:cNvCxnSpPr>
              <a:cxnSpLocks/>
            </p:cNvCxnSpPr>
            <p:nvPr/>
          </p:nvCxnSpPr>
          <p:spPr>
            <a:xfrm>
              <a:off x="8603161" y="3663423"/>
              <a:ext cx="3328491" cy="0"/>
            </a:xfrm>
            <a:prstGeom prst="line">
              <a:avLst/>
            </a:prstGeom>
            <a:ln w="12700" cap="rnd">
              <a:gradFill flip="none" rotWithShape="1">
                <a:gsLst>
                  <a:gs pos="25000">
                    <a:srgbClr val="00C5DD"/>
                  </a:gs>
                  <a:gs pos="0">
                    <a:schemeClr val="accent2"/>
                  </a:gs>
                  <a:gs pos="75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7B985218-6018-9E42-A287-A772D7828847}"/>
              </a:ext>
            </a:extLst>
          </p:cNvPr>
          <p:cNvGrpSpPr/>
          <p:nvPr/>
        </p:nvGrpSpPr>
        <p:grpSpPr>
          <a:xfrm>
            <a:off x="-471616" y="4170510"/>
            <a:ext cx="13135232" cy="2125016"/>
            <a:chOff x="-471616" y="4170510"/>
            <a:chExt cx="13135232" cy="2125016"/>
          </a:xfrm>
        </p:grpSpPr>
        <p:sp>
          <p:nvSpPr>
            <p:cNvPr id="34" name="Rectangle 33">
              <a:extLst>
                <a:ext uri="{FF2B5EF4-FFF2-40B4-BE49-F238E27FC236}">
                  <a16:creationId xmlns:a16="http://schemas.microsoft.com/office/drawing/2014/main" id="{6CA8D3C2-B214-6940-8EBC-59D12CC1C308}"/>
                </a:ext>
              </a:extLst>
            </p:cNvPr>
            <p:cNvSpPr/>
            <p:nvPr/>
          </p:nvSpPr>
          <p:spPr bwMode="auto">
            <a:xfrm>
              <a:off x="814243" y="4608391"/>
              <a:ext cx="1202124" cy="285271"/>
            </a:xfrm>
            <a:prstGeom prst="rect">
              <a:avLst/>
            </a:prstGeom>
          </p:spPr>
          <p:txBody>
            <a:bodyPr wrap="none">
              <a:spAutoFit/>
            </a:bodyPr>
            <a:lstStyle/>
            <a:p>
              <a:pPr marL="0" marR="0" lvl="0" indent="0" defTabSz="914400" rtl="0" eaLnBrk="1" fontAlgn="auto" latinLnBrk="0" hangingPunct="1">
                <a:lnSpc>
                  <a:spcPct val="110000"/>
                </a:lnSpc>
                <a:spcBef>
                  <a:spcPts val="0"/>
                </a:spcBef>
                <a:spcAft>
                  <a:spcPts val="400"/>
                </a:spcAft>
                <a:buClrTx/>
                <a:buSzTx/>
                <a:buFontTx/>
                <a:buNone/>
                <a:tabLst/>
                <a:defRPr/>
              </a:pPr>
              <a:r>
                <a:rPr lang="en-US" sz="1200" spc="300" dirty="0">
                  <a:solidFill>
                    <a:schemeClr val="accent1"/>
                  </a:solidFill>
                  <a:latin typeface="+mj-lt"/>
                </a:rPr>
                <a:t>BLUESTEEL</a:t>
              </a:r>
            </a:p>
          </p:txBody>
        </p:sp>
        <p:sp>
          <p:nvSpPr>
            <p:cNvPr id="35" name="Text Placeholder 2">
              <a:extLst>
                <a:ext uri="{FF2B5EF4-FFF2-40B4-BE49-F238E27FC236}">
                  <a16:creationId xmlns:a16="http://schemas.microsoft.com/office/drawing/2014/main" id="{BDA7329E-2FAD-1140-A181-389142927A52}"/>
                </a:ext>
              </a:extLst>
            </p:cNvPr>
            <p:cNvSpPr>
              <a:spLocks/>
            </p:cNvSpPr>
            <p:nvPr/>
          </p:nvSpPr>
          <p:spPr bwMode="auto">
            <a:xfrm>
              <a:off x="592279" y="4845351"/>
              <a:ext cx="2894432" cy="461665"/>
            </a:xfrm>
            <a:prstGeom prst="rect">
              <a:avLst/>
            </a:prstGeom>
          </p:spPr>
          <p:txBody>
            <a:bodyPr wrap="square">
              <a:spAutoFit/>
            </a:bodyPr>
            <a:lstStyle/>
            <a:p>
              <a:pPr>
                <a:spcBef>
                  <a:spcPts val="600"/>
                </a:spcBef>
              </a:pPr>
              <a:r>
                <a:rPr lang="en-US" altLang="en-US" sz="1200" dirty="0">
                  <a:solidFill>
                    <a:schemeClr val="tx2"/>
                  </a:solidFill>
                  <a:latin typeface="+mj-lt"/>
                </a:rPr>
                <a:t>Machine learning-based detection of malicious Powershell activity at scale</a:t>
              </a:r>
            </a:p>
          </p:txBody>
        </p:sp>
        <p:sp>
          <p:nvSpPr>
            <p:cNvPr id="36" name="Rectangle 35">
              <a:extLst>
                <a:ext uri="{FF2B5EF4-FFF2-40B4-BE49-F238E27FC236}">
                  <a16:creationId xmlns:a16="http://schemas.microsoft.com/office/drawing/2014/main" id="{FC5CECC3-AA23-5C46-949C-D1792AD7473B}"/>
                </a:ext>
              </a:extLst>
            </p:cNvPr>
            <p:cNvSpPr/>
            <p:nvPr/>
          </p:nvSpPr>
          <p:spPr bwMode="auto">
            <a:xfrm>
              <a:off x="814243" y="5410901"/>
              <a:ext cx="1126399" cy="285271"/>
            </a:xfrm>
            <a:prstGeom prst="rect">
              <a:avLst/>
            </a:prstGeom>
          </p:spPr>
          <p:txBody>
            <a:bodyPr wrap="none">
              <a:spAutoFit/>
            </a:bodyPr>
            <a:lstStyle/>
            <a:p>
              <a:pPr>
                <a:lnSpc>
                  <a:spcPct val="110000"/>
                </a:lnSpc>
                <a:spcAft>
                  <a:spcPts val="400"/>
                </a:spcAft>
                <a:defRPr/>
              </a:pPr>
              <a:r>
                <a:rPr lang="en-US" sz="1200" spc="300" dirty="0">
                  <a:solidFill>
                    <a:schemeClr val="accent1"/>
                  </a:solidFill>
                  <a:latin typeface="+mj-lt"/>
                </a:rPr>
                <a:t>BINMETAL</a:t>
              </a:r>
            </a:p>
          </p:txBody>
        </p:sp>
        <p:sp>
          <p:nvSpPr>
            <p:cNvPr id="37" name="Text Placeholder 2">
              <a:extLst>
                <a:ext uri="{FF2B5EF4-FFF2-40B4-BE49-F238E27FC236}">
                  <a16:creationId xmlns:a16="http://schemas.microsoft.com/office/drawing/2014/main" id="{0F46D5A9-FA03-2346-8E8A-CAFD7D386C57}"/>
                </a:ext>
              </a:extLst>
            </p:cNvPr>
            <p:cNvSpPr>
              <a:spLocks/>
            </p:cNvSpPr>
            <p:nvPr/>
          </p:nvSpPr>
          <p:spPr bwMode="auto">
            <a:xfrm>
              <a:off x="592279" y="5620156"/>
              <a:ext cx="3460014" cy="461665"/>
            </a:xfrm>
            <a:prstGeom prst="rect">
              <a:avLst/>
            </a:prstGeom>
          </p:spPr>
          <p:txBody>
            <a:bodyPr wrap="square">
              <a:spAutoFit/>
            </a:bodyPr>
            <a:lstStyle/>
            <a:p>
              <a:pPr>
                <a:spcBef>
                  <a:spcPts val="600"/>
                </a:spcBef>
              </a:pPr>
              <a:r>
                <a:rPr lang="en-US" altLang="en-US" sz="1200" dirty="0">
                  <a:solidFill>
                    <a:schemeClr val="tx2"/>
                  </a:solidFill>
                  <a:latin typeface="+mj-lt"/>
                </a:rPr>
                <a:t>Data analytics-based detection of renamed executables to bypass traditional security controls</a:t>
              </a:r>
            </a:p>
          </p:txBody>
        </p:sp>
        <p:sp>
          <p:nvSpPr>
            <p:cNvPr id="40" name="Rectangle 39">
              <a:extLst>
                <a:ext uri="{FF2B5EF4-FFF2-40B4-BE49-F238E27FC236}">
                  <a16:creationId xmlns:a16="http://schemas.microsoft.com/office/drawing/2014/main" id="{917E4E33-E91D-4D4F-8473-B59F6B1F4CE4}"/>
                </a:ext>
              </a:extLst>
            </p:cNvPr>
            <p:cNvSpPr/>
            <p:nvPr/>
          </p:nvSpPr>
          <p:spPr bwMode="auto">
            <a:xfrm>
              <a:off x="4752022" y="4608391"/>
              <a:ext cx="1066318" cy="285271"/>
            </a:xfrm>
            <a:prstGeom prst="rect">
              <a:avLst/>
            </a:prstGeom>
          </p:spPr>
          <p:txBody>
            <a:bodyPr wrap="none">
              <a:spAutoFit/>
            </a:bodyPr>
            <a:lstStyle/>
            <a:p>
              <a:pPr>
                <a:lnSpc>
                  <a:spcPct val="110000"/>
                </a:lnSpc>
                <a:spcAft>
                  <a:spcPts val="400"/>
                </a:spcAft>
                <a:defRPr/>
              </a:pPr>
              <a:r>
                <a:rPr lang="en-US" sz="1200" spc="300" dirty="0">
                  <a:solidFill>
                    <a:schemeClr val="accent1"/>
                  </a:solidFill>
                  <a:latin typeface="+mj-lt"/>
                </a:rPr>
                <a:t>MALKARA</a:t>
              </a:r>
            </a:p>
          </p:txBody>
        </p:sp>
        <p:sp>
          <p:nvSpPr>
            <p:cNvPr id="41" name="Text Placeholder 2">
              <a:extLst>
                <a:ext uri="{FF2B5EF4-FFF2-40B4-BE49-F238E27FC236}">
                  <a16:creationId xmlns:a16="http://schemas.microsoft.com/office/drawing/2014/main" id="{0631D0A7-939F-2144-A162-46CAAAF92B83}"/>
                </a:ext>
              </a:extLst>
            </p:cNvPr>
            <p:cNvSpPr>
              <a:spLocks/>
            </p:cNvSpPr>
            <p:nvPr/>
          </p:nvSpPr>
          <p:spPr bwMode="auto">
            <a:xfrm>
              <a:off x="4539306" y="4845351"/>
              <a:ext cx="3147182" cy="461665"/>
            </a:xfrm>
            <a:prstGeom prst="rect">
              <a:avLst/>
            </a:prstGeom>
          </p:spPr>
          <p:txBody>
            <a:bodyPr wrap="square">
              <a:spAutoFit/>
            </a:bodyPr>
            <a:lstStyle/>
            <a:p>
              <a:pPr>
                <a:spcBef>
                  <a:spcPts val="600"/>
                </a:spcBef>
              </a:pPr>
              <a:r>
                <a:rPr lang="en-US" altLang="en-US" sz="1200" dirty="0">
                  <a:solidFill>
                    <a:schemeClr val="tx2"/>
                  </a:solidFill>
                  <a:latin typeface="+mj-lt"/>
                </a:rPr>
                <a:t>Machine learning-based detection of unusual VPN connections at scale</a:t>
              </a:r>
            </a:p>
          </p:txBody>
        </p:sp>
        <p:sp>
          <p:nvSpPr>
            <p:cNvPr id="44" name="Text Placeholder 2">
              <a:extLst>
                <a:ext uri="{FF2B5EF4-FFF2-40B4-BE49-F238E27FC236}">
                  <a16:creationId xmlns:a16="http://schemas.microsoft.com/office/drawing/2014/main" id="{D97F186A-2C79-2341-82C3-261D4F9E9FFB}"/>
                </a:ext>
              </a:extLst>
            </p:cNvPr>
            <p:cNvSpPr>
              <a:spLocks/>
            </p:cNvSpPr>
            <p:nvPr/>
          </p:nvSpPr>
          <p:spPr bwMode="auto">
            <a:xfrm>
              <a:off x="4539306" y="5620156"/>
              <a:ext cx="3131307" cy="461665"/>
            </a:xfrm>
            <a:prstGeom prst="rect">
              <a:avLst/>
            </a:prstGeom>
          </p:spPr>
          <p:txBody>
            <a:bodyPr wrap="square">
              <a:spAutoFit/>
            </a:bodyPr>
            <a:lstStyle/>
            <a:p>
              <a:pPr>
                <a:spcBef>
                  <a:spcPts val="600"/>
                </a:spcBef>
              </a:pPr>
              <a:r>
                <a:rPr lang="en-US" altLang="en-US" sz="1200" dirty="0">
                  <a:solidFill>
                    <a:schemeClr val="tx2"/>
                  </a:solidFill>
                  <a:latin typeface="+mj-lt"/>
                </a:rPr>
                <a:t>Machine learning-based detection of malicious MS Office macro activity</a:t>
              </a:r>
            </a:p>
          </p:txBody>
        </p:sp>
        <p:sp>
          <p:nvSpPr>
            <p:cNvPr id="47" name="Rectangle 46">
              <a:extLst>
                <a:ext uri="{FF2B5EF4-FFF2-40B4-BE49-F238E27FC236}">
                  <a16:creationId xmlns:a16="http://schemas.microsoft.com/office/drawing/2014/main" id="{805ED2A2-70E5-8049-8DED-D1A3CBD05C4F}"/>
                </a:ext>
              </a:extLst>
            </p:cNvPr>
            <p:cNvSpPr/>
            <p:nvPr/>
          </p:nvSpPr>
          <p:spPr bwMode="auto">
            <a:xfrm>
              <a:off x="8701049" y="4608391"/>
              <a:ext cx="1416350" cy="285271"/>
            </a:xfrm>
            <a:prstGeom prst="rect">
              <a:avLst/>
            </a:prstGeom>
          </p:spPr>
          <p:txBody>
            <a:bodyPr wrap="none">
              <a:spAutoFit/>
            </a:bodyPr>
            <a:lstStyle/>
            <a:p>
              <a:pPr marR="0" lvl="0" indent="0" fontAlgn="auto">
                <a:lnSpc>
                  <a:spcPct val="110000"/>
                </a:lnSpc>
                <a:spcBef>
                  <a:spcPts val="0"/>
                </a:spcBef>
                <a:spcAft>
                  <a:spcPts val="400"/>
                </a:spcAft>
                <a:buClrTx/>
                <a:buSzTx/>
                <a:buFontTx/>
                <a:buNone/>
                <a:tabLst/>
                <a:defRPr/>
              </a:pPr>
              <a:r>
                <a:rPr lang="en-US" sz="1200" spc="300" dirty="0">
                  <a:solidFill>
                    <a:schemeClr val="accent1"/>
                  </a:solidFill>
                  <a:latin typeface="+mj-lt"/>
                </a:rPr>
                <a:t>BEACONATOR</a:t>
              </a:r>
            </a:p>
          </p:txBody>
        </p:sp>
        <p:sp>
          <p:nvSpPr>
            <p:cNvPr id="48" name="Text Placeholder 2">
              <a:extLst>
                <a:ext uri="{FF2B5EF4-FFF2-40B4-BE49-F238E27FC236}">
                  <a16:creationId xmlns:a16="http://schemas.microsoft.com/office/drawing/2014/main" id="{82D8D73E-8BFE-0F44-9CB1-E5A994BE3B21}"/>
                </a:ext>
              </a:extLst>
            </p:cNvPr>
            <p:cNvSpPr>
              <a:spLocks/>
            </p:cNvSpPr>
            <p:nvPr/>
          </p:nvSpPr>
          <p:spPr bwMode="auto">
            <a:xfrm>
              <a:off x="8479858" y="4863339"/>
              <a:ext cx="3124381" cy="461665"/>
            </a:xfrm>
            <a:prstGeom prst="rect">
              <a:avLst/>
            </a:prstGeom>
          </p:spPr>
          <p:txBody>
            <a:bodyPr wrap="square">
              <a:spAutoFit/>
            </a:bodyPr>
            <a:lstStyle/>
            <a:p>
              <a:pPr>
                <a:spcBef>
                  <a:spcPts val="600"/>
                </a:spcBef>
              </a:pPr>
              <a:r>
                <a:rPr lang="en-US" altLang="en-US" sz="1200" dirty="0">
                  <a:solidFill>
                    <a:schemeClr val="tx2"/>
                  </a:solidFill>
                  <a:latin typeface="+mj-lt"/>
                </a:rPr>
                <a:t>Data analytics-based Cobalt Strike C2 beacon detection activity</a:t>
              </a:r>
            </a:p>
          </p:txBody>
        </p:sp>
        <p:sp>
          <p:nvSpPr>
            <p:cNvPr id="50" name="Rectangle 17">
              <a:extLst>
                <a:ext uri="{FF2B5EF4-FFF2-40B4-BE49-F238E27FC236}">
                  <a16:creationId xmlns:a16="http://schemas.microsoft.com/office/drawing/2014/main" id="{69AE6F3C-EE94-7D42-A6AE-5FF03CC19321}"/>
                </a:ext>
              </a:extLst>
            </p:cNvPr>
            <p:cNvSpPr>
              <a:spLocks noChangeArrowheads="1"/>
            </p:cNvSpPr>
            <p:nvPr/>
          </p:nvSpPr>
          <p:spPr bwMode="auto">
            <a:xfrm>
              <a:off x="8479858" y="5620156"/>
              <a:ext cx="3263618" cy="461651"/>
            </a:xfrm>
            <a:prstGeom prst="rect">
              <a:avLst/>
            </a:prstGeom>
          </p:spPr>
          <p:txBody>
            <a:bodyPr wrap="square">
              <a:spAutoFit/>
            </a:bodyPr>
            <a:lstStyle/>
            <a:p>
              <a:pPr>
                <a:spcBef>
                  <a:spcPts val="600"/>
                </a:spcBef>
              </a:pPr>
              <a:r>
                <a:rPr lang="en-US" altLang="en-US" sz="1200" dirty="0">
                  <a:solidFill>
                    <a:schemeClr val="tx2"/>
                  </a:solidFill>
                  <a:latin typeface="+mj-lt"/>
                </a:rPr>
                <a:t>Data analytics-based detection of adversary persistence through malicious Windows services</a:t>
              </a:r>
            </a:p>
          </p:txBody>
        </p:sp>
        <p:sp>
          <p:nvSpPr>
            <p:cNvPr id="51" name="Rectangle 50">
              <a:extLst>
                <a:ext uri="{FF2B5EF4-FFF2-40B4-BE49-F238E27FC236}">
                  <a16:creationId xmlns:a16="http://schemas.microsoft.com/office/drawing/2014/main" id="{F575B8B6-CE7A-A64F-A6A5-95C9545E312A}"/>
                </a:ext>
              </a:extLst>
            </p:cNvPr>
            <p:cNvSpPr/>
            <p:nvPr/>
          </p:nvSpPr>
          <p:spPr bwMode="auto">
            <a:xfrm>
              <a:off x="8701049" y="5410901"/>
              <a:ext cx="1294393" cy="285271"/>
            </a:xfrm>
            <a:prstGeom prst="rect">
              <a:avLst/>
            </a:prstGeom>
          </p:spPr>
          <p:txBody>
            <a:bodyPr wrap="none">
              <a:spAutoFit/>
            </a:bodyPr>
            <a:lstStyle/>
            <a:p>
              <a:pPr>
                <a:lnSpc>
                  <a:spcPct val="110000"/>
                </a:lnSpc>
                <a:spcAft>
                  <a:spcPts val="400"/>
                </a:spcAft>
                <a:defRPr/>
              </a:pPr>
              <a:r>
                <a:rPr lang="en-US" sz="1200" spc="300" dirty="0">
                  <a:solidFill>
                    <a:schemeClr val="accent1"/>
                  </a:solidFill>
                  <a:latin typeface="+mj-lt"/>
                </a:rPr>
                <a:t>FOXHUNTER</a:t>
              </a:r>
            </a:p>
          </p:txBody>
        </p:sp>
        <p:sp>
          <p:nvSpPr>
            <p:cNvPr id="56" name="Rounded Rectangle 55">
              <a:extLst>
                <a:ext uri="{FF2B5EF4-FFF2-40B4-BE49-F238E27FC236}">
                  <a16:creationId xmlns:a16="http://schemas.microsoft.com/office/drawing/2014/main" id="{9EC2DACC-E826-2244-872D-B3A5843C38E8}"/>
                </a:ext>
              </a:extLst>
            </p:cNvPr>
            <p:cNvSpPr/>
            <p:nvPr/>
          </p:nvSpPr>
          <p:spPr>
            <a:xfrm>
              <a:off x="-471616" y="4376476"/>
              <a:ext cx="13135232" cy="1919050"/>
            </a:xfrm>
            <a:prstGeom prst="roundRect">
              <a:avLst>
                <a:gd name="adj" fmla="val 8744"/>
              </a:avLst>
            </a:prstGeom>
            <a:noFill/>
            <a:ln>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300" dirty="0">
                <a:solidFill>
                  <a:schemeClr val="accent1"/>
                </a:solidFill>
                <a:latin typeface="+mj-lt"/>
              </a:endParaRPr>
            </a:p>
          </p:txBody>
        </p:sp>
        <p:sp>
          <p:nvSpPr>
            <p:cNvPr id="52" name="Text Placeholder 2">
              <a:extLst>
                <a:ext uri="{FF2B5EF4-FFF2-40B4-BE49-F238E27FC236}">
                  <a16:creationId xmlns:a16="http://schemas.microsoft.com/office/drawing/2014/main" id="{6C69CC80-7771-1C44-BC63-939031906C58}"/>
                </a:ext>
              </a:extLst>
            </p:cNvPr>
            <p:cNvSpPr>
              <a:spLocks/>
            </p:cNvSpPr>
            <p:nvPr/>
          </p:nvSpPr>
          <p:spPr bwMode="auto">
            <a:xfrm>
              <a:off x="5130201" y="4170510"/>
              <a:ext cx="1913150" cy="374571"/>
            </a:xfrm>
            <a:prstGeom prst="roundRect">
              <a:avLst>
                <a:gd name="adj" fmla="val 16667"/>
              </a:avLst>
            </a:prstGeom>
            <a:solidFill>
              <a:schemeClr val="bg1"/>
            </a:solidFill>
          </p:spPr>
          <p:txBody>
            <a:bodyPr wrap="square">
              <a:spAutoFit/>
            </a:bodyPr>
            <a:lstStyle/>
            <a:p>
              <a:pPr algn="ctr"/>
              <a:r>
                <a:rPr lang="en-US" altLang="en-US" sz="1600" b="1" dirty="0">
                  <a:latin typeface="+mj-lt"/>
                </a:rPr>
                <a:t>Notable Innovations</a:t>
              </a:r>
            </a:p>
          </p:txBody>
        </p:sp>
        <p:sp>
          <p:nvSpPr>
            <p:cNvPr id="57" name="Rectangle 56">
              <a:extLst>
                <a:ext uri="{FF2B5EF4-FFF2-40B4-BE49-F238E27FC236}">
                  <a16:creationId xmlns:a16="http://schemas.microsoft.com/office/drawing/2014/main" id="{E42FDC78-12C9-3F44-8BAE-B880B943B642}"/>
                </a:ext>
              </a:extLst>
            </p:cNvPr>
            <p:cNvSpPr/>
            <p:nvPr/>
          </p:nvSpPr>
          <p:spPr bwMode="auto">
            <a:xfrm>
              <a:off x="4752022" y="5410901"/>
              <a:ext cx="2726387" cy="285271"/>
            </a:xfrm>
            <a:prstGeom prst="rect">
              <a:avLst/>
            </a:prstGeom>
          </p:spPr>
          <p:txBody>
            <a:bodyPr wrap="none">
              <a:spAutoFit/>
            </a:bodyPr>
            <a:lstStyle/>
            <a:p>
              <a:pPr>
                <a:lnSpc>
                  <a:spcPct val="110000"/>
                </a:lnSpc>
                <a:spcAft>
                  <a:spcPts val="400"/>
                </a:spcAft>
                <a:defRPr/>
              </a:pPr>
              <a:r>
                <a:rPr lang="en-US" sz="1200" spc="300" dirty="0">
                  <a:solidFill>
                    <a:schemeClr val="accent1"/>
                  </a:solidFill>
                  <a:latin typeface="+mj-lt"/>
                </a:rPr>
                <a:t>OFFICE MACRO CLASSIFIER</a:t>
              </a:r>
            </a:p>
          </p:txBody>
        </p:sp>
        <p:pic>
          <p:nvPicPr>
            <p:cNvPr id="59" name="Graphic 58">
              <a:extLst>
                <a:ext uri="{FF2B5EF4-FFF2-40B4-BE49-F238E27FC236}">
                  <a16:creationId xmlns:a16="http://schemas.microsoft.com/office/drawing/2014/main" id="{A95BB0BC-249F-5E4A-8DD7-8D0BAF3FF5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4654" y="5469512"/>
              <a:ext cx="164951" cy="164951"/>
            </a:xfrm>
            <a:prstGeom prst="rect">
              <a:avLst/>
            </a:prstGeom>
          </p:spPr>
        </p:pic>
        <p:pic>
          <p:nvPicPr>
            <p:cNvPr id="60" name="Graphic 59">
              <a:extLst>
                <a:ext uri="{FF2B5EF4-FFF2-40B4-BE49-F238E27FC236}">
                  <a16:creationId xmlns:a16="http://schemas.microsoft.com/office/drawing/2014/main" id="{143447F8-5EB2-0046-8160-CF5EF8254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4654" y="4676648"/>
              <a:ext cx="164951" cy="164951"/>
            </a:xfrm>
            <a:prstGeom prst="rect">
              <a:avLst/>
            </a:prstGeom>
          </p:spPr>
        </p:pic>
        <p:pic>
          <p:nvPicPr>
            <p:cNvPr id="61" name="Graphic 60">
              <a:extLst>
                <a:ext uri="{FF2B5EF4-FFF2-40B4-BE49-F238E27FC236}">
                  <a16:creationId xmlns:a16="http://schemas.microsoft.com/office/drawing/2014/main" id="{FB755D69-C535-7045-87B3-B50DB75305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19820" y="5469512"/>
              <a:ext cx="164951" cy="164951"/>
            </a:xfrm>
            <a:prstGeom prst="rect">
              <a:avLst/>
            </a:prstGeom>
          </p:spPr>
        </p:pic>
        <p:pic>
          <p:nvPicPr>
            <p:cNvPr id="62" name="Graphic 61">
              <a:extLst>
                <a:ext uri="{FF2B5EF4-FFF2-40B4-BE49-F238E27FC236}">
                  <a16:creationId xmlns:a16="http://schemas.microsoft.com/office/drawing/2014/main" id="{70CA80C6-FFD9-AD40-9C1B-67B66453EA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19820" y="4676648"/>
              <a:ext cx="164951" cy="164951"/>
            </a:xfrm>
            <a:prstGeom prst="rect">
              <a:avLst/>
            </a:prstGeom>
          </p:spPr>
        </p:pic>
        <p:pic>
          <p:nvPicPr>
            <p:cNvPr id="63" name="Graphic 62">
              <a:extLst>
                <a:ext uri="{FF2B5EF4-FFF2-40B4-BE49-F238E27FC236}">
                  <a16:creationId xmlns:a16="http://schemas.microsoft.com/office/drawing/2014/main" id="{49F16A6D-8F6F-2245-AE16-11DCC9264D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65402" y="5469512"/>
              <a:ext cx="164951" cy="164951"/>
            </a:xfrm>
            <a:prstGeom prst="rect">
              <a:avLst/>
            </a:prstGeom>
          </p:spPr>
        </p:pic>
        <p:pic>
          <p:nvPicPr>
            <p:cNvPr id="64" name="Graphic 63">
              <a:extLst>
                <a:ext uri="{FF2B5EF4-FFF2-40B4-BE49-F238E27FC236}">
                  <a16:creationId xmlns:a16="http://schemas.microsoft.com/office/drawing/2014/main" id="{42C2B6FB-0AA9-DE4E-9325-9A5054EBF5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65402" y="4676648"/>
              <a:ext cx="164951" cy="164951"/>
            </a:xfrm>
            <a:prstGeom prst="rect">
              <a:avLst/>
            </a:prstGeom>
          </p:spPr>
        </p:pic>
      </p:grpSp>
    </p:spTree>
    <p:extLst>
      <p:ext uri="{BB962C8B-B14F-4D97-AF65-F5344CB8AC3E}">
        <p14:creationId xmlns:p14="http://schemas.microsoft.com/office/powerpoint/2010/main" val="990613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50ABD5-5A37-5144-88FB-1EBA953EE866}"/>
              </a:ext>
            </a:extLst>
          </p:cNvPr>
          <p:cNvSpPr>
            <a:spLocks noGrp="1"/>
          </p:cNvSpPr>
          <p:nvPr>
            <p:ph type="body" sz="quarter" idx="10"/>
          </p:nvPr>
        </p:nvSpPr>
        <p:spPr/>
        <p:txBody>
          <a:bodyPr/>
          <a:lstStyle/>
          <a:p>
            <a:r>
              <a:rPr lang="en-US" dirty="0"/>
              <a:t>eSentire Bests Mandiant &amp; FBI Notification of SQUIRRELWAFFLE</a:t>
            </a:r>
          </a:p>
        </p:txBody>
      </p:sp>
      <p:sp>
        <p:nvSpPr>
          <p:cNvPr id="4" name="Footer Placeholder 3">
            <a:extLst>
              <a:ext uri="{FF2B5EF4-FFF2-40B4-BE49-F238E27FC236}">
                <a16:creationId xmlns:a16="http://schemas.microsoft.com/office/drawing/2014/main" id="{BBFF2607-2000-5643-9427-BD3584C9E35E}"/>
              </a:ext>
            </a:extLst>
          </p:cNvPr>
          <p:cNvSpPr>
            <a:spLocks noGrp="1"/>
          </p:cNvSpPr>
          <p:nvPr>
            <p:ph type="ftr" sz="quarter" idx="3"/>
          </p:nvPr>
        </p:nvSpPr>
        <p:spPr/>
        <p:txBody>
          <a:bodyPr/>
          <a:lstStyle/>
          <a:p>
            <a:r>
              <a:rPr lang="en-CA"/>
              <a:t>eSentire CONFIDENTIAL</a:t>
            </a:r>
            <a:endParaRPr lang="en-CA" dirty="0"/>
          </a:p>
        </p:txBody>
      </p:sp>
      <p:sp>
        <p:nvSpPr>
          <p:cNvPr id="5" name="Slide Number Placeholder 4">
            <a:extLst>
              <a:ext uri="{FF2B5EF4-FFF2-40B4-BE49-F238E27FC236}">
                <a16:creationId xmlns:a16="http://schemas.microsoft.com/office/drawing/2014/main" id="{4BA9FD5C-6F35-EC47-9CA4-5E7414B9EA1F}"/>
              </a:ext>
            </a:extLst>
          </p:cNvPr>
          <p:cNvSpPr>
            <a:spLocks noGrp="1"/>
          </p:cNvSpPr>
          <p:nvPr>
            <p:ph type="sldNum" sz="quarter" idx="4"/>
          </p:nvPr>
        </p:nvSpPr>
        <p:spPr/>
        <p:txBody>
          <a:bodyPr/>
          <a:lstStyle/>
          <a:p>
            <a:fld id="{00993212-4268-2345-9A22-365630C70738}" type="slidenum">
              <a:rPr lang="en-US" smtClean="0"/>
              <a:pPr/>
              <a:t>17</a:t>
            </a:fld>
            <a:endParaRPr lang="en-CA" dirty="0"/>
          </a:p>
        </p:txBody>
      </p:sp>
      <p:sp>
        <p:nvSpPr>
          <p:cNvPr id="6" name="Text Placeholder 5">
            <a:extLst>
              <a:ext uri="{FF2B5EF4-FFF2-40B4-BE49-F238E27FC236}">
                <a16:creationId xmlns:a16="http://schemas.microsoft.com/office/drawing/2014/main" id="{43E6E38D-67B1-664F-942C-0F706D15CD1A}"/>
              </a:ext>
            </a:extLst>
          </p:cNvPr>
          <p:cNvSpPr>
            <a:spLocks noGrp="1"/>
          </p:cNvSpPr>
          <p:nvPr>
            <p:ph type="body" sz="quarter" idx="12"/>
          </p:nvPr>
        </p:nvSpPr>
        <p:spPr/>
        <p:txBody>
          <a:bodyPr/>
          <a:lstStyle/>
          <a:p>
            <a:r>
              <a:rPr lang="en-US" dirty="0"/>
              <a:t>Demonstrates Proactive Threat Hunting, IOC Sweeps and Extreme Time to Value in Complete Response</a:t>
            </a:r>
          </a:p>
        </p:txBody>
      </p:sp>
      <p:sp>
        <p:nvSpPr>
          <p:cNvPr id="8" name="TextBox 7">
            <a:extLst>
              <a:ext uri="{FF2B5EF4-FFF2-40B4-BE49-F238E27FC236}">
                <a16:creationId xmlns:a16="http://schemas.microsoft.com/office/drawing/2014/main" id="{E5CD619E-B5AF-E848-AAC7-E798AB6D0B5E}"/>
              </a:ext>
            </a:extLst>
          </p:cNvPr>
          <p:cNvSpPr txBox="1"/>
          <p:nvPr/>
        </p:nvSpPr>
        <p:spPr>
          <a:xfrm>
            <a:off x="260319" y="1237201"/>
            <a:ext cx="6973857" cy="212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fontAlgn="base">
              <a:lnSpc>
                <a:spcPct val="110000"/>
              </a:lnSpc>
              <a:spcBef>
                <a:spcPts val="1000"/>
              </a:spcBef>
              <a:spcAft>
                <a:spcPts val="400"/>
              </a:spcAft>
              <a:buClrTx/>
              <a:buSzTx/>
              <a:buFont typeface="Arial" panose="020B0604020202020204" pitchFamily="34" charset="0"/>
              <a:buNone/>
              <a:tabLst/>
              <a:defRPr kumimoji="0" sz="1400" b="0" i="0" u="none" strike="noStrike" cap="none" spc="0" normalizeH="0" baseline="0">
                <a:ln>
                  <a:noFill/>
                </a:ln>
                <a:effectLst/>
                <a:uLnTx/>
                <a:uFillTx/>
                <a:latin typeface="+mj-lt"/>
              </a:defRPr>
            </a:lvl1pPr>
            <a:lvl2pPr marL="685800" indent="-228600">
              <a:defRPr>
                <a:latin typeface="Calibri Light" panose="020F0302020204030204" pitchFamily="34" charset="0"/>
              </a:defRPr>
            </a:lvl2pPr>
            <a:lvl3pPr marL="1143000" indent="-228600">
              <a:defRPr>
                <a:latin typeface="Calibri Light" panose="020F0302020204030204" pitchFamily="34" charset="0"/>
              </a:defRPr>
            </a:lvl3pPr>
            <a:lvl4pPr marL="1600200" indent="-228600">
              <a:defRPr>
                <a:latin typeface="Calibri Light" panose="020F0302020204030204" pitchFamily="34" charset="0"/>
              </a:defRPr>
            </a:lvl4pPr>
            <a:lvl5pPr marL="2057400" indent="-228600">
              <a:defRPr>
                <a:latin typeface="Calibri Light" panose="020F0302020204030204" pitchFamily="34" charset="0"/>
              </a:defRPr>
            </a:lvl5pPr>
            <a:lvl6pPr marL="2514600" indent="-228600" eaLnBrk="0" fontAlgn="base" hangingPunct="0">
              <a:spcBef>
                <a:spcPct val="0"/>
              </a:spcBef>
              <a:spcAft>
                <a:spcPct val="0"/>
              </a:spcAft>
              <a:defRPr>
                <a:latin typeface="Calibri Light" panose="020F0302020204030204" pitchFamily="34" charset="0"/>
              </a:defRPr>
            </a:lvl6pPr>
            <a:lvl7pPr marL="2971800" indent="-228600" eaLnBrk="0" fontAlgn="base" hangingPunct="0">
              <a:spcBef>
                <a:spcPct val="0"/>
              </a:spcBef>
              <a:spcAft>
                <a:spcPct val="0"/>
              </a:spcAft>
              <a:defRPr>
                <a:latin typeface="Calibri Light" panose="020F0302020204030204" pitchFamily="34" charset="0"/>
              </a:defRPr>
            </a:lvl7pPr>
            <a:lvl8pPr marL="3429000" indent="-228600" eaLnBrk="0" fontAlgn="base" hangingPunct="0">
              <a:spcBef>
                <a:spcPct val="0"/>
              </a:spcBef>
              <a:spcAft>
                <a:spcPct val="0"/>
              </a:spcAft>
              <a:defRPr>
                <a:latin typeface="Calibri Light" panose="020F0302020204030204" pitchFamily="34" charset="0"/>
              </a:defRPr>
            </a:lvl8pPr>
            <a:lvl9pPr marL="3886200" indent="-228600" eaLnBrk="0" fontAlgn="base" hangingPunct="0">
              <a:spcBef>
                <a:spcPct val="0"/>
              </a:spcBef>
              <a:spcAft>
                <a:spcPct val="0"/>
              </a:spcAft>
              <a:defRPr>
                <a:latin typeface="Calibri Light" panose="020F0302020204030204" pitchFamily="34" charset="0"/>
              </a:defRPr>
            </a:lvl9pPr>
          </a:lstStyle>
          <a:p>
            <a:pPr marL="285750" indent="-195263">
              <a:spcBef>
                <a:spcPts val="800"/>
              </a:spcBef>
              <a:spcAft>
                <a:spcPts val="0"/>
              </a:spcAft>
              <a:buClr>
                <a:schemeClr val="accent1"/>
              </a:buClr>
              <a:buFont typeface="Arial" panose="020B0604020202020204" pitchFamily="34" charset="0"/>
              <a:buChar char="•"/>
            </a:pPr>
            <a:r>
              <a:rPr lang="en-US" b="1" dirty="0">
                <a:solidFill>
                  <a:schemeClr val="accent1"/>
                </a:solidFill>
              </a:rPr>
              <a:t>Nov 5 – </a:t>
            </a:r>
            <a:r>
              <a:rPr lang="en-US" dirty="0"/>
              <a:t>eSentire customer contacted by Mandiant/FBI regarding malware download activity in their environment</a:t>
            </a:r>
          </a:p>
          <a:p>
            <a:pPr marL="285750" indent="-195263">
              <a:spcBef>
                <a:spcPts val="800"/>
              </a:spcBef>
              <a:spcAft>
                <a:spcPts val="0"/>
              </a:spcAft>
              <a:buClr>
                <a:schemeClr val="accent1"/>
              </a:buClr>
              <a:buFont typeface="Arial" panose="020B0604020202020204" pitchFamily="34" charset="0"/>
              <a:buChar char="•"/>
            </a:pPr>
            <a:r>
              <a:rPr lang="en-US" b="1" dirty="0">
                <a:solidFill>
                  <a:schemeClr val="accent1"/>
                </a:solidFill>
              </a:rPr>
              <a:t>Nov 5 – </a:t>
            </a:r>
            <a:r>
              <a:rPr lang="en-US" dirty="0"/>
              <a:t>eSentire team assigned to review findings and support the investigation</a:t>
            </a:r>
          </a:p>
          <a:p>
            <a:pPr marL="285750" indent="-195263">
              <a:spcBef>
                <a:spcPts val="800"/>
              </a:spcBef>
              <a:spcAft>
                <a:spcPts val="0"/>
              </a:spcAft>
              <a:buClr>
                <a:schemeClr val="accent1"/>
              </a:buClr>
              <a:buFont typeface="Arial" panose="020B0604020202020204" pitchFamily="34" charset="0"/>
              <a:buChar char="•"/>
            </a:pPr>
            <a:r>
              <a:rPr lang="en-US" b="1" dirty="0">
                <a:solidFill>
                  <a:schemeClr val="accent1"/>
                </a:solidFill>
              </a:rPr>
              <a:t>Nov 5 – </a:t>
            </a:r>
            <a:r>
              <a:rPr lang="en-US" dirty="0"/>
              <a:t>confirmed that this was a duplicate incident that was already detected, investigated and remediated by eSentire on November 1</a:t>
            </a:r>
          </a:p>
          <a:p>
            <a:pPr marL="285750" indent="-195263">
              <a:spcBef>
                <a:spcPts val="800"/>
              </a:spcBef>
              <a:spcAft>
                <a:spcPts val="0"/>
              </a:spcAft>
              <a:buClr>
                <a:schemeClr val="accent1"/>
              </a:buClr>
              <a:buFont typeface="Arial" panose="020B0604020202020204" pitchFamily="34" charset="0"/>
              <a:buChar char="•"/>
            </a:pPr>
            <a:r>
              <a:rPr lang="en-US" dirty="0"/>
              <a:t>In fact, eSentire had already communicated our findings industry-wide in a TRU Positive investigation analysis on the SQUIRRELWAFFLE malware on November 4th </a:t>
            </a:r>
          </a:p>
        </p:txBody>
      </p:sp>
      <p:grpSp>
        <p:nvGrpSpPr>
          <p:cNvPr id="16" name="Group 15">
            <a:extLst>
              <a:ext uri="{FF2B5EF4-FFF2-40B4-BE49-F238E27FC236}">
                <a16:creationId xmlns:a16="http://schemas.microsoft.com/office/drawing/2014/main" id="{086C3155-3A55-4242-9DD9-6C548506DE9B}"/>
              </a:ext>
            </a:extLst>
          </p:cNvPr>
          <p:cNvGrpSpPr/>
          <p:nvPr/>
        </p:nvGrpSpPr>
        <p:grpSpPr>
          <a:xfrm>
            <a:off x="7730020" y="1271927"/>
            <a:ext cx="4461981" cy="4907872"/>
            <a:chOff x="7537938" y="1202476"/>
            <a:chExt cx="4654063" cy="5119149"/>
          </a:xfrm>
        </p:grpSpPr>
        <p:sp>
          <p:nvSpPr>
            <p:cNvPr id="15" name="Freeform 14">
              <a:extLst>
                <a:ext uri="{FF2B5EF4-FFF2-40B4-BE49-F238E27FC236}">
                  <a16:creationId xmlns:a16="http://schemas.microsoft.com/office/drawing/2014/main" id="{DBD53AF8-7FB8-524F-8A3B-F0FDE5F9C13B}"/>
                </a:ext>
              </a:extLst>
            </p:cNvPr>
            <p:cNvSpPr/>
            <p:nvPr/>
          </p:nvSpPr>
          <p:spPr>
            <a:xfrm>
              <a:off x="7537938" y="1202476"/>
              <a:ext cx="4654063" cy="5119149"/>
            </a:xfrm>
            <a:custGeom>
              <a:avLst/>
              <a:gdLst>
                <a:gd name="connsiteX0" fmla="*/ 197967 w 4654063"/>
                <a:gd name="connsiteY0" fmla="*/ 0 h 5119149"/>
                <a:gd name="connsiteX1" fmla="*/ 4654063 w 4654063"/>
                <a:gd name="connsiteY1" fmla="*/ 0 h 5119149"/>
                <a:gd name="connsiteX2" fmla="*/ 4654063 w 4654063"/>
                <a:gd name="connsiteY2" fmla="*/ 5119149 h 5119149"/>
                <a:gd name="connsiteX3" fmla="*/ 197967 w 4654063"/>
                <a:gd name="connsiteY3" fmla="*/ 5119149 h 5119149"/>
                <a:gd name="connsiteX4" fmla="*/ 0 w 4654063"/>
                <a:gd name="connsiteY4" fmla="*/ 4921182 h 5119149"/>
                <a:gd name="connsiteX5" fmla="*/ 0 w 4654063"/>
                <a:gd name="connsiteY5" fmla="*/ 197967 h 5119149"/>
                <a:gd name="connsiteX6" fmla="*/ 197967 w 4654063"/>
                <a:gd name="connsiteY6" fmla="*/ 0 h 51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4063" h="5119149">
                  <a:moveTo>
                    <a:pt x="197967" y="0"/>
                  </a:moveTo>
                  <a:lnTo>
                    <a:pt x="4654063" y="0"/>
                  </a:lnTo>
                  <a:lnTo>
                    <a:pt x="4654063" y="5119149"/>
                  </a:lnTo>
                  <a:lnTo>
                    <a:pt x="197967" y="5119149"/>
                  </a:lnTo>
                  <a:cubicBezTo>
                    <a:pt x="88633" y="5119149"/>
                    <a:pt x="0" y="5030516"/>
                    <a:pt x="0" y="4921182"/>
                  </a:cubicBezTo>
                  <a:lnTo>
                    <a:pt x="0" y="197967"/>
                  </a:lnTo>
                  <a:cubicBezTo>
                    <a:pt x="0" y="88633"/>
                    <a:pt x="88633" y="0"/>
                    <a:pt x="197967" y="0"/>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spc="300" dirty="0">
                <a:solidFill>
                  <a:schemeClr val="accent1"/>
                </a:solidFill>
                <a:latin typeface="+mj-lt"/>
              </a:endParaRPr>
            </a:p>
          </p:txBody>
        </p:sp>
        <p:pic>
          <p:nvPicPr>
            <p:cNvPr id="11" name="Picture 7">
              <a:extLst>
                <a:ext uri="{FF2B5EF4-FFF2-40B4-BE49-F238E27FC236}">
                  <a16:creationId xmlns:a16="http://schemas.microsoft.com/office/drawing/2014/main" id="{4759AB52-ECB9-764B-8E82-D45DEA4A3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337" y="1473374"/>
              <a:ext cx="4130342" cy="45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Rounded Corners 16">
            <a:extLst>
              <a:ext uri="{FF2B5EF4-FFF2-40B4-BE49-F238E27FC236}">
                <a16:creationId xmlns:a16="http://schemas.microsoft.com/office/drawing/2014/main" id="{5F111E60-5938-454D-85C2-D5A61644602C}"/>
              </a:ext>
            </a:extLst>
          </p:cNvPr>
          <p:cNvSpPr/>
          <p:nvPr/>
        </p:nvSpPr>
        <p:spPr>
          <a:xfrm>
            <a:off x="260319" y="3496757"/>
            <a:ext cx="6730790" cy="258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i="1" dirty="0">
                <a:solidFill>
                  <a:schemeClr val="tx1"/>
                </a:solidFill>
                <a:latin typeface="+mj-lt"/>
              </a:rPr>
              <a:t>So how were we able to detect and respond before the FBI or Mandiant even noticed?</a:t>
            </a:r>
          </a:p>
          <a:p>
            <a:pPr marL="285750" indent="-195263" fontAlgn="base">
              <a:lnSpc>
                <a:spcPct val="110000"/>
              </a:lnSpc>
              <a:spcBef>
                <a:spcPts val="800"/>
              </a:spcBef>
              <a:buClr>
                <a:schemeClr val="accent1"/>
              </a:buClr>
              <a:buFont typeface="Arial" panose="020B0604020202020204" pitchFamily="34" charset="0"/>
              <a:buChar char="•"/>
            </a:pPr>
            <a:r>
              <a:rPr lang="en-US" sz="1400" dirty="0">
                <a:solidFill>
                  <a:schemeClr val="tx1"/>
                </a:solidFill>
                <a:latin typeface="+mj-lt"/>
              </a:rPr>
              <a:t>Our Threat Response Unit (TRU) delivers original research, performs threat analysis and builds content/models to help detect emerging threats</a:t>
            </a:r>
          </a:p>
          <a:p>
            <a:pPr marL="285750" indent="-195263" fontAlgn="base">
              <a:lnSpc>
                <a:spcPct val="110000"/>
              </a:lnSpc>
              <a:spcBef>
                <a:spcPts val="800"/>
              </a:spcBef>
              <a:buClr>
                <a:schemeClr val="accent1"/>
              </a:buClr>
              <a:buFont typeface="Arial" panose="020B0604020202020204" pitchFamily="34" charset="0"/>
              <a:buChar char="•"/>
            </a:pPr>
            <a:r>
              <a:rPr lang="en-US" sz="1400" dirty="0">
                <a:solidFill>
                  <a:schemeClr val="tx1"/>
                </a:solidFill>
                <a:latin typeface="+mj-lt"/>
              </a:rPr>
              <a:t>We were actively investigating the SQUIRRELWAFFLE malware and performed a proactive IOC Sweep across our global customer base as part of operationalizing the Threat Intelligence TRU curated</a:t>
            </a:r>
          </a:p>
          <a:p>
            <a:pPr marL="285750" indent="-195263" fontAlgn="base">
              <a:lnSpc>
                <a:spcPct val="110000"/>
              </a:lnSpc>
              <a:spcBef>
                <a:spcPts val="800"/>
              </a:spcBef>
              <a:buClr>
                <a:schemeClr val="accent1"/>
              </a:buClr>
              <a:buFont typeface="Arial" panose="020B0604020202020204" pitchFamily="34" charset="0"/>
              <a:buChar char="•"/>
            </a:pPr>
            <a:r>
              <a:rPr lang="en-US" sz="1400" dirty="0">
                <a:solidFill>
                  <a:schemeClr val="tx1"/>
                </a:solidFill>
                <a:latin typeface="+mj-lt"/>
              </a:rPr>
              <a:t>As a result of this proactive effort, we detected malware in this specific environment that had gone unnoticed by its endpoint coverage thus far</a:t>
            </a:r>
          </a:p>
        </p:txBody>
      </p:sp>
    </p:spTree>
    <p:extLst>
      <p:ext uri="{BB962C8B-B14F-4D97-AF65-F5344CB8AC3E}">
        <p14:creationId xmlns:p14="http://schemas.microsoft.com/office/powerpoint/2010/main" val="44320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D87F809-56BD-CB4E-A841-D845FF5B984D}"/>
              </a:ext>
            </a:extLst>
          </p:cNvPr>
          <p:cNvGrpSpPr/>
          <p:nvPr/>
        </p:nvGrpSpPr>
        <p:grpSpPr>
          <a:xfrm rot="5400000">
            <a:off x="3508409" y="-2578902"/>
            <a:ext cx="5398124" cy="12427761"/>
            <a:chOff x="7837714" y="2500844"/>
            <a:chExt cx="4199436" cy="4357152"/>
          </a:xfrm>
        </p:grpSpPr>
        <p:sp>
          <p:nvSpPr>
            <p:cNvPr id="8" name="Trapezoid 7">
              <a:extLst>
                <a:ext uri="{FF2B5EF4-FFF2-40B4-BE49-F238E27FC236}">
                  <a16:creationId xmlns:a16="http://schemas.microsoft.com/office/drawing/2014/main" id="{D8A6D6CA-7CAD-464C-A798-767F720787B1}"/>
                </a:ext>
              </a:extLst>
            </p:cNvPr>
            <p:cNvSpPr/>
            <p:nvPr/>
          </p:nvSpPr>
          <p:spPr>
            <a:xfrm rot="10800000">
              <a:off x="7837714" y="2500844"/>
              <a:ext cx="4199436" cy="4357152"/>
            </a:xfrm>
            <a:prstGeom prst="trapezoid">
              <a:avLst/>
            </a:prstGeom>
            <a:gradFill flip="none" rotWithShape="1">
              <a:gsLst>
                <a:gs pos="36000">
                  <a:srgbClr val="00C5DD">
                    <a:alpha val="22000"/>
                  </a:srgbClr>
                </a:gs>
                <a:gs pos="99000">
                  <a:srgbClr val="00C5DD">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rapezoid 8">
              <a:extLst>
                <a:ext uri="{FF2B5EF4-FFF2-40B4-BE49-F238E27FC236}">
                  <a16:creationId xmlns:a16="http://schemas.microsoft.com/office/drawing/2014/main" id="{C39064D3-1D2D-384A-9D89-A5F634D3ACEE}"/>
                </a:ext>
              </a:extLst>
            </p:cNvPr>
            <p:cNvSpPr/>
            <p:nvPr/>
          </p:nvSpPr>
          <p:spPr>
            <a:xfrm rot="10800000">
              <a:off x="8027205" y="2545529"/>
              <a:ext cx="3820448" cy="4312465"/>
            </a:xfrm>
            <a:prstGeom prst="trapezoid">
              <a:avLst/>
            </a:prstGeom>
            <a:gradFill flip="none" rotWithShape="1">
              <a:gsLst>
                <a:gs pos="36000">
                  <a:srgbClr val="00C5DD">
                    <a:alpha val="11000"/>
                  </a:srgbClr>
                </a:gs>
                <a:gs pos="99000">
                  <a:srgbClr val="00C5DD">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rapezoid 9">
              <a:extLst>
                <a:ext uri="{FF2B5EF4-FFF2-40B4-BE49-F238E27FC236}">
                  <a16:creationId xmlns:a16="http://schemas.microsoft.com/office/drawing/2014/main" id="{5E91D605-260F-924C-BF90-9CB0A23343DB}"/>
                </a:ext>
              </a:extLst>
            </p:cNvPr>
            <p:cNvSpPr/>
            <p:nvPr/>
          </p:nvSpPr>
          <p:spPr>
            <a:xfrm rot="10800000">
              <a:off x="8208548" y="2581254"/>
              <a:ext cx="3457764" cy="4276740"/>
            </a:xfrm>
            <a:prstGeom prst="trapezoid">
              <a:avLst/>
            </a:prstGeom>
            <a:gradFill flip="none" rotWithShape="1">
              <a:gsLst>
                <a:gs pos="99000">
                  <a:srgbClr val="00C5DD">
                    <a:alpha val="5000"/>
                  </a:srgbClr>
                </a:gs>
                <a:gs pos="50000">
                  <a:schemeClr val="bg1"/>
                </a:gs>
                <a:gs pos="0">
                  <a:srgbClr val="00C5DD">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11" name="Straight Connector 10">
            <a:extLst>
              <a:ext uri="{FF2B5EF4-FFF2-40B4-BE49-F238E27FC236}">
                <a16:creationId xmlns:a16="http://schemas.microsoft.com/office/drawing/2014/main" id="{8D83E478-EB8A-0B43-BF43-868E14CBD36A}"/>
              </a:ext>
            </a:extLst>
          </p:cNvPr>
          <p:cNvCxnSpPr>
            <a:cxnSpLocks/>
            <a:stCxn id="10" idx="0"/>
          </p:cNvCxnSpPr>
          <p:nvPr/>
        </p:nvCxnSpPr>
        <p:spPr>
          <a:xfrm>
            <a:off x="-6404" y="3634976"/>
            <a:ext cx="12083175" cy="0"/>
          </a:xfrm>
          <a:prstGeom prst="line">
            <a:avLst/>
          </a:prstGeom>
          <a:ln w="12700" cap="rnd">
            <a:solidFill>
              <a:srgbClr val="00C5DD"/>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35A2D520-A2D4-B846-9BBF-64E2140179DD}"/>
              </a:ext>
            </a:extLst>
          </p:cNvPr>
          <p:cNvSpPr/>
          <p:nvPr/>
        </p:nvSpPr>
        <p:spPr>
          <a:xfrm>
            <a:off x="284454" y="1662611"/>
            <a:ext cx="2531408" cy="3084259"/>
          </a:xfrm>
          <a:prstGeom prst="roundRect">
            <a:avLst>
              <a:gd name="adj" fmla="val 3514"/>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A212A-C58D-8744-851F-595F920B9CCE}"/>
              </a:ext>
            </a:extLst>
          </p:cNvPr>
          <p:cNvSpPr txBox="1"/>
          <p:nvPr/>
        </p:nvSpPr>
        <p:spPr>
          <a:xfrm>
            <a:off x="446449" y="3326609"/>
            <a:ext cx="2201034" cy="1077218"/>
          </a:xfrm>
          <a:prstGeom prst="rect">
            <a:avLst/>
          </a:prstGeom>
        </p:spPr>
        <p:txBody>
          <a:bodyPr wrap="square" rtlCol="0">
            <a:spAutoFit/>
          </a:bodyPr>
          <a:lstStyle/>
          <a:p>
            <a:pPr algn="ctr"/>
            <a:r>
              <a:rPr lang="en-US" sz="1600" b="1" dirty="0">
                <a:latin typeface="+mj-lt"/>
              </a:rPr>
              <a:t>SIRP Services Including IR Retainer Offering, TableTop Exercises and Cyber War Games</a:t>
            </a:r>
          </a:p>
        </p:txBody>
      </p:sp>
      <p:grpSp>
        <p:nvGrpSpPr>
          <p:cNvPr id="16" name="Group 15">
            <a:extLst>
              <a:ext uri="{FF2B5EF4-FFF2-40B4-BE49-F238E27FC236}">
                <a16:creationId xmlns:a16="http://schemas.microsoft.com/office/drawing/2014/main" id="{AE20F6E9-CFE7-8B42-95A0-412323FDE7BC}"/>
              </a:ext>
            </a:extLst>
          </p:cNvPr>
          <p:cNvGrpSpPr/>
          <p:nvPr/>
        </p:nvGrpSpPr>
        <p:grpSpPr>
          <a:xfrm>
            <a:off x="905234" y="1926015"/>
            <a:ext cx="1295178" cy="1303232"/>
            <a:chOff x="6932168" y="2720591"/>
            <a:chExt cx="1991504" cy="1991502"/>
          </a:xfrm>
        </p:grpSpPr>
        <p:sp>
          <p:nvSpPr>
            <p:cNvPr id="17" name="Oval 16">
              <a:extLst>
                <a:ext uri="{FF2B5EF4-FFF2-40B4-BE49-F238E27FC236}">
                  <a16:creationId xmlns:a16="http://schemas.microsoft.com/office/drawing/2014/main" id="{C14CA746-7E91-D64B-9E2C-7D95ABAFA2DF}"/>
                </a:ext>
              </a:extLst>
            </p:cNvPr>
            <p:cNvSpPr/>
            <p:nvPr/>
          </p:nvSpPr>
          <p:spPr>
            <a:xfrm>
              <a:off x="7106218" y="2894641"/>
              <a:ext cx="1643404" cy="1643402"/>
            </a:xfrm>
            <a:prstGeom prst="ellipse">
              <a:avLst/>
            </a:prstGeom>
            <a:noFill/>
            <a:ln>
              <a:solidFill>
                <a:srgbClr val="00C5DD">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7649D9E-9303-9A4A-8310-6597BDEC5B26}"/>
                </a:ext>
              </a:extLst>
            </p:cNvPr>
            <p:cNvSpPr/>
            <p:nvPr/>
          </p:nvSpPr>
          <p:spPr>
            <a:xfrm>
              <a:off x="6932168" y="2720591"/>
              <a:ext cx="1991504" cy="1991502"/>
            </a:xfrm>
            <a:prstGeom prst="ellipse">
              <a:avLst/>
            </a:prstGeom>
            <a:noFill/>
            <a:ln>
              <a:solidFill>
                <a:srgbClr val="00C5DD">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00CCBE3-F709-B64E-9868-A3F57038DF1E}"/>
                </a:ext>
              </a:extLst>
            </p:cNvPr>
            <p:cNvSpPr/>
            <p:nvPr/>
          </p:nvSpPr>
          <p:spPr>
            <a:xfrm>
              <a:off x="7290927" y="3073404"/>
              <a:ext cx="1279931" cy="1279929"/>
            </a:xfrm>
            <a:prstGeom prst="ellipse">
              <a:avLst/>
            </a:prstGeom>
            <a:no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ounded Rectangle 19">
            <a:extLst>
              <a:ext uri="{FF2B5EF4-FFF2-40B4-BE49-F238E27FC236}">
                <a16:creationId xmlns:a16="http://schemas.microsoft.com/office/drawing/2014/main" id="{5092A651-4ADC-014A-88A5-A0998BDEF133}"/>
              </a:ext>
            </a:extLst>
          </p:cNvPr>
          <p:cNvSpPr/>
          <p:nvPr/>
        </p:nvSpPr>
        <p:spPr>
          <a:xfrm>
            <a:off x="3249478" y="3083675"/>
            <a:ext cx="2531408" cy="3084259"/>
          </a:xfrm>
          <a:prstGeom prst="roundRect">
            <a:avLst>
              <a:gd name="adj" fmla="val 3514"/>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0E657490-AD4F-5141-A2B0-97C9661AF85C}"/>
              </a:ext>
            </a:extLst>
          </p:cNvPr>
          <p:cNvGrpSpPr/>
          <p:nvPr/>
        </p:nvGrpSpPr>
        <p:grpSpPr>
          <a:xfrm>
            <a:off x="3887537" y="3367852"/>
            <a:ext cx="1295178" cy="1303232"/>
            <a:chOff x="6932168" y="2720591"/>
            <a:chExt cx="1991504" cy="1991502"/>
          </a:xfrm>
        </p:grpSpPr>
        <p:sp>
          <p:nvSpPr>
            <p:cNvPr id="25" name="Oval 24">
              <a:extLst>
                <a:ext uri="{FF2B5EF4-FFF2-40B4-BE49-F238E27FC236}">
                  <a16:creationId xmlns:a16="http://schemas.microsoft.com/office/drawing/2014/main" id="{C1E0623F-DD24-4B4C-8CB6-39B9A054AFE3}"/>
                </a:ext>
              </a:extLst>
            </p:cNvPr>
            <p:cNvSpPr/>
            <p:nvPr/>
          </p:nvSpPr>
          <p:spPr>
            <a:xfrm>
              <a:off x="7106218" y="2894641"/>
              <a:ext cx="1643404" cy="1643402"/>
            </a:xfrm>
            <a:prstGeom prst="ellipse">
              <a:avLst/>
            </a:prstGeom>
            <a:noFill/>
            <a:ln>
              <a:solidFill>
                <a:srgbClr val="00C5DD">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8BEDEEDD-9932-0B4C-A3A7-29A4D5E1A274}"/>
                </a:ext>
              </a:extLst>
            </p:cNvPr>
            <p:cNvSpPr/>
            <p:nvPr/>
          </p:nvSpPr>
          <p:spPr>
            <a:xfrm>
              <a:off x="6932168" y="2720591"/>
              <a:ext cx="1991504" cy="1991502"/>
            </a:xfrm>
            <a:prstGeom prst="ellipse">
              <a:avLst/>
            </a:prstGeom>
            <a:noFill/>
            <a:ln>
              <a:solidFill>
                <a:srgbClr val="00C5DD">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58BD62B-0B53-084B-98CE-F6DA5FAF04CB}"/>
                </a:ext>
              </a:extLst>
            </p:cNvPr>
            <p:cNvSpPr/>
            <p:nvPr/>
          </p:nvSpPr>
          <p:spPr>
            <a:xfrm>
              <a:off x="7290927" y="3073404"/>
              <a:ext cx="1279931" cy="1279929"/>
            </a:xfrm>
            <a:prstGeom prst="ellipse">
              <a:avLst/>
            </a:prstGeom>
            <a:no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ounded Rectangle 27">
            <a:extLst>
              <a:ext uri="{FF2B5EF4-FFF2-40B4-BE49-F238E27FC236}">
                <a16:creationId xmlns:a16="http://schemas.microsoft.com/office/drawing/2014/main" id="{6DA8ECF0-3759-E041-82B4-062D2E4BA07A}"/>
              </a:ext>
            </a:extLst>
          </p:cNvPr>
          <p:cNvSpPr/>
          <p:nvPr/>
        </p:nvSpPr>
        <p:spPr>
          <a:xfrm>
            <a:off x="9236295" y="3083675"/>
            <a:ext cx="2531408" cy="3084259"/>
          </a:xfrm>
          <a:prstGeom prst="roundRect">
            <a:avLst>
              <a:gd name="adj" fmla="val 3514"/>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44A6B24-99F7-184D-81BE-BAD5469CFDA9}"/>
              </a:ext>
            </a:extLst>
          </p:cNvPr>
          <p:cNvSpPr txBox="1"/>
          <p:nvPr/>
        </p:nvSpPr>
        <p:spPr>
          <a:xfrm>
            <a:off x="9418098" y="4848656"/>
            <a:ext cx="2167802" cy="1077218"/>
          </a:xfrm>
          <a:prstGeom prst="rect">
            <a:avLst/>
          </a:prstGeom>
        </p:spPr>
        <p:txBody>
          <a:bodyPr wrap="square" rtlCol="0">
            <a:spAutoFit/>
          </a:bodyPr>
          <a:lstStyle/>
          <a:p>
            <a:pPr algn="ctr"/>
            <a:r>
              <a:rPr lang="en-US" sz="1600" b="1" dirty="0">
                <a:latin typeface="+mj-lt"/>
              </a:rPr>
              <a:t>Identity-Based Response Across Microsoft, Okta, PING, and more</a:t>
            </a:r>
          </a:p>
        </p:txBody>
      </p:sp>
      <p:grpSp>
        <p:nvGrpSpPr>
          <p:cNvPr id="32" name="Group 31">
            <a:extLst>
              <a:ext uri="{FF2B5EF4-FFF2-40B4-BE49-F238E27FC236}">
                <a16:creationId xmlns:a16="http://schemas.microsoft.com/office/drawing/2014/main" id="{29B42A91-21A8-804D-89A0-5DD38C560294}"/>
              </a:ext>
            </a:extLst>
          </p:cNvPr>
          <p:cNvGrpSpPr/>
          <p:nvPr/>
        </p:nvGrpSpPr>
        <p:grpSpPr>
          <a:xfrm>
            <a:off x="9854410" y="3367852"/>
            <a:ext cx="1295178" cy="1303232"/>
            <a:chOff x="6932168" y="2720591"/>
            <a:chExt cx="1991504" cy="1991502"/>
          </a:xfrm>
        </p:grpSpPr>
        <p:sp>
          <p:nvSpPr>
            <p:cNvPr id="33" name="Oval 32">
              <a:extLst>
                <a:ext uri="{FF2B5EF4-FFF2-40B4-BE49-F238E27FC236}">
                  <a16:creationId xmlns:a16="http://schemas.microsoft.com/office/drawing/2014/main" id="{C633633C-2707-1547-A704-059E5DFC11D4}"/>
                </a:ext>
              </a:extLst>
            </p:cNvPr>
            <p:cNvSpPr/>
            <p:nvPr/>
          </p:nvSpPr>
          <p:spPr>
            <a:xfrm>
              <a:off x="7106218" y="2894641"/>
              <a:ext cx="1643404" cy="1643402"/>
            </a:xfrm>
            <a:prstGeom prst="ellipse">
              <a:avLst/>
            </a:prstGeom>
            <a:noFill/>
            <a:ln>
              <a:solidFill>
                <a:srgbClr val="00C5DD">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7A83503-99B4-0D41-B9A1-37EE1D42F989}"/>
                </a:ext>
              </a:extLst>
            </p:cNvPr>
            <p:cNvSpPr/>
            <p:nvPr/>
          </p:nvSpPr>
          <p:spPr>
            <a:xfrm>
              <a:off x="6932168" y="2720591"/>
              <a:ext cx="1991504" cy="1991502"/>
            </a:xfrm>
            <a:prstGeom prst="ellipse">
              <a:avLst/>
            </a:prstGeom>
            <a:noFill/>
            <a:ln>
              <a:solidFill>
                <a:srgbClr val="00C5DD">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CDCB805E-6D5E-9541-B068-0A539F167B46}"/>
                </a:ext>
              </a:extLst>
            </p:cNvPr>
            <p:cNvSpPr/>
            <p:nvPr/>
          </p:nvSpPr>
          <p:spPr>
            <a:xfrm>
              <a:off x="7290927" y="3073404"/>
              <a:ext cx="1279931" cy="1279929"/>
            </a:xfrm>
            <a:prstGeom prst="ellipse">
              <a:avLst/>
            </a:prstGeom>
            <a:no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D14CD571-9919-EE47-B012-6FA5842409D4}"/>
              </a:ext>
            </a:extLst>
          </p:cNvPr>
          <p:cNvGrpSpPr/>
          <p:nvPr/>
        </p:nvGrpSpPr>
        <p:grpSpPr>
          <a:xfrm>
            <a:off x="6629793" y="5010274"/>
            <a:ext cx="1771679" cy="407769"/>
            <a:chOff x="10143240" y="3457958"/>
            <a:chExt cx="1445057" cy="407769"/>
          </a:xfrm>
        </p:grpSpPr>
        <p:cxnSp>
          <p:nvCxnSpPr>
            <p:cNvPr id="37" name="Straight Connector 36">
              <a:extLst>
                <a:ext uri="{FF2B5EF4-FFF2-40B4-BE49-F238E27FC236}">
                  <a16:creationId xmlns:a16="http://schemas.microsoft.com/office/drawing/2014/main" id="{F0D5427F-FF79-BC4F-A7A5-BC08C8C36BCA}"/>
                </a:ext>
              </a:extLst>
            </p:cNvPr>
            <p:cNvCxnSpPr>
              <a:cxnSpLocks/>
            </p:cNvCxnSpPr>
            <p:nvPr/>
          </p:nvCxnSpPr>
          <p:spPr>
            <a:xfrm>
              <a:off x="10143240" y="3661842"/>
              <a:ext cx="1445057"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7A239A0A-359A-DB47-ABF9-B0264BEAF0D1}"/>
                </a:ext>
              </a:extLst>
            </p:cNvPr>
            <p:cNvCxnSpPr>
              <a:cxnSpLocks/>
            </p:cNvCxnSpPr>
            <p:nvPr/>
          </p:nvCxnSpPr>
          <p:spPr>
            <a:xfrm>
              <a:off x="10233898" y="3865727"/>
              <a:ext cx="993371"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D2A98190-9729-6E49-88DD-226BB7FB1DE7}"/>
                </a:ext>
              </a:extLst>
            </p:cNvPr>
            <p:cNvCxnSpPr>
              <a:cxnSpLocks/>
            </p:cNvCxnSpPr>
            <p:nvPr/>
          </p:nvCxnSpPr>
          <p:spPr>
            <a:xfrm>
              <a:off x="10292558" y="3457958"/>
              <a:ext cx="1102228"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Group 39">
            <a:extLst>
              <a:ext uri="{FF2B5EF4-FFF2-40B4-BE49-F238E27FC236}">
                <a16:creationId xmlns:a16="http://schemas.microsoft.com/office/drawing/2014/main" id="{0E353821-03F8-1145-BBC2-C1E8E7DFA367}"/>
              </a:ext>
            </a:extLst>
          </p:cNvPr>
          <p:cNvGrpSpPr/>
          <p:nvPr/>
        </p:nvGrpSpPr>
        <p:grpSpPr>
          <a:xfrm>
            <a:off x="3633347" y="2354030"/>
            <a:ext cx="1771679" cy="407769"/>
            <a:chOff x="10143240" y="3457958"/>
            <a:chExt cx="1445057" cy="407769"/>
          </a:xfrm>
        </p:grpSpPr>
        <p:cxnSp>
          <p:nvCxnSpPr>
            <p:cNvPr id="41" name="Straight Connector 40">
              <a:extLst>
                <a:ext uri="{FF2B5EF4-FFF2-40B4-BE49-F238E27FC236}">
                  <a16:creationId xmlns:a16="http://schemas.microsoft.com/office/drawing/2014/main" id="{60D1A6A7-0254-B542-8B44-9B3994AEFA23}"/>
                </a:ext>
              </a:extLst>
            </p:cNvPr>
            <p:cNvCxnSpPr>
              <a:cxnSpLocks/>
            </p:cNvCxnSpPr>
            <p:nvPr/>
          </p:nvCxnSpPr>
          <p:spPr>
            <a:xfrm>
              <a:off x="10143240" y="3661842"/>
              <a:ext cx="1445057"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9E3F066B-9673-0B47-97C5-DCB202A95292}"/>
                </a:ext>
              </a:extLst>
            </p:cNvPr>
            <p:cNvCxnSpPr>
              <a:cxnSpLocks/>
            </p:cNvCxnSpPr>
            <p:nvPr/>
          </p:nvCxnSpPr>
          <p:spPr>
            <a:xfrm>
              <a:off x="10233898" y="3865727"/>
              <a:ext cx="993371"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id="{754E1A57-7051-7B46-B853-2B80FC85267A}"/>
                </a:ext>
              </a:extLst>
            </p:cNvPr>
            <p:cNvCxnSpPr>
              <a:cxnSpLocks/>
            </p:cNvCxnSpPr>
            <p:nvPr/>
          </p:nvCxnSpPr>
          <p:spPr>
            <a:xfrm>
              <a:off x="10292558" y="3457958"/>
              <a:ext cx="1102228"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grpSp>
      <p:sp>
        <p:nvSpPr>
          <p:cNvPr id="44" name="Rounded Rectangle 46">
            <a:extLst>
              <a:ext uri="{FF2B5EF4-FFF2-40B4-BE49-F238E27FC236}">
                <a16:creationId xmlns:a16="http://schemas.microsoft.com/office/drawing/2014/main" id="{8A56FF68-7D0C-724C-8AB4-BC33A1CAE98D}"/>
              </a:ext>
            </a:extLst>
          </p:cNvPr>
          <p:cNvSpPr/>
          <p:nvPr/>
        </p:nvSpPr>
        <p:spPr>
          <a:xfrm>
            <a:off x="6252348" y="1662611"/>
            <a:ext cx="2531408" cy="3084259"/>
          </a:xfrm>
          <a:prstGeom prst="roundRect">
            <a:avLst>
              <a:gd name="adj" fmla="val 3514"/>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97CBA15E-7D3D-9041-AEA2-9A28DE3B1C13}"/>
              </a:ext>
            </a:extLst>
          </p:cNvPr>
          <p:cNvSpPr txBox="1"/>
          <p:nvPr/>
        </p:nvSpPr>
        <p:spPr>
          <a:xfrm>
            <a:off x="3430240" y="4824310"/>
            <a:ext cx="2167802" cy="1323439"/>
          </a:xfrm>
          <a:prstGeom prst="rect">
            <a:avLst/>
          </a:prstGeom>
        </p:spPr>
        <p:txBody>
          <a:bodyPr wrap="square" rtlCol="0">
            <a:spAutoFit/>
          </a:bodyPr>
          <a:lstStyle/>
          <a:p>
            <a:pPr algn="ctr"/>
            <a:r>
              <a:rPr lang="en-US" sz="1600" b="1" dirty="0">
                <a:latin typeface="+mj-lt"/>
              </a:rPr>
              <a:t>Premium Phishing &amp; SAT Campaign Offering With Customized Incentive &amp; Training Workflows</a:t>
            </a:r>
          </a:p>
        </p:txBody>
      </p:sp>
      <p:grpSp>
        <p:nvGrpSpPr>
          <p:cNvPr id="46" name="Group 45">
            <a:extLst>
              <a:ext uri="{FF2B5EF4-FFF2-40B4-BE49-F238E27FC236}">
                <a16:creationId xmlns:a16="http://schemas.microsoft.com/office/drawing/2014/main" id="{DF8CB3E9-5840-A545-85C2-ADE295624978}"/>
              </a:ext>
            </a:extLst>
          </p:cNvPr>
          <p:cNvGrpSpPr/>
          <p:nvPr/>
        </p:nvGrpSpPr>
        <p:grpSpPr>
          <a:xfrm>
            <a:off x="6871250" y="1926015"/>
            <a:ext cx="1295178" cy="1303232"/>
            <a:chOff x="6932168" y="2720591"/>
            <a:chExt cx="1991504" cy="1991502"/>
          </a:xfrm>
        </p:grpSpPr>
        <p:sp>
          <p:nvSpPr>
            <p:cNvPr id="47" name="Oval 46">
              <a:extLst>
                <a:ext uri="{FF2B5EF4-FFF2-40B4-BE49-F238E27FC236}">
                  <a16:creationId xmlns:a16="http://schemas.microsoft.com/office/drawing/2014/main" id="{5F84BB6C-4D6F-584A-8DA4-553B7E13F126}"/>
                </a:ext>
              </a:extLst>
            </p:cNvPr>
            <p:cNvSpPr/>
            <p:nvPr/>
          </p:nvSpPr>
          <p:spPr>
            <a:xfrm>
              <a:off x="7106218" y="2894641"/>
              <a:ext cx="1643404" cy="1643402"/>
            </a:xfrm>
            <a:prstGeom prst="ellipse">
              <a:avLst/>
            </a:prstGeom>
            <a:noFill/>
            <a:ln>
              <a:solidFill>
                <a:srgbClr val="00C5DD">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A87FF05F-414A-B34C-96F2-2B517B5DC9EB}"/>
                </a:ext>
              </a:extLst>
            </p:cNvPr>
            <p:cNvSpPr/>
            <p:nvPr/>
          </p:nvSpPr>
          <p:spPr>
            <a:xfrm>
              <a:off x="6932168" y="2720591"/>
              <a:ext cx="1991504" cy="1991502"/>
            </a:xfrm>
            <a:prstGeom prst="ellipse">
              <a:avLst/>
            </a:prstGeom>
            <a:noFill/>
            <a:ln>
              <a:solidFill>
                <a:srgbClr val="00C5DD">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F224FB5A-54EE-BD48-8F69-26F479BD8C58}"/>
                </a:ext>
              </a:extLst>
            </p:cNvPr>
            <p:cNvSpPr/>
            <p:nvPr/>
          </p:nvSpPr>
          <p:spPr>
            <a:xfrm>
              <a:off x="7290927" y="3073404"/>
              <a:ext cx="1279931" cy="1279929"/>
            </a:xfrm>
            <a:prstGeom prst="ellipse">
              <a:avLst/>
            </a:prstGeom>
            <a:no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28A1AA07-164F-FA46-BF27-126B37FCF6CB}"/>
              </a:ext>
            </a:extLst>
          </p:cNvPr>
          <p:cNvGrpSpPr/>
          <p:nvPr/>
        </p:nvGrpSpPr>
        <p:grpSpPr>
          <a:xfrm>
            <a:off x="9556566" y="1997514"/>
            <a:ext cx="1771679" cy="407769"/>
            <a:chOff x="10143240" y="3457958"/>
            <a:chExt cx="1445057" cy="407769"/>
          </a:xfrm>
        </p:grpSpPr>
        <p:cxnSp>
          <p:nvCxnSpPr>
            <p:cNvPr id="51" name="Straight Connector 50">
              <a:extLst>
                <a:ext uri="{FF2B5EF4-FFF2-40B4-BE49-F238E27FC236}">
                  <a16:creationId xmlns:a16="http://schemas.microsoft.com/office/drawing/2014/main" id="{6E24576B-48CC-664F-8E83-57F0066EBD1F}"/>
                </a:ext>
              </a:extLst>
            </p:cNvPr>
            <p:cNvCxnSpPr>
              <a:cxnSpLocks/>
            </p:cNvCxnSpPr>
            <p:nvPr/>
          </p:nvCxnSpPr>
          <p:spPr>
            <a:xfrm>
              <a:off x="10143240" y="3661842"/>
              <a:ext cx="1445057"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a:extLst>
                <a:ext uri="{FF2B5EF4-FFF2-40B4-BE49-F238E27FC236}">
                  <a16:creationId xmlns:a16="http://schemas.microsoft.com/office/drawing/2014/main" id="{56DFA428-67C4-4A4B-85BE-B48DAB3E32C8}"/>
                </a:ext>
              </a:extLst>
            </p:cNvPr>
            <p:cNvCxnSpPr>
              <a:cxnSpLocks/>
            </p:cNvCxnSpPr>
            <p:nvPr/>
          </p:nvCxnSpPr>
          <p:spPr>
            <a:xfrm>
              <a:off x="10233898" y="3865727"/>
              <a:ext cx="993371"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a:extLst>
                <a:ext uri="{FF2B5EF4-FFF2-40B4-BE49-F238E27FC236}">
                  <a16:creationId xmlns:a16="http://schemas.microsoft.com/office/drawing/2014/main" id="{60377DFF-BDCE-5C41-B8C4-AEDBC5FB07CE}"/>
                </a:ext>
              </a:extLst>
            </p:cNvPr>
            <p:cNvCxnSpPr>
              <a:cxnSpLocks/>
            </p:cNvCxnSpPr>
            <p:nvPr/>
          </p:nvCxnSpPr>
          <p:spPr>
            <a:xfrm>
              <a:off x="10292558" y="3457958"/>
              <a:ext cx="1102228"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grpSp>
      <p:sp>
        <p:nvSpPr>
          <p:cNvPr id="2" name="Text Placeholder 1">
            <a:extLst>
              <a:ext uri="{FF2B5EF4-FFF2-40B4-BE49-F238E27FC236}">
                <a16:creationId xmlns:a16="http://schemas.microsoft.com/office/drawing/2014/main" id="{3C90D5FB-EF9C-9D4E-BDC4-E414A0D9622F}"/>
              </a:ext>
            </a:extLst>
          </p:cNvPr>
          <p:cNvSpPr>
            <a:spLocks noGrp="1"/>
          </p:cNvSpPr>
          <p:nvPr>
            <p:ph type="body" sz="quarter" idx="10"/>
          </p:nvPr>
        </p:nvSpPr>
        <p:spPr/>
        <p:txBody>
          <a:bodyPr/>
          <a:lstStyle/>
          <a:p>
            <a:r>
              <a:rPr lang="en-US" sz="3200" dirty="0"/>
              <a:t>Innovation and Entrepreneurship are in our DNA</a:t>
            </a:r>
          </a:p>
        </p:txBody>
      </p:sp>
      <p:sp>
        <p:nvSpPr>
          <p:cNvPr id="4" name="Footer Placeholder 3">
            <a:extLst>
              <a:ext uri="{FF2B5EF4-FFF2-40B4-BE49-F238E27FC236}">
                <a16:creationId xmlns:a16="http://schemas.microsoft.com/office/drawing/2014/main" id="{F956C73D-F1F3-FA4F-B84C-E7F88FAA99EF}"/>
              </a:ext>
            </a:extLst>
          </p:cNvPr>
          <p:cNvSpPr>
            <a:spLocks noGrp="1"/>
          </p:cNvSpPr>
          <p:nvPr>
            <p:ph type="ftr" sz="quarter" idx="3"/>
          </p:nvPr>
        </p:nvSpPr>
        <p:spPr/>
        <p:txBody>
          <a:bodyPr/>
          <a:lstStyle/>
          <a:p>
            <a:r>
              <a:rPr lang="en-CA" dirty="0"/>
              <a:t>eSentire CONFIDENTIAL</a:t>
            </a:r>
          </a:p>
        </p:txBody>
      </p:sp>
      <p:sp>
        <p:nvSpPr>
          <p:cNvPr id="5" name="Slide Number Placeholder 4">
            <a:extLst>
              <a:ext uri="{FF2B5EF4-FFF2-40B4-BE49-F238E27FC236}">
                <a16:creationId xmlns:a16="http://schemas.microsoft.com/office/drawing/2014/main" id="{3C61D0A6-D2EE-2D41-8ECA-A88853F5DA72}"/>
              </a:ext>
            </a:extLst>
          </p:cNvPr>
          <p:cNvSpPr>
            <a:spLocks noGrp="1"/>
          </p:cNvSpPr>
          <p:nvPr>
            <p:ph type="sldNum" sz="quarter" idx="4"/>
          </p:nvPr>
        </p:nvSpPr>
        <p:spPr/>
        <p:txBody>
          <a:bodyPr/>
          <a:lstStyle/>
          <a:p>
            <a:fld id="{00993212-4268-2345-9A22-365630C70738}" type="slidenum">
              <a:rPr lang="en-US" smtClean="0"/>
              <a:pPr/>
              <a:t>18</a:t>
            </a:fld>
            <a:endParaRPr lang="en-CA" dirty="0"/>
          </a:p>
        </p:txBody>
      </p:sp>
      <p:sp>
        <p:nvSpPr>
          <p:cNvPr id="6" name="Text Placeholder 5">
            <a:extLst>
              <a:ext uri="{FF2B5EF4-FFF2-40B4-BE49-F238E27FC236}">
                <a16:creationId xmlns:a16="http://schemas.microsoft.com/office/drawing/2014/main" id="{61B567F4-3CE6-AA43-BFD9-8F197139FE5A}"/>
              </a:ext>
            </a:extLst>
          </p:cNvPr>
          <p:cNvSpPr>
            <a:spLocks noGrp="1"/>
          </p:cNvSpPr>
          <p:nvPr>
            <p:ph type="body" sz="quarter" idx="12"/>
          </p:nvPr>
        </p:nvSpPr>
        <p:spPr/>
        <p:txBody>
          <a:bodyPr/>
          <a:lstStyle/>
          <a:p>
            <a:r>
              <a:rPr lang="en-US" dirty="0"/>
              <a:t>Our culture is built on speed, transparency and service excellence. Here’s where our roadmap is headed…</a:t>
            </a:r>
          </a:p>
        </p:txBody>
      </p:sp>
      <p:sp>
        <p:nvSpPr>
          <p:cNvPr id="29" name="TextBox 28">
            <a:extLst>
              <a:ext uri="{FF2B5EF4-FFF2-40B4-BE49-F238E27FC236}">
                <a16:creationId xmlns:a16="http://schemas.microsoft.com/office/drawing/2014/main" id="{8E276291-862B-8C45-BE2B-327C41100F87}"/>
              </a:ext>
            </a:extLst>
          </p:cNvPr>
          <p:cNvSpPr txBox="1"/>
          <p:nvPr/>
        </p:nvSpPr>
        <p:spPr>
          <a:xfrm>
            <a:off x="6375953" y="3358929"/>
            <a:ext cx="2302362" cy="1077218"/>
          </a:xfrm>
          <a:prstGeom prst="rect">
            <a:avLst/>
          </a:prstGeom>
        </p:spPr>
        <p:txBody>
          <a:bodyPr wrap="square" rtlCol="0">
            <a:spAutoFit/>
          </a:bodyPr>
          <a:lstStyle/>
          <a:p>
            <a:pPr algn="ctr"/>
            <a:r>
              <a:rPr lang="en-US" sz="1600" b="1" dirty="0">
                <a:latin typeface="+mj-lt"/>
              </a:rPr>
              <a:t>Dark Web &amp; Digital Risk Monitoring Service Available 24/7 or on Quarterly Basis</a:t>
            </a:r>
          </a:p>
        </p:txBody>
      </p:sp>
      <p:pic>
        <p:nvPicPr>
          <p:cNvPr id="54" name="Graphic 53">
            <a:extLst>
              <a:ext uri="{FF2B5EF4-FFF2-40B4-BE49-F238E27FC236}">
                <a16:creationId xmlns:a16="http://schemas.microsoft.com/office/drawing/2014/main" id="{2DDB048D-09CA-464D-94F7-AB061A257B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1936" y="3684912"/>
            <a:ext cx="586380" cy="586380"/>
          </a:xfrm>
          <a:prstGeom prst="rect">
            <a:avLst/>
          </a:prstGeom>
        </p:spPr>
      </p:pic>
      <p:pic>
        <p:nvPicPr>
          <p:cNvPr id="14" name="Graphic 13">
            <a:extLst>
              <a:ext uri="{FF2B5EF4-FFF2-40B4-BE49-F238E27FC236}">
                <a16:creationId xmlns:a16="http://schemas.microsoft.com/office/drawing/2014/main" id="{DD241B26-9000-4B46-934E-8CDD4DD44B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9206" y="2290502"/>
            <a:ext cx="555295" cy="555295"/>
          </a:xfrm>
          <a:prstGeom prst="rect">
            <a:avLst/>
          </a:prstGeom>
        </p:spPr>
      </p:pic>
      <p:pic>
        <p:nvPicPr>
          <p:cNvPr id="22" name="Graphic 21">
            <a:extLst>
              <a:ext uri="{FF2B5EF4-FFF2-40B4-BE49-F238E27FC236}">
                <a16:creationId xmlns:a16="http://schemas.microsoft.com/office/drawing/2014/main" id="{BBD40A2C-D051-3C4C-BDBA-66CB9C1B65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1384" y="2292362"/>
            <a:ext cx="571500" cy="571500"/>
          </a:xfrm>
          <a:prstGeom prst="rect">
            <a:avLst/>
          </a:prstGeom>
        </p:spPr>
      </p:pic>
      <p:pic>
        <p:nvPicPr>
          <p:cNvPr id="30" name="Graphic 29">
            <a:extLst>
              <a:ext uri="{FF2B5EF4-FFF2-40B4-BE49-F238E27FC236}">
                <a16:creationId xmlns:a16="http://schemas.microsoft.com/office/drawing/2014/main" id="{30FB39DE-B517-8149-BA25-95978CED54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22305" y="3750336"/>
            <a:ext cx="571500" cy="571500"/>
          </a:xfrm>
          <a:prstGeom prst="rect">
            <a:avLst/>
          </a:prstGeom>
        </p:spPr>
      </p:pic>
    </p:spTree>
    <p:extLst>
      <p:ext uri="{BB962C8B-B14F-4D97-AF65-F5344CB8AC3E}">
        <p14:creationId xmlns:p14="http://schemas.microsoft.com/office/powerpoint/2010/main" val="359568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Background pattern&#10;&#10;Description automatically generated">
            <a:extLst>
              <a:ext uri="{FF2B5EF4-FFF2-40B4-BE49-F238E27FC236}">
                <a16:creationId xmlns:a16="http://schemas.microsoft.com/office/drawing/2014/main" id="{6F0ED7F2-8205-400E-87BA-36CEB95F9AE9}"/>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5CB7E614-F2F0-41BA-8F5A-5CB880F296B9}"/>
              </a:ext>
            </a:extLst>
          </p:cNvPr>
          <p:cNvSpPr>
            <a:spLocks noGrp="1"/>
          </p:cNvSpPr>
          <p:nvPr>
            <p:ph type="body" sz="quarter" idx="10"/>
          </p:nvPr>
        </p:nvSpPr>
        <p:spPr/>
        <p:txBody>
          <a:bodyPr/>
          <a:lstStyle/>
          <a:p>
            <a:r>
              <a:rPr lang="en-US" sz="2800" dirty="0" err="1"/>
              <a:t>eSentire</a:t>
            </a:r>
            <a:r>
              <a:rPr lang="en-US" sz="2800" dirty="0"/>
              <a:t> In Action: </a:t>
            </a:r>
            <a:r>
              <a:rPr lang="en-CA" sz="2800" dirty="0">
                <a:solidFill>
                  <a:schemeClr val="accent1"/>
                </a:solidFill>
              </a:rPr>
              <a:t>The SunWalker Incident – 8 Hours In Battle</a:t>
            </a:r>
          </a:p>
        </p:txBody>
      </p:sp>
      <p:sp>
        <p:nvSpPr>
          <p:cNvPr id="31" name="Text Placeholder 30">
            <a:extLst>
              <a:ext uri="{FF2B5EF4-FFF2-40B4-BE49-F238E27FC236}">
                <a16:creationId xmlns:a16="http://schemas.microsoft.com/office/drawing/2014/main" id="{0BCA33C9-1688-4053-B37E-54EC33257B10}"/>
              </a:ext>
            </a:extLst>
          </p:cNvPr>
          <p:cNvSpPr>
            <a:spLocks noGrp="1"/>
          </p:cNvSpPr>
          <p:nvPr>
            <p:ph type="body" sz="quarter" idx="12"/>
          </p:nvPr>
        </p:nvSpPr>
        <p:spPr/>
        <p:txBody>
          <a:bodyPr/>
          <a:lstStyle/>
          <a:p>
            <a:r>
              <a:rPr lang="en-US" dirty="0"/>
              <a:t>eSentire SOC &amp; Threat Response Unit defend an online education institution with eSentire MDR</a:t>
            </a:r>
          </a:p>
        </p:txBody>
      </p:sp>
      <p:grpSp>
        <p:nvGrpSpPr>
          <p:cNvPr id="4" name="Group 3">
            <a:extLst>
              <a:ext uri="{FF2B5EF4-FFF2-40B4-BE49-F238E27FC236}">
                <a16:creationId xmlns:a16="http://schemas.microsoft.com/office/drawing/2014/main" id="{C3DEF41E-84E6-BC41-AE9C-B25AA4467B35}"/>
              </a:ext>
            </a:extLst>
          </p:cNvPr>
          <p:cNvGrpSpPr/>
          <p:nvPr/>
        </p:nvGrpSpPr>
        <p:grpSpPr>
          <a:xfrm>
            <a:off x="0" y="1166190"/>
            <a:ext cx="12241784" cy="3253624"/>
            <a:chOff x="0" y="1166190"/>
            <a:chExt cx="12241784" cy="3253624"/>
          </a:xfrm>
        </p:grpSpPr>
        <p:grpSp>
          <p:nvGrpSpPr>
            <p:cNvPr id="79" name="Incident Investigation Timeline">
              <a:extLst>
                <a:ext uri="{FF2B5EF4-FFF2-40B4-BE49-F238E27FC236}">
                  <a16:creationId xmlns:a16="http://schemas.microsoft.com/office/drawing/2014/main" id="{8E00FBCB-1687-4A41-8EEA-3DBF42698DD9}"/>
                </a:ext>
              </a:extLst>
            </p:cNvPr>
            <p:cNvGrpSpPr/>
            <p:nvPr/>
          </p:nvGrpSpPr>
          <p:grpSpPr>
            <a:xfrm>
              <a:off x="0" y="1166190"/>
              <a:ext cx="12241784" cy="3253624"/>
              <a:chOff x="1" y="1106698"/>
              <a:chExt cx="12241784" cy="3253624"/>
            </a:xfrm>
          </p:grpSpPr>
          <p:sp>
            <p:nvSpPr>
              <p:cNvPr id="80" name="Rectangle 79">
                <a:extLst>
                  <a:ext uri="{FF2B5EF4-FFF2-40B4-BE49-F238E27FC236}">
                    <a16:creationId xmlns:a16="http://schemas.microsoft.com/office/drawing/2014/main" id="{4FB3C97D-9A0B-4A5A-BD1F-B50C7611461A}"/>
                  </a:ext>
                </a:extLst>
              </p:cNvPr>
              <p:cNvSpPr/>
              <p:nvPr/>
            </p:nvSpPr>
            <p:spPr>
              <a:xfrm>
                <a:off x="1" y="1106698"/>
                <a:ext cx="12192000" cy="3189542"/>
              </a:xfrm>
              <a:prstGeom prst="rect">
                <a:avLst/>
              </a:prstGeom>
              <a:solidFill>
                <a:srgbClr val="00C5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6A6DFDF-0BEA-4B07-B240-283F743D6808}"/>
                  </a:ext>
                </a:extLst>
              </p:cNvPr>
              <p:cNvSpPr/>
              <p:nvPr/>
            </p:nvSpPr>
            <p:spPr>
              <a:xfrm>
                <a:off x="342591" y="1561581"/>
                <a:ext cx="187129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2060"/>
                    </a:solidFill>
                    <a:effectLst/>
                    <a:uLnTx/>
                    <a:uFillTx/>
                    <a:latin typeface="+mj-lt"/>
                    <a:ea typeface="Corbel" charset="0"/>
                    <a:cs typeface="Corbel" charset="0"/>
                  </a:rPr>
                  <a:t>Detection rule in VMCB endpoint alerted eSentire SOC to potential malicious activity.</a:t>
                </a:r>
              </a:p>
            </p:txBody>
          </p:sp>
          <p:sp>
            <p:nvSpPr>
              <p:cNvPr id="82" name="Rectangle 81">
                <a:extLst>
                  <a:ext uri="{FF2B5EF4-FFF2-40B4-BE49-F238E27FC236}">
                    <a16:creationId xmlns:a16="http://schemas.microsoft.com/office/drawing/2014/main" id="{D7965DE6-7DD1-4070-B54E-DE70BA980B9B}"/>
                  </a:ext>
                </a:extLst>
              </p:cNvPr>
              <p:cNvSpPr/>
              <p:nvPr/>
            </p:nvSpPr>
            <p:spPr>
              <a:xfrm>
                <a:off x="260321" y="1232493"/>
                <a:ext cx="326757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293F97"/>
                    </a:solidFill>
                    <a:effectLst/>
                    <a:uLnTx/>
                    <a:uFillTx/>
                    <a:latin typeface="+mj-lt"/>
                    <a:ea typeface="+mn-ea"/>
                    <a:cs typeface="Arial"/>
                  </a:rPr>
                  <a:t>RANSOMWARE BATTLE</a:t>
                </a:r>
              </a:p>
            </p:txBody>
          </p:sp>
          <p:sp>
            <p:nvSpPr>
              <p:cNvPr id="83" name="Rectangle 82">
                <a:extLst>
                  <a:ext uri="{FF2B5EF4-FFF2-40B4-BE49-F238E27FC236}">
                    <a16:creationId xmlns:a16="http://schemas.microsoft.com/office/drawing/2014/main" id="{5A49A40E-E320-4562-BD59-249167245C28}"/>
                  </a:ext>
                </a:extLst>
              </p:cNvPr>
              <p:cNvSpPr/>
              <p:nvPr/>
            </p:nvSpPr>
            <p:spPr>
              <a:xfrm>
                <a:off x="913539" y="3344659"/>
                <a:ext cx="198206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mj-lt"/>
                    <a:ea typeface="+mn-ea"/>
                    <a:cs typeface="+mn-cs"/>
                  </a:rPr>
                  <a:t>SOC recognized active intruder, isolated the host &amp; escalated to Threat Response Unit (TRU) for investigation.</a:t>
                </a:r>
              </a:p>
            </p:txBody>
          </p:sp>
          <p:sp>
            <p:nvSpPr>
              <p:cNvPr id="84" name="Rectangle 83">
                <a:extLst>
                  <a:ext uri="{FF2B5EF4-FFF2-40B4-BE49-F238E27FC236}">
                    <a16:creationId xmlns:a16="http://schemas.microsoft.com/office/drawing/2014/main" id="{A0DF86EF-C75C-4FCE-82AF-4BE53CB0245A}"/>
                  </a:ext>
                </a:extLst>
              </p:cNvPr>
              <p:cNvSpPr/>
              <p:nvPr/>
            </p:nvSpPr>
            <p:spPr>
              <a:xfrm>
                <a:off x="1052206" y="3099587"/>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00:10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85" name="Rectangle 84">
                <a:extLst>
                  <a:ext uri="{FF2B5EF4-FFF2-40B4-BE49-F238E27FC236}">
                    <a16:creationId xmlns:a16="http://schemas.microsoft.com/office/drawing/2014/main" id="{1FAFD9E6-8C79-4DBC-B6CA-86F489571BEA}"/>
                  </a:ext>
                </a:extLst>
              </p:cNvPr>
              <p:cNvSpPr/>
              <p:nvPr/>
            </p:nvSpPr>
            <p:spPr>
              <a:xfrm>
                <a:off x="2465675" y="2394475"/>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00:15</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86" name="Rectangle 85">
                <a:extLst>
                  <a:ext uri="{FF2B5EF4-FFF2-40B4-BE49-F238E27FC236}">
                    <a16:creationId xmlns:a16="http://schemas.microsoft.com/office/drawing/2014/main" id="{DCDF3D08-ADBB-4AD0-8C79-A574EAF01509}"/>
                  </a:ext>
                </a:extLst>
              </p:cNvPr>
              <p:cNvSpPr/>
              <p:nvPr/>
            </p:nvSpPr>
            <p:spPr>
              <a:xfrm>
                <a:off x="2300081" y="1608917"/>
                <a:ext cx="173302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2060"/>
                    </a:solidFill>
                    <a:effectLst/>
                    <a:uLnTx/>
                    <a:uFillTx/>
                    <a:latin typeface="+mj-lt"/>
                    <a:ea typeface="Corbel" charset="0"/>
                    <a:cs typeface="Corbel" charset="0"/>
                  </a:rPr>
                  <a:t>VPN identified as attack vector, and VPN tunnels disabled.</a:t>
                </a:r>
              </a:p>
            </p:txBody>
          </p:sp>
          <p:sp>
            <p:nvSpPr>
              <p:cNvPr id="87" name="Rectangle 86">
                <a:extLst>
                  <a:ext uri="{FF2B5EF4-FFF2-40B4-BE49-F238E27FC236}">
                    <a16:creationId xmlns:a16="http://schemas.microsoft.com/office/drawing/2014/main" id="{1F4A7FC3-1F21-46E1-AA39-7DEA7A8FF17A}"/>
                  </a:ext>
                </a:extLst>
              </p:cNvPr>
              <p:cNvSpPr/>
              <p:nvPr/>
            </p:nvSpPr>
            <p:spPr>
              <a:xfrm>
                <a:off x="2946640" y="3344659"/>
                <a:ext cx="257606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4"/>
                    </a:solidFill>
                    <a:effectLst/>
                    <a:uLnTx/>
                    <a:uFillTx/>
                    <a:latin typeface="+mj-lt"/>
                    <a:ea typeface="+mn-ea"/>
                    <a:cs typeface="+mn-cs"/>
                  </a:rPr>
                  <a:t>Attacker leveraged stolen credentials to re-enter endpoint “zero” and executed an attack to steal additional credentials (Mimikatz).</a:t>
                </a:r>
              </a:p>
            </p:txBody>
          </p:sp>
          <p:sp>
            <p:nvSpPr>
              <p:cNvPr id="88" name="Rectangle 87">
                <a:extLst>
                  <a:ext uri="{FF2B5EF4-FFF2-40B4-BE49-F238E27FC236}">
                    <a16:creationId xmlns:a16="http://schemas.microsoft.com/office/drawing/2014/main" id="{CB2A1FFA-67BE-4969-B869-9BC320D7EB68}"/>
                  </a:ext>
                </a:extLst>
              </p:cNvPr>
              <p:cNvSpPr/>
              <p:nvPr/>
            </p:nvSpPr>
            <p:spPr>
              <a:xfrm>
                <a:off x="3364075" y="3099587"/>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01:00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89" name="Rectangle 88">
                <a:extLst>
                  <a:ext uri="{FF2B5EF4-FFF2-40B4-BE49-F238E27FC236}">
                    <a16:creationId xmlns:a16="http://schemas.microsoft.com/office/drawing/2014/main" id="{FA648471-8A44-4CC9-8CF9-86E331DCCD1F}"/>
                  </a:ext>
                </a:extLst>
              </p:cNvPr>
              <p:cNvSpPr/>
              <p:nvPr/>
            </p:nvSpPr>
            <p:spPr>
              <a:xfrm>
                <a:off x="5317314" y="3344659"/>
                <a:ext cx="209190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mj-lt"/>
                    <a:ea typeface="+mn-ea"/>
                    <a:cs typeface="+mn-cs"/>
                  </a:rPr>
                  <a:t>TRU uncovers stealthy backdoor planted on domain controller. Remediation &amp; recovery support provided.</a:t>
                </a:r>
                <a:br>
                  <a:rPr kumimoji="0" lang="en-US" sz="1200" b="0" i="0" u="none" strike="noStrike" kern="1200" cap="none" spc="0" normalizeH="0" baseline="0" noProof="0" dirty="0">
                    <a:ln>
                      <a:noFill/>
                    </a:ln>
                    <a:solidFill>
                      <a:srgbClr val="002060"/>
                    </a:solidFill>
                    <a:effectLst/>
                    <a:uLnTx/>
                    <a:uFillTx/>
                    <a:latin typeface="+mj-lt"/>
                    <a:ea typeface="+mn-ea"/>
                    <a:cs typeface="+mn-cs"/>
                  </a:rPr>
                </a:br>
                <a:endParaRPr kumimoji="0" lang="en-US" sz="1200" b="0" i="0" u="none" strike="noStrike" kern="1200" cap="none" spc="0" normalizeH="0" baseline="0" noProof="0" dirty="0">
                  <a:ln>
                    <a:noFill/>
                  </a:ln>
                  <a:solidFill>
                    <a:srgbClr val="002060"/>
                  </a:solidFill>
                  <a:effectLst/>
                  <a:uLnTx/>
                  <a:uFillTx/>
                  <a:latin typeface="+mj-lt"/>
                  <a:ea typeface="+mn-ea"/>
                  <a:cs typeface="+mn-cs"/>
                </a:endParaRPr>
              </a:p>
            </p:txBody>
          </p:sp>
          <p:sp>
            <p:nvSpPr>
              <p:cNvPr id="90" name="Rectangle 89">
                <a:extLst>
                  <a:ext uri="{FF2B5EF4-FFF2-40B4-BE49-F238E27FC236}">
                    <a16:creationId xmlns:a16="http://schemas.microsoft.com/office/drawing/2014/main" id="{0C6D0272-03EC-4473-904D-78AF7AA23F39}"/>
                  </a:ext>
                </a:extLst>
              </p:cNvPr>
              <p:cNvSpPr/>
              <p:nvPr/>
            </p:nvSpPr>
            <p:spPr>
              <a:xfrm>
                <a:off x="5649704" y="3099587"/>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03:30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91" name="Rectangle 90">
                <a:extLst>
                  <a:ext uri="{FF2B5EF4-FFF2-40B4-BE49-F238E27FC236}">
                    <a16:creationId xmlns:a16="http://schemas.microsoft.com/office/drawing/2014/main" id="{897662D5-50EE-45D7-931F-EF4E05099762}"/>
                  </a:ext>
                </a:extLst>
              </p:cNvPr>
              <p:cNvSpPr/>
              <p:nvPr/>
            </p:nvSpPr>
            <p:spPr>
              <a:xfrm>
                <a:off x="4198451" y="2394475"/>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01:05</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92" name="Rectangle 91">
                <a:extLst>
                  <a:ext uri="{FF2B5EF4-FFF2-40B4-BE49-F238E27FC236}">
                    <a16:creationId xmlns:a16="http://schemas.microsoft.com/office/drawing/2014/main" id="{83D3A98C-5D76-4DDD-89B2-F6CFC3F07D6D}"/>
                  </a:ext>
                </a:extLst>
              </p:cNvPr>
              <p:cNvSpPr/>
              <p:nvPr/>
            </p:nvSpPr>
            <p:spPr>
              <a:xfrm>
                <a:off x="4074988" y="1544147"/>
                <a:ext cx="196524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2060"/>
                    </a:solidFill>
                    <a:effectLst/>
                    <a:uLnTx/>
                    <a:uFillTx/>
                    <a:latin typeface="+mj-lt"/>
                    <a:ea typeface="Corbel" charset="0"/>
                    <a:cs typeface="Corbel" charset="0"/>
                  </a:rPr>
                  <a:t>Detection of the PowerShell attack, and manual response initiated by eSentire.</a:t>
                </a:r>
              </a:p>
            </p:txBody>
          </p:sp>
          <p:sp>
            <p:nvSpPr>
              <p:cNvPr id="93" name="Rectangle 92">
                <a:extLst>
                  <a:ext uri="{FF2B5EF4-FFF2-40B4-BE49-F238E27FC236}">
                    <a16:creationId xmlns:a16="http://schemas.microsoft.com/office/drawing/2014/main" id="{E91CC7E5-4958-4557-990D-4E9ABB178EBA}"/>
                  </a:ext>
                </a:extLst>
              </p:cNvPr>
              <p:cNvSpPr/>
              <p:nvPr/>
            </p:nvSpPr>
            <p:spPr>
              <a:xfrm>
                <a:off x="6889683" y="2394475"/>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07:30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94" name="Rectangle 93">
                <a:extLst>
                  <a:ext uri="{FF2B5EF4-FFF2-40B4-BE49-F238E27FC236}">
                    <a16:creationId xmlns:a16="http://schemas.microsoft.com/office/drawing/2014/main" id="{59CA1663-F935-4916-99A0-F7D80A85938D}"/>
                  </a:ext>
                </a:extLst>
              </p:cNvPr>
              <p:cNvSpPr/>
              <p:nvPr/>
            </p:nvSpPr>
            <p:spPr>
              <a:xfrm>
                <a:off x="6697722" y="1410916"/>
                <a:ext cx="251233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accent4"/>
                    </a:solidFill>
                    <a:effectLst/>
                    <a:uLnTx/>
                    <a:uFillTx/>
                    <a:latin typeface="+mj-lt"/>
                    <a:ea typeface="Corbel" charset="0"/>
                    <a:cs typeface="Corbel" charset="0"/>
                  </a:rPr>
                  <a:t>Attacker returns, logging into a second machine with stolen credentials. Drops ransomware disk and attempts to deploy SunCrypt Ransomware with lateral tool transfer.</a:t>
                </a:r>
              </a:p>
            </p:txBody>
          </p:sp>
          <p:sp>
            <p:nvSpPr>
              <p:cNvPr id="95" name="Rectangle 94">
                <a:extLst>
                  <a:ext uri="{FF2B5EF4-FFF2-40B4-BE49-F238E27FC236}">
                    <a16:creationId xmlns:a16="http://schemas.microsoft.com/office/drawing/2014/main" id="{268B55CC-2B77-4E59-B063-CE01AE706484}"/>
                  </a:ext>
                </a:extLst>
              </p:cNvPr>
              <p:cNvSpPr/>
              <p:nvPr/>
            </p:nvSpPr>
            <p:spPr>
              <a:xfrm>
                <a:off x="7213526" y="3344659"/>
                <a:ext cx="209190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4"/>
                    </a:solidFill>
                    <a:effectLst/>
                    <a:uLnTx/>
                    <a:uFillTx/>
                    <a:latin typeface="+mj-lt"/>
                    <a:ea typeface="+mn-ea"/>
                    <a:cs typeface="+mn-cs"/>
                  </a:rPr>
                  <a:t>Ransomware attempts detected and automatically blocked. Defense teams stand by given escalated activities.</a:t>
                </a:r>
              </a:p>
            </p:txBody>
          </p:sp>
          <p:sp>
            <p:nvSpPr>
              <p:cNvPr id="96" name="Rectangle 95">
                <a:extLst>
                  <a:ext uri="{FF2B5EF4-FFF2-40B4-BE49-F238E27FC236}">
                    <a16:creationId xmlns:a16="http://schemas.microsoft.com/office/drawing/2014/main" id="{23E8E815-E611-49F0-B40A-380096694840}"/>
                  </a:ext>
                </a:extLst>
              </p:cNvPr>
              <p:cNvSpPr/>
              <p:nvPr/>
            </p:nvSpPr>
            <p:spPr>
              <a:xfrm>
                <a:off x="7217723" y="3099587"/>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07:40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97" name="Rectangle 96">
                <a:extLst>
                  <a:ext uri="{FF2B5EF4-FFF2-40B4-BE49-F238E27FC236}">
                    <a16:creationId xmlns:a16="http://schemas.microsoft.com/office/drawing/2014/main" id="{AABCC7D2-D61D-493C-83D0-9A591F410EBC}"/>
                  </a:ext>
                </a:extLst>
              </p:cNvPr>
              <p:cNvSpPr/>
              <p:nvPr/>
            </p:nvSpPr>
            <p:spPr>
              <a:xfrm>
                <a:off x="9345580" y="3099587"/>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07:45</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98" name="Rectangle 97">
                <a:extLst>
                  <a:ext uri="{FF2B5EF4-FFF2-40B4-BE49-F238E27FC236}">
                    <a16:creationId xmlns:a16="http://schemas.microsoft.com/office/drawing/2014/main" id="{2973246C-AF5C-4C33-B904-0B4247C64020}"/>
                  </a:ext>
                </a:extLst>
              </p:cNvPr>
              <p:cNvSpPr/>
              <p:nvPr/>
            </p:nvSpPr>
            <p:spPr>
              <a:xfrm>
                <a:off x="9291984" y="3344659"/>
                <a:ext cx="237553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accent4"/>
                    </a:solidFill>
                    <a:effectLst/>
                    <a:uLnTx/>
                    <a:uFillTx/>
                    <a:latin typeface="+mj-lt"/>
                    <a:ea typeface="Corbel" charset="0"/>
                    <a:cs typeface="Corbel" charset="0"/>
                  </a:rPr>
                  <a:t>Frustrated, the attacker changes tactics and downloads the Revo Uninstaller to disable the endpoint protection.</a:t>
                </a:r>
              </a:p>
            </p:txBody>
          </p:sp>
          <p:sp>
            <p:nvSpPr>
              <p:cNvPr id="99" name="Rectangle 98">
                <a:extLst>
                  <a:ext uri="{FF2B5EF4-FFF2-40B4-BE49-F238E27FC236}">
                    <a16:creationId xmlns:a16="http://schemas.microsoft.com/office/drawing/2014/main" id="{473D2D11-43BB-4150-A6F4-4036833E6203}"/>
                  </a:ext>
                </a:extLst>
              </p:cNvPr>
              <p:cNvSpPr/>
              <p:nvPr/>
            </p:nvSpPr>
            <p:spPr>
              <a:xfrm>
                <a:off x="9430055" y="1245433"/>
                <a:ext cx="281173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2060"/>
                    </a:solidFill>
                    <a:effectLst/>
                    <a:uLnTx/>
                    <a:uFillTx/>
                    <a:latin typeface="+mj-lt"/>
                    <a:ea typeface="Corbel" charset="0"/>
                    <a:cs typeface="Corbel" charset="0"/>
                  </a:rPr>
                  <a:t>While the SOC and TRU team monitor the attacker performing additional reconnaissance, they block attempts to deploy Netwalker ransomware.                          The endpoint is isolated, uninstaller disrupted, and attack thwarted.</a:t>
                </a:r>
              </a:p>
            </p:txBody>
          </p:sp>
          <p:sp>
            <p:nvSpPr>
              <p:cNvPr id="100" name="Rectangle 99">
                <a:extLst>
                  <a:ext uri="{FF2B5EF4-FFF2-40B4-BE49-F238E27FC236}">
                    <a16:creationId xmlns:a16="http://schemas.microsoft.com/office/drawing/2014/main" id="{00365A77-D4BD-4A51-BFCB-A333EEDB5C82}"/>
                  </a:ext>
                </a:extLst>
              </p:cNvPr>
              <p:cNvSpPr/>
              <p:nvPr/>
            </p:nvSpPr>
            <p:spPr>
              <a:xfrm>
                <a:off x="10641462" y="2394475"/>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08:00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cxnSp>
            <p:nvCxnSpPr>
              <p:cNvPr id="101" name="Straight Connector 100">
                <a:extLst>
                  <a:ext uri="{FF2B5EF4-FFF2-40B4-BE49-F238E27FC236}">
                    <a16:creationId xmlns:a16="http://schemas.microsoft.com/office/drawing/2014/main" id="{BF723CE0-D470-4821-ADBB-55B0479764DF}"/>
                  </a:ext>
                </a:extLst>
              </p:cNvPr>
              <p:cNvCxnSpPr>
                <a:cxnSpLocks/>
              </p:cNvCxnSpPr>
              <p:nvPr/>
            </p:nvCxnSpPr>
            <p:spPr>
              <a:xfrm flipH="1">
                <a:off x="10567561" y="2429191"/>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3E62983-6850-4E20-B3AB-B1C315EA5AD6}"/>
                  </a:ext>
                </a:extLst>
              </p:cNvPr>
              <p:cNvCxnSpPr>
                <a:cxnSpLocks/>
              </p:cNvCxnSpPr>
              <p:nvPr/>
            </p:nvCxnSpPr>
            <p:spPr>
              <a:xfrm flipH="1">
                <a:off x="7181984" y="2886329"/>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023E5B-376C-4D05-9CCE-2EB382928AEE}"/>
                  </a:ext>
                </a:extLst>
              </p:cNvPr>
              <p:cNvCxnSpPr>
                <a:cxnSpLocks/>
              </p:cNvCxnSpPr>
              <p:nvPr/>
            </p:nvCxnSpPr>
            <p:spPr>
              <a:xfrm flipH="1">
                <a:off x="5615321" y="2886329"/>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5DF4741-CDC8-45AC-ABF3-17245306B61F}"/>
                  </a:ext>
                </a:extLst>
              </p:cNvPr>
              <p:cNvCxnSpPr>
                <a:cxnSpLocks/>
              </p:cNvCxnSpPr>
              <p:nvPr/>
            </p:nvCxnSpPr>
            <p:spPr>
              <a:xfrm flipH="1">
                <a:off x="3337083" y="2878378"/>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30B9E89-DB54-4AD3-9764-42F3B81995E2}"/>
                  </a:ext>
                </a:extLst>
              </p:cNvPr>
              <p:cNvCxnSpPr>
                <a:cxnSpLocks/>
              </p:cNvCxnSpPr>
              <p:nvPr/>
            </p:nvCxnSpPr>
            <p:spPr>
              <a:xfrm flipH="1">
                <a:off x="1007752" y="2886329"/>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4C44CD8-C7D6-4047-A0C0-F25F2FDBC3F6}"/>
                  </a:ext>
                </a:extLst>
              </p:cNvPr>
              <p:cNvCxnSpPr>
                <a:cxnSpLocks/>
              </p:cNvCxnSpPr>
              <p:nvPr/>
            </p:nvCxnSpPr>
            <p:spPr>
              <a:xfrm flipH="1">
                <a:off x="9316703" y="2961486"/>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3EE8510-C424-4C56-BD04-CDFAF8628F95}"/>
                  </a:ext>
                </a:extLst>
              </p:cNvPr>
              <p:cNvCxnSpPr>
                <a:cxnSpLocks/>
              </p:cNvCxnSpPr>
              <p:nvPr/>
            </p:nvCxnSpPr>
            <p:spPr>
              <a:xfrm flipH="1">
                <a:off x="6860806" y="2426219"/>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C370C1C-B3CE-4FF0-BB0C-946315CCEE11}"/>
                  </a:ext>
                </a:extLst>
              </p:cNvPr>
              <p:cNvCxnSpPr>
                <a:cxnSpLocks/>
              </p:cNvCxnSpPr>
              <p:nvPr/>
            </p:nvCxnSpPr>
            <p:spPr>
              <a:xfrm flipH="1">
                <a:off x="4167573" y="2426219"/>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F0CBB03-6771-41FD-A5C6-078073DA59DF}"/>
                  </a:ext>
                </a:extLst>
              </p:cNvPr>
              <p:cNvCxnSpPr>
                <a:cxnSpLocks/>
              </p:cNvCxnSpPr>
              <p:nvPr/>
            </p:nvCxnSpPr>
            <p:spPr>
              <a:xfrm flipH="1">
                <a:off x="2433877" y="2418268"/>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6EA172B-F85F-43B2-A59F-3ADDC0385712}"/>
                  </a:ext>
                </a:extLst>
              </p:cNvPr>
              <p:cNvCxnSpPr>
                <a:cxnSpLocks/>
              </p:cNvCxnSpPr>
              <p:nvPr/>
            </p:nvCxnSpPr>
            <p:spPr>
              <a:xfrm>
                <a:off x="488506" y="2418268"/>
                <a:ext cx="0" cy="343425"/>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FC10E29-A4C8-4E56-A08A-5356016D1A8A}"/>
                  </a:ext>
                </a:extLst>
              </p:cNvPr>
              <p:cNvCxnSpPr>
                <a:cxnSpLocks/>
              </p:cNvCxnSpPr>
              <p:nvPr/>
            </p:nvCxnSpPr>
            <p:spPr>
              <a:xfrm flipH="1">
                <a:off x="630426" y="2838402"/>
                <a:ext cx="9895772" cy="5852"/>
              </a:xfrm>
              <a:prstGeom prst="line">
                <a:avLst/>
              </a:prstGeom>
              <a:ln w="12700" cap="rnd">
                <a:solidFill>
                  <a:srgbClr val="00C5D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56935527-E086-4B2D-B92A-493CA7E0D163}"/>
                  </a:ext>
                </a:extLst>
              </p:cNvPr>
              <p:cNvSpPr>
                <a:spLocks noChangeAspect="1"/>
              </p:cNvSpPr>
              <p:nvPr/>
            </p:nvSpPr>
            <p:spPr>
              <a:xfrm>
                <a:off x="9237069" y="2760210"/>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4709C777-8302-4956-A1A7-E896B7857461}"/>
                  </a:ext>
                </a:extLst>
              </p:cNvPr>
              <p:cNvSpPr>
                <a:spLocks noChangeAspect="1"/>
              </p:cNvSpPr>
              <p:nvPr/>
            </p:nvSpPr>
            <p:spPr>
              <a:xfrm>
                <a:off x="7096849" y="2760210"/>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C88722FA-9FD9-43ED-8E59-3E4731B94509}"/>
                  </a:ext>
                </a:extLst>
              </p:cNvPr>
              <p:cNvSpPr>
                <a:spLocks noChangeAspect="1"/>
              </p:cNvSpPr>
              <p:nvPr/>
            </p:nvSpPr>
            <p:spPr>
              <a:xfrm>
                <a:off x="6779689" y="2760210"/>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9224641B-E7EF-490B-A222-B5AD088B77D5}"/>
                  </a:ext>
                </a:extLst>
              </p:cNvPr>
              <p:cNvSpPr>
                <a:spLocks noChangeAspect="1"/>
              </p:cNvSpPr>
              <p:nvPr/>
            </p:nvSpPr>
            <p:spPr>
              <a:xfrm>
                <a:off x="5534203" y="2760210"/>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81FEF1FB-8AD5-49B8-9F87-A2DFB1FB7AC6}"/>
                  </a:ext>
                </a:extLst>
              </p:cNvPr>
              <p:cNvSpPr>
                <a:spLocks noChangeAspect="1"/>
              </p:cNvSpPr>
              <p:nvPr/>
            </p:nvSpPr>
            <p:spPr>
              <a:xfrm>
                <a:off x="4087085" y="2760210"/>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82724960-E576-455B-ACE1-DC4F8A520E77}"/>
                  </a:ext>
                </a:extLst>
              </p:cNvPr>
              <p:cNvSpPr>
                <a:spLocks noChangeAspect="1"/>
              </p:cNvSpPr>
              <p:nvPr/>
            </p:nvSpPr>
            <p:spPr>
              <a:xfrm>
                <a:off x="3251151" y="2760210"/>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A9F3B8C2-7E77-4303-BD47-8486BF3A4DF6}"/>
                  </a:ext>
                </a:extLst>
              </p:cNvPr>
              <p:cNvSpPr>
                <a:spLocks noChangeAspect="1"/>
              </p:cNvSpPr>
              <p:nvPr/>
            </p:nvSpPr>
            <p:spPr>
              <a:xfrm>
                <a:off x="2355681" y="2760210"/>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2C418731-E189-4FF0-94CC-4CCB97577D6B}"/>
                  </a:ext>
                </a:extLst>
              </p:cNvPr>
              <p:cNvSpPr>
                <a:spLocks noChangeAspect="1"/>
              </p:cNvSpPr>
              <p:nvPr/>
            </p:nvSpPr>
            <p:spPr>
              <a:xfrm>
                <a:off x="921352" y="2760210"/>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8D246DE0-3A40-4D5A-BF99-BBA479389B17}"/>
                  </a:ext>
                </a:extLst>
              </p:cNvPr>
              <p:cNvSpPr>
                <a:spLocks noChangeAspect="1"/>
              </p:cNvSpPr>
              <p:nvPr/>
            </p:nvSpPr>
            <p:spPr>
              <a:xfrm>
                <a:off x="346586" y="2699410"/>
                <a:ext cx="283840" cy="283836"/>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F216C792-EC2A-45BE-BDC6-FAF4BA2D15F4}"/>
                  </a:ext>
                </a:extLst>
              </p:cNvPr>
              <p:cNvSpPr>
                <a:spLocks noChangeAspect="1"/>
              </p:cNvSpPr>
              <p:nvPr/>
            </p:nvSpPr>
            <p:spPr>
              <a:xfrm>
                <a:off x="10425641" y="2699410"/>
                <a:ext cx="283840" cy="283836"/>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DAA5DBD4-04E8-4840-9EB7-D19E422BAC08}"/>
                  </a:ext>
                </a:extLst>
              </p:cNvPr>
              <p:cNvSpPr/>
              <p:nvPr/>
            </p:nvSpPr>
            <p:spPr>
              <a:xfrm>
                <a:off x="538603" y="2394475"/>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00:00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grpSp>
        <p:sp>
          <p:nvSpPr>
            <p:cNvPr id="123" name="Rectangle 122">
              <a:extLst>
                <a:ext uri="{FF2B5EF4-FFF2-40B4-BE49-F238E27FC236}">
                  <a16:creationId xmlns:a16="http://schemas.microsoft.com/office/drawing/2014/main" id="{60254DA5-2D30-4BC2-8C90-59E0E7514929}"/>
                </a:ext>
              </a:extLst>
            </p:cNvPr>
            <p:cNvSpPr/>
            <p:nvPr/>
          </p:nvSpPr>
          <p:spPr>
            <a:xfrm>
              <a:off x="10727873" y="2759431"/>
              <a:ext cx="136498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300" normalizeH="0" baseline="0" noProof="0" dirty="0">
                  <a:ln>
                    <a:noFill/>
                  </a:ln>
                  <a:solidFill>
                    <a:schemeClr val="accent4"/>
                  </a:solidFill>
                  <a:effectLst/>
                  <a:uLnTx/>
                  <a:uFillTx/>
                  <a:latin typeface="+mj-lt"/>
                  <a:ea typeface="+mn-ea"/>
                  <a:cs typeface="Arial"/>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300" normalizeH="0" baseline="0" noProof="0" dirty="0">
                  <a:ln>
                    <a:noFill/>
                  </a:ln>
                  <a:solidFill>
                    <a:srgbClr val="293F97"/>
                  </a:solidFill>
                  <a:effectLst/>
                  <a:uLnTx/>
                  <a:uFillTx/>
                  <a:latin typeface="+mj-lt"/>
                  <a:ea typeface="+mn-ea"/>
                  <a:cs typeface="Arial"/>
                </a:rPr>
                <a:t>RED ALERT MAINTAINED OVER 24 HOURS.</a:t>
              </a:r>
            </a:p>
          </p:txBody>
        </p:sp>
      </p:grpSp>
      <p:sp>
        <p:nvSpPr>
          <p:cNvPr id="126" name="Footer Placeholder 3">
            <a:extLst>
              <a:ext uri="{FF2B5EF4-FFF2-40B4-BE49-F238E27FC236}">
                <a16:creationId xmlns:a16="http://schemas.microsoft.com/office/drawing/2014/main" id="{1F774A94-5B3E-4B7F-B85F-6505B5A06EBC}"/>
              </a:ext>
            </a:extLst>
          </p:cNvPr>
          <p:cNvSpPr>
            <a:spLocks noGrp="1"/>
          </p:cNvSpPr>
          <p:nvPr>
            <p:ph type="ftr" sz="quarter" idx="3"/>
          </p:nvPr>
        </p:nvSpPr>
        <p:spPr>
          <a:xfrm>
            <a:off x="518408" y="6356350"/>
            <a:ext cx="262128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rPr>
              <a:t>eSentire CONFIDENTIAL</a:t>
            </a:r>
          </a:p>
        </p:txBody>
      </p:sp>
      <p:sp>
        <p:nvSpPr>
          <p:cNvPr id="127" name="Slide Number Placeholder 4">
            <a:extLst>
              <a:ext uri="{FF2B5EF4-FFF2-40B4-BE49-F238E27FC236}">
                <a16:creationId xmlns:a16="http://schemas.microsoft.com/office/drawing/2014/main" id="{E5760B5A-6C69-43BD-BEC0-0D6CCE6AEEB6}"/>
              </a:ext>
            </a:extLst>
          </p:cNvPr>
          <p:cNvSpPr>
            <a:spLocks noGrp="1"/>
          </p:cNvSpPr>
          <p:nvPr>
            <p:ph type="sldNum" sz="quarter" idx="4"/>
          </p:nvPr>
        </p:nvSpPr>
        <p:spPr>
          <a:xfrm>
            <a:off x="0" y="6356350"/>
            <a:ext cx="37719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93212-4268-2345-9A22-365630C70738}" type="slidenum">
              <a:rPr kumimoji="0" lang="en-US" sz="900" b="0" i="0" u="none" strike="noStrike" kern="1200" cap="none" spc="0" normalizeH="0" baseline="0" noProof="0" smtClean="0">
                <a:ln>
                  <a:noFill/>
                </a:ln>
                <a:solidFill>
                  <a:srgbClr val="9EA1A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endParaRPr>
          </a:p>
        </p:txBody>
      </p:sp>
      <p:grpSp>
        <p:nvGrpSpPr>
          <p:cNvPr id="8" name="Group 7">
            <a:extLst>
              <a:ext uri="{FF2B5EF4-FFF2-40B4-BE49-F238E27FC236}">
                <a16:creationId xmlns:a16="http://schemas.microsoft.com/office/drawing/2014/main" id="{991D46CE-E954-514D-952E-278D80D95D95}"/>
              </a:ext>
            </a:extLst>
          </p:cNvPr>
          <p:cNvGrpSpPr/>
          <p:nvPr/>
        </p:nvGrpSpPr>
        <p:grpSpPr>
          <a:xfrm>
            <a:off x="188599" y="4522358"/>
            <a:ext cx="11730261" cy="1733554"/>
            <a:chOff x="188599" y="4522358"/>
            <a:chExt cx="11730261" cy="1733554"/>
          </a:xfrm>
        </p:grpSpPr>
        <p:sp>
          <p:nvSpPr>
            <p:cNvPr id="53" name="Rectangle 52">
              <a:extLst>
                <a:ext uri="{FF2B5EF4-FFF2-40B4-BE49-F238E27FC236}">
                  <a16:creationId xmlns:a16="http://schemas.microsoft.com/office/drawing/2014/main" id="{329CEDBE-9E99-4312-A4C0-40765BA365E8}"/>
                </a:ext>
              </a:extLst>
            </p:cNvPr>
            <p:cNvSpPr/>
            <p:nvPr/>
          </p:nvSpPr>
          <p:spPr>
            <a:xfrm>
              <a:off x="260320" y="4522358"/>
              <a:ext cx="326757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293F97"/>
                  </a:solidFill>
                  <a:effectLst/>
                  <a:uLnTx/>
                  <a:uFillTx/>
                  <a:latin typeface="Calibri Light" panose="020F0302020204030204"/>
                  <a:ea typeface="+mn-ea"/>
                  <a:cs typeface="Arial"/>
                </a:rPr>
                <a:t>LESSONS LEARNED</a:t>
              </a:r>
            </a:p>
          </p:txBody>
        </p:sp>
        <p:sp>
          <p:nvSpPr>
            <p:cNvPr id="56" name="Text Placeholder 5">
              <a:extLst>
                <a:ext uri="{FF2B5EF4-FFF2-40B4-BE49-F238E27FC236}">
                  <a16:creationId xmlns:a16="http://schemas.microsoft.com/office/drawing/2014/main" id="{E6A15410-96FD-A841-B38C-9342FC76F0F1}"/>
                </a:ext>
              </a:extLst>
            </p:cNvPr>
            <p:cNvSpPr txBox="1">
              <a:spLocks/>
            </p:cNvSpPr>
            <p:nvPr/>
          </p:nvSpPr>
          <p:spPr>
            <a:xfrm>
              <a:off x="188599" y="4635653"/>
              <a:ext cx="11730261" cy="1620259"/>
            </a:xfrm>
            <a:prstGeom prst="rect">
              <a:avLst/>
            </a:prstGeom>
          </p:spPr>
          <p:txBody>
            <a:bodyPr/>
            <a:lstStyle>
              <a:lvl1pPr marL="0" indent="0" algn="l" defTabSz="914400" rtl="0" eaLnBrk="1" latinLnBrk="0" hangingPunct="1">
                <a:lnSpc>
                  <a:spcPct val="90000"/>
                </a:lnSpc>
                <a:spcBef>
                  <a:spcPts val="1600"/>
                </a:spcBef>
                <a:buFont typeface="Arial" panose="020B0604020202020204" pitchFamily="34" charset="0"/>
                <a:buNone/>
                <a:tabLst/>
                <a:defRPr sz="2200" kern="1200">
                  <a:solidFill>
                    <a:schemeClr val="tx1"/>
                  </a:solidFill>
                  <a:latin typeface="+mj-lt"/>
                  <a:ea typeface="+mn-ea"/>
                  <a:cs typeface="+mn-cs"/>
                </a:defRPr>
              </a:lvl1pPr>
              <a:lvl2pPr marL="457200" indent="0" algn="l" defTabSz="914400" rtl="0" eaLnBrk="1" latinLnBrk="0" hangingPunct="1">
                <a:lnSpc>
                  <a:spcPct val="90000"/>
                </a:lnSpc>
                <a:spcBef>
                  <a:spcPts val="500"/>
                </a:spcBef>
                <a:buClrTx/>
                <a:buSzPct val="100000"/>
                <a:buFont typeface="System Font Regular"/>
                <a:buNone/>
                <a:defRPr sz="20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Lucida Grande UI Regular"/>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CA" sz="1400" b="1" dirty="0"/>
            </a:p>
            <a:p>
              <a:pPr marL="342900" indent="-200025">
                <a:lnSpc>
                  <a:spcPct val="100000"/>
                </a:lnSpc>
                <a:spcBef>
                  <a:spcPts val="0"/>
                </a:spcBef>
                <a:buFont typeface="Arial" panose="020B0604020202020204" pitchFamily="34" charset="0"/>
                <a:buChar char="•"/>
              </a:pPr>
              <a:r>
                <a:rPr lang="en-CA" sz="1200" dirty="0"/>
                <a:t>An effective defensive posture requires process, technology but most importantly human expertise for combat-level containment and response</a:t>
              </a:r>
            </a:p>
            <a:p>
              <a:pPr marL="342900" indent="-200025">
                <a:lnSpc>
                  <a:spcPct val="100000"/>
                </a:lnSpc>
                <a:spcBef>
                  <a:spcPts val="0"/>
                </a:spcBef>
                <a:buFont typeface="Arial" panose="020B0604020202020204" pitchFamily="34" charset="0"/>
                <a:buChar char="•"/>
              </a:pPr>
              <a:r>
                <a:rPr lang="en-CA" sz="1200" dirty="0"/>
                <a:t>You can’t battle these attackers alone - eSentire MDR’s response was balanced with automated platform disruptions and TRU/SOC team investigation &amp; manual containment, far beyond the customer’s resources/in house-capabilities</a:t>
              </a:r>
            </a:p>
            <a:p>
              <a:pPr marL="342900" indent="-200025">
                <a:lnSpc>
                  <a:spcPct val="100000"/>
                </a:lnSpc>
                <a:spcBef>
                  <a:spcPts val="0"/>
                </a:spcBef>
                <a:buFont typeface="Arial" panose="020B0604020202020204" pitchFamily="34" charset="0"/>
                <a:buChar char="•"/>
              </a:pPr>
              <a:r>
                <a:rPr lang="en-CA" sz="1200" dirty="0"/>
                <a:t>Multi-layered defense is required to combat sophisticated ransomware attacks - eSentire response to this incident included: endpoint monitoring/investigation, infrastructure and indicator research, next generation AV response, network monitoring/investigation, account monitoring, exfiltration investigation and manual defensive actions over an 8 hour period</a:t>
              </a:r>
            </a:p>
            <a:p>
              <a:pPr marL="342900" indent="-200025">
                <a:lnSpc>
                  <a:spcPct val="100000"/>
                </a:lnSpc>
                <a:spcBef>
                  <a:spcPts val="0"/>
                </a:spcBef>
                <a:buFont typeface="Arial" panose="020B0604020202020204" pitchFamily="34" charset="0"/>
                <a:buChar char="•"/>
              </a:pPr>
              <a:r>
                <a:rPr lang="en-CA" sz="1200" dirty="0"/>
                <a:t>There is significant value to data correlation from a service provider - eSentire Security Network Effects came into play as applicable external facing IP addresses leveraged for contact were applied to Global Deny List improving detections across our global client base</a:t>
              </a:r>
            </a:p>
          </p:txBody>
        </p:sp>
      </p:grpSp>
    </p:spTree>
    <p:extLst>
      <p:ext uri="{BB962C8B-B14F-4D97-AF65-F5344CB8AC3E}">
        <p14:creationId xmlns:p14="http://schemas.microsoft.com/office/powerpoint/2010/main" val="7210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2D27E-02BA-D643-A652-A7CEFA894510}"/>
              </a:ext>
            </a:extLst>
          </p:cNvPr>
          <p:cNvSpPr>
            <a:spLocks noGrp="1"/>
          </p:cNvSpPr>
          <p:nvPr>
            <p:ph type="body" sz="quarter" idx="10"/>
          </p:nvPr>
        </p:nvSpPr>
        <p:spPr/>
        <p:txBody>
          <a:bodyPr/>
          <a:lstStyle/>
          <a:p>
            <a:r>
              <a:rPr lang="en-US" sz="3200" dirty="0"/>
              <a:t>The Authority In Managed Detection And Response</a:t>
            </a:r>
          </a:p>
        </p:txBody>
      </p:sp>
      <p:sp>
        <p:nvSpPr>
          <p:cNvPr id="4" name="Footer Placeholder 3">
            <a:extLst>
              <a:ext uri="{FF2B5EF4-FFF2-40B4-BE49-F238E27FC236}">
                <a16:creationId xmlns:a16="http://schemas.microsoft.com/office/drawing/2014/main" id="{4F0E8C76-8729-C741-A8F6-5A23E02DB72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rPr>
              <a:t>eSentire CONFIDENTIAL</a:t>
            </a:r>
          </a:p>
        </p:txBody>
      </p:sp>
      <p:sp>
        <p:nvSpPr>
          <p:cNvPr id="5" name="Slide Number Placeholder 4">
            <a:extLst>
              <a:ext uri="{FF2B5EF4-FFF2-40B4-BE49-F238E27FC236}">
                <a16:creationId xmlns:a16="http://schemas.microsoft.com/office/drawing/2014/main" id="{264DB3B5-D552-0847-911B-B737D56F732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93212-4268-2345-9A22-365630C70738}" type="slidenum">
              <a:rPr kumimoji="0" lang="en-US" sz="900" b="0" i="0" u="none" strike="noStrike" kern="1200" cap="none" spc="0" normalizeH="0" baseline="0" noProof="0" smtClean="0">
                <a:ln>
                  <a:noFill/>
                </a:ln>
                <a:solidFill>
                  <a:srgbClr val="9EA1A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endParaRPr>
          </a:p>
        </p:txBody>
      </p:sp>
      <p:sp>
        <p:nvSpPr>
          <p:cNvPr id="6" name="Text Placeholder 5">
            <a:extLst>
              <a:ext uri="{FF2B5EF4-FFF2-40B4-BE49-F238E27FC236}">
                <a16:creationId xmlns:a16="http://schemas.microsoft.com/office/drawing/2014/main" id="{17D5B4B0-894D-7F49-A560-494475CCA94F}"/>
              </a:ext>
            </a:extLst>
          </p:cNvPr>
          <p:cNvSpPr>
            <a:spLocks noGrp="1"/>
          </p:cNvSpPr>
          <p:nvPr>
            <p:ph type="body" sz="quarter" idx="12"/>
          </p:nvPr>
        </p:nvSpPr>
        <p:spPr/>
        <p:txBody>
          <a:bodyPr/>
          <a:lstStyle/>
          <a:p>
            <a:r>
              <a:rPr lang="en-CA" dirty="0"/>
              <a:t>eSentire’s mission is to hunt, investigate and stop cyber threats before they disrupt your business.</a:t>
            </a:r>
            <a:endParaRPr lang="en-US" dirty="0"/>
          </a:p>
        </p:txBody>
      </p:sp>
      <p:pic>
        <p:nvPicPr>
          <p:cNvPr id="110" name="Picture 109" descr="A picture containing outdoor, snow, man, standing&#10;&#10;Description automatically generated">
            <a:extLst>
              <a:ext uri="{FF2B5EF4-FFF2-40B4-BE49-F238E27FC236}">
                <a16:creationId xmlns:a16="http://schemas.microsoft.com/office/drawing/2014/main" id="{3E4DD93F-EB74-F543-A81F-C25308A0C77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227" t="16438" r="1227" b="21917"/>
          <a:stretch/>
        </p:blipFill>
        <p:spPr>
          <a:xfrm>
            <a:off x="2825301" y="1115694"/>
            <a:ext cx="4772385" cy="3015855"/>
          </a:xfrm>
          <a:prstGeom prst="rect">
            <a:avLst/>
          </a:prstGeom>
        </p:spPr>
      </p:pic>
      <p:grpSp>
        <p:nvGrpSpPr>
          <p:cNvPr id="111" name="Group 110">
            <a:extLst>
              <a:ext uri="{FF2B5EF4-FFF2-40B4-BE49-F238E27FC236}">
                <a16:creationId xmlns:a16="http://schemas.microsoft.com/office/drawing/2014/main" id="{71322D61-798C-A64F-A1EA-C9442687CDEF}"/>
              </a:ext>
            </a:extLst>
          </p:cNvPr>
          <p:cNvGrpSpPr/>
          <p:nvPr/>
        </p:nvGrpSpPr>
        <p:grpSpPr>
          <a:xfrm>
            <a:off x="372345" y="1660143"/>
            <a:ext cx="7085838" cy="2438551"/>
            <a:chOff x="372345" y="1660143"/>
            <a:chExt cx="7085838" cy="2438551"/>
          </a:xfrm>
        </p:grpSpPr>
        <p:sp>
          <p:nvSpPr>
            <p:cNvPr id="112" name="Rounded Rectangle 111">
              <a:extLst>
                <a:ext uri="{FF2B5EF4-FFF2-40B4-BE49-F238E27FC236}">
                  <a16:creationId xmlns:a16="http://schemas.microsoft.com/office/drawing/2014/main" id="{441D1C0B-106C-8747-A6A6-6BF344EBF36C}"/>
                </a:ext>
              </a:extLst>
            </p:cNvPr>
            <p:cNvSpPr/>
            <p:nvPr/>
          </p:nvSpPr>
          <p:spPr>
            <a:xfrm>
              <a:off x="372345" y="1660143"/>
              <a:ext cx="7085838" cy="2438551"/>
            </a:xfrm>
            <a:prstGeom prst="roundRect">
              <a:avLst>
                <a:gd name="adj" fmla="val 7269"/>
              </a:avLst>
            </a:prstGeom>
            <a:gradFill flip="none" rotWithShape="1">
              <a:gsLst>
                <a:gs pos="54000">
                  <a:srgbClr val="00C5DD">
                    <a:alpha val="0"/>
                  </a:srgbClr>
                </a:gs>
                <a:gs pos="0">
                  <a:srgbClr val="00C5DD">
                    <a:alpha val="1500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113" name="TextBox 112">
              <a:extLst>
                <a:ext uri="{FF2B5EF4-FFF2-40B4-BE49-F238E27FC236}">
                  <a16:creationId xmlns:a16="http://schemas.microsoft.com/office/drawing/2014/main" id="{A6240C20-768F-5F43-B469-7225E5E8E62C}"/>
                </a:ext>
              </a:extLst>
            </p:cNvPr>
            <p:cNvSpPr txBox="1"/>
            <p:nvPr/>
          </p:nvSpPr>
          <p:spPr>
            <a:xfrm>
              <a:off x="494592" y="1775491"/>
              <a:ext cx="2140941" cy="2185214"/>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b="0" i="0" u="none" strike="noStrike" kern="1200" cap="none" spc="0" normalizeH="0" baseline="0" noProof="0" dirty="0">
                  <a:ln>
                    <a:noFill/>
                  </a:ln>
                  <a:solidFill>
                    <a:srgbClr val="19234D"/>
                  </a:solidFill>
                  <a:effectLst/>
                  <a:uLnTx/>
                  <a:uFillTx/>
                  <a:latin typeface="+mj-lt"/>
                  <a:ea typeface="+mn-ea"/>
                  <a:cs typeface="+mn-cs"/>
                </a:rPr>
                <a:t>Founded in </a:t>
              </a:r>
              <a:r>
                <a:rPr kumimoji="0" lang="en-CA" sz="2600" b="1" i="0" u="none" strike="noStrike" kern="1200" cap="none" spc="0" normalizeH="0" baseline="0" noProof="0" dirty="0">
                  <a:ln>
                    <a:noFill/>
                  </a:ln>
                  <a:solidFill>
                    <a:srgbClr val="293F97"/>
                  </a:solidFill>
                  <a:effectLst/>
                  <a:uLnTx/>
                  <a:uFillTx/>
                  <a:latin typeface="+mj-lt"/>
                  <a:ea typeface="+mn-ea"/>
                  <a:cs typeface="+mn-cs"/>
                </a:rPr>
                <a:t>2001</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b="0" i="0" u="none" strike="noStrike" kern="1200" cap="none" spc="0" normalizeH="0" baseline="0" noProof="0" dirty="0">
                  <a:ln>
                    <a:noFill/>
                  </a:ln>
                  <a:solidFill>
                    <a:srgbClr val="19234D"/>
                  </a:solidFill>
                  <a:effectLst/>
                  <a:uLnTx/>
                  <a:uFillTx/>
                  <a:latin typeface="+mj-lt"/>
                  <a:ea typeface="+mn-ea"/>
                  <a:cs typeface="+mn-cs"/>
                </a:rPr>
                <a:t>Customers: </a:t>
              </a:r>
              <a:r>
                <a:rPr kumimoji="0" lang="en-CA" sz="2600" b="1" i="0" u="none" strike="noStrike" kern="1200" cap="none" spc="0" normalizeH="0" baseline="0" noProof="0" dirty="0">
                  <a:ln>
                    <a:noFill/>
                  </a:ln>
                  <a:solidFill>
                    <a:srgbClr val="293F97"/>
                  </a:solidFill>
                  <a:effectLst/>
                  <a:uLnTx/>
                  <a:uFillTx/>
                  <a:latin typeface="+mj-lt"/>
                  <a:ea typeface="+mn-ea"/>
                  <a:cs typeface="+mn-cs"/>
                </a:rPr>
                <a:t>1000+</a:t>
              </a:r>
              <a:endParaRPr kumimoji="0" lang="en-CA" sz="2600" b="0" i="0" u="none" strike="noStrike" kern="1200" cap="none" spc="0" normalizeH="0" baseline="0" noProof="0" dirty="0">
                <a:ln>
                  <a:noFill/>
                </a:ln>
                <a:solidFill>
                  <a:srgbClr val="19234D"/>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b="0" i="0" u="none" strike="noStrike" kern="1200" cap="none" spc="0" normalizeH="0" baseline="0" noProof="0" dirty="0">
                  <a:ln>
                    <a:noFill/>
                  </a:ln>
                  <a:solidFill>
                    <a:srgbClr val="19234D"/>
                  </a:solidFill>
                  <a:effectLst/>
                  <a:uLnTx/>
                  <a:uFillTx/>
                  <a:latin typeface="+mj-lt"/>
                  <a:ea typeface="+mn-ea"/>
                  <a:cs typeface="+mn-cs"/>
                </a:rPr>
                <a:t>Countries: </a:t>
              </a:r>
              <a:r>
                <a:rPr kumimoji="0" lang="en-CA" sz="2600" b="1" i="0" u="none" strike="noStrike" kern="1200" cap="none" spc="0" normalizeH="0" baseline="0" noProof="0" dirty="0">
                  <a:ln>
                    <a:noFill/>
                  </a:ln>
                  <a:solidFill>
                    <a:srgbClr val="293F97"/>
                  </a:solidFill>
                  <a:effectLst/>
                  <a:uLnTx/>
                  <a:uFillTx/>
                  <a:latin typeface="+mj-lt"/>
                  <a:ea typeface="+mn-ea"/>
                  <a:cs typeface="+mn-cs"/>
                </a:rPr>
                <a:t>70+</a:t>
              </a:r>
            </a:p>
            <a:p>
              <a:pPr lvl="0">
                <a:spcAft>
                  <a:spcPts val="1200"/>
                </a:spcAft>
                <a:defRPr/>
              </a:pPr>
              <a:r>
                <a:rPr lang="en-CA" dirty="0">
                  <a:solidFill>
                    <a:srgbClr val="19234D"/>
                  </a:solidFill>
                  <a:latin typeface="+mj-lt"/>
                </a:rPr>
                <a:t>Employees: </a:t>
              </a:r>
              <a:r>
                <a:rPr lang="en-CA" sz="2600" b="1" dirty="0">
                  <a:solidFill>
                    <a:srgbClr val="293F97"/>
                  </a:solidFill>
                  <a:latin typeface="+mj-lt"/>
                </a:rPr>
                <a:t>500+</a:t>
              </a:r>
              <a:endParaRPr kumimoji="0" lang="en-CA" sz="2600" b="1" i="0" u="none" strike="noStrike" kern="1200" cap="none" spc="0" normalizeH="0" baseline="0" noProof="0" dirty="0">
                <a:ln>
                  <a:noFill/>
                </a:ln>
                <a:solidFill>
                  <a:srgbClr val="293F97"/>
                </a:solidFill>
                <a:effectLst/>
                <a:uLnTx/>
                <a:uFillTx/>
                <a:latin typeface="+mj-lt"/>
                <a:ea typeface="+mn-ea"/>
                <a:cs typeface="+mn-cs"/>
              </a:endParaRPr>
            </a:p>
          </p:txBody>
        </p:sp>
      </p:grpSp>
      <p:cxnSp>
        <p:nvCxnSpPr>
          <p:cNvPr id="114" name="Straight Connector 113">
            <a:extLst>
              <a:ext uri="{FF2B5EF4-FFF2-40B4-BE49-F238E27FC236}">
                <a16:creationId xmlns:a16="http://schemas.microsoft.com/office/drawing/2014/main" id="{8FADB8C3-B08A-DC4D-8A1B-418146757CA3}"/>
              </a:ext>
            </a:extLst>
          </p:cNvPr>
          <p:cNvCxnSpPr>
            <a:cxnSpLocks/>
          </p:cNvCxnSpPr>
          <p:nvPr/>
        </p:nvCxnSpPr>
        <p:spPr>
          <a:xfrm>
            <a:off x="320260" y="1299679"/>
            <a:ext cx="7020000" cy="0"/>
          </a:xfrm>
          <a:prstGeom prst="line">
            <a:avLst/>
          </a:prstGeom>
          <a:ln w="12700" cap="rnd">
            <a:gradFill flip="none" rotWithShape="1">
              <a:gsLst>
                <a:gs pos="10000">
                  <a:srgbClr val="00C5DD"/>
                </a:gs>
                <a:gs pos="0">
                  <a:schemeClr val="bg1"/>
                </a:gs>
                <a:gs pos="90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2818508-8A60-6844-886A-164B9B532C04}"/>
              </a:ext>
            </a:extLst>
          </p:cNvPr>
          <p:cNvCxnSpPr>
            <a:cxnSpLocks/>
          </p:cNvCxnSpPr>
          <p:nvPr/>
        </p:nvCxnSpPr>
        <p:spPr>
          <a:xfrm>
            <a:off x="320260" y="4459157"/>
            <a:ext cx="7020000" cy="0"/>
          </a:xfrm>
          <a:prstGeom prst="line">
            <a:avLst/>
          </a:prstGeom>
          <a:ln w="12700" cap="rnd">
            <a:gradFill flip="none" rotWithShape="1">
              <a:gsLst>
                <a:gs pos="10000">
                  <a:srgbClr val="00C5DD"/>
                </a:gs>
                <a:gs pos="0">
                  <a:schemeClr val="bg1"/>
                </a:gs>
                <a:gs pos="90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9A5D977-65D2-1B49-A263-C23E0208532F}"/>
              </a:ext>
            </a:extLst>
          </p:cNvPr>
          <p:cNvCxnSpPr>
            <a:cxnSpLocks/>
          </p:cNvCxnSpPr>
          <p:nvPr/>
        </p:nvCxnSpPr>
        <p:spPr>
          <a:xfrm>
            <a:off x="7710590" y="1299679"/>
            <a:ext cx="0" cy="4955034"/>
          </a:xfrm>
          <a:prstGeom prst="line">
            <a:avLst/>
          </a:prstGeom>
          <a:ln w="12700" cap="rnd">
            <a:gradFill flip="none" rotWithShape="1">
              <a:gsLst>
                <a:gs pos="10000">
                  <a:srgbClr val="00C5DD"/>
                </a:gs>
                <a:gs pos="0">
                  <a:schemeClr val="bg1"/>
                </a:gs>
                <a:gs pos="90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25FF032-D502-3245-90EC-68195CE929A2}"/>
              </a:ext>
            </a:extLst>
          </p:cNvPr>
          <p:cNvCxnSpPr>
            <a:cxnSpLocks/>
          </p:cNvCxnSpPr>
          <p:nvPr/>
        </p:nvCxnSpPr>
        <p:spPr>
          <a:xfrm>
            <a:off x="8110712" y="1299679"/>
            <a:ext cx="3493008" cy="0"/>
          </a:xfrm>
          <a:prstGeom prst="line">
            <a:avLst/>
          </a:prstGeom>
          <a:ln w="12700" cap="rnd">
            <a:gradFill flip="none" rotWithShape="1">
              <a:gsLst>
                <a:gs pos="10000">
                  <a:srgbClr val="00C5DD"/>
                </a:gs>
                <a:gs pos="0">
                  <a:schemeClr val="bg1"/>
                </a:gs>
                <a:gs pos="90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sp>
        <p:nvSpPr>
          <p:cNvPr id="124" name="Title 1">
            <a:extLst>
              <a:ext uri="{FF2B5EF4-FFF2-40B4-BE49-F238E27FC236}">
                <a16:creationId xmlns:a16="http://schemas.microsoft.com/office/drawing/2014/main" id="{D8307894-B80F-5D4A-A0BD-0873090AE1D4}"/>
              </a:ext>
            </a:extLst>
          </p:cNvPr>
          <p:cNvSpPr txBox="1">
            <a:spLocks/>
          </p:cNvSpPr>
          <p:nvPr/>
        </p:nvSpPr>
        <p:spPr>
          <a:xfrm>
            <a:off x="4484564" y="5492274"/>
            <a:ext cx="895181" cy="161583"/>
          </a:xfrm>
          <a:prstGeom prst="rect">
            <a:avLst/>
          </a:prstGeom>
        </p:spPr>
        <p:txBody>
          <a:bodyPr wrap="square" lIns="0" tIns="0" rIns="0" bIns="0">
            <a:spAutoFit/>
          </a:bodyPr>
          <a:lstStyle>
            <a:defPPr>
              <a:defRPr lang="en-US"/>
            </a:defPPr>
            <a:lvl1pPr algn="ctr">
              <a:defRPr sz="1300" spc="3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234D"/>
                </a:solidFill>
                <a:effectLst/>
                <a:uLnTx/>
                <a:uFillTx/>
                <a:ea typeface="+mn-ea"/>
                <a:cs typeface="+mn-cs"/>
              </a:rPr>
              <a:t>Finance</a:t>
            </a:r>
            <a:endParaRPr kumimoji="0" lang="en" sz="1050" b="0" i="0" u="none" strike="noStrike" kern="1200" cap="none" spc="0" normalizeH="0" baseline="0" noProof="0" dirty="0">
              <a:ln>
                <a:noFill/>
              </a:ln>
              <a:solidFill>
                <a:srgbClr val="19234D"/>
              </a:solidFill>
              <a:effectLst/>
              <a:uLnTx/>
              <a:uFillTx/>
              <a:ea typeface="+mn-ea"/>
              <a:cs typeface="+mn-cs"/>
            </a:endParaRPr>
          </a:p>
        </p:txBody>
      </p:sp>
      <p:grpSp>
        <p:nvGrpSpPr>
          <p:cNvPr id="129" name="Group 128">
            <a:extLst>
              <a:ext uri="{FF2B5EF4-FFF2-40B4-BE49-F238E27FC236}">
                <a16:creationId xmlns:a16="http://schemas.microsoft.com/office/drawing/2014/main" id="{4A5C87A8-934D-3649-A26E-3BB01C242A50}"/>
              </a:ext>
            </a:extLst>
          </p:cNvPr>
          <p:cNvGrpSpPr/>
          <p:nvPr/>
        </p:nvGrpSpPr>
        <p:grpSpPr>
          <a:xfrm>
            <a:off x="7773690" y="1439139"/>
            <a:ext cx="4199436" cy="5447850"/>
            <a:chOff x="7773690" y="1308513"/>
            <a:chExt cx="4199436" cy="5447850"/>
          </a:xfrm>
        </p:grpSpPr>
        <p:sp>
          <p:nvSpPr>
            <p:cNvPr id="130" name="Trapezoid 129">
              <a:extLst>
                <a:ext uri="{FF2B5EF4-FFF2-40B4-BE49-F238E27FC236}">
                  <a16:creationId xmlns:a16="http://schemas.microsoft.com/office/drawing/2014/main" id="{DCB26E45-66C6-9942-930D-837E46875089}"/>
                </a:ext>
              </a:extLst>
            </p:cNvPr>
            <p:cNvSpPr/>
            <p:nvPr/>
          </p:nvSpPr>
          <p:spPr>
            <a:xfrm rot="10800000">
              <a:off x="7773690" y="2399207"/>
              <a:ext cx="4199436" cy="4357152"/>
            </a:xfrm>
            <a:prstGeom prst="trapezoid">
              <a:avLst/>
            </a:prstGeom>
            <a:gradFill flip="none" rotWithShape="1">
              <a:gsLst>
                <a:gs pos="36000">
                  <a:srgbClr val="00C5DD">
                    <a:alpha val="22000"/>
                  </a:srgbClr>
                </a:gs>
                <a:gs pos="99000">
                  <a:srgbClr val="00C5DD">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1" name="Trapezoid 130">
              <a:extLst>
                <a:ext uri="{FF2B5EF4-FFF2-40B4-BE49-F238E27FC236}">
                  <a16:creationId xmlns:a16="http://schemas.microsoft.com/office/drawing/2014/main" id="{ECD2996F-3E8B-264C-9832-4155AAD7D095}"/>
                </a:ext>
              </a:extLst>
            </p:cNvPr>
            <p:cNvSpPr/>
            <p:nvPr/>
          </p:nvSpPr>
          <p:spPr>
            <a:xfrm rot="10800000">
              <a:off x="7963181" y="2443892"/>
              <a:ext cx="3820448" cy="4312465"/>
            </a:xfrm>
            <a:prstGeom prst="trapezoid">
              <a:avLst/>
            </a:prstGeom>
            <a:gradFill flip="none" rotWithShape="1">
              <a:gsLst>
                <a:gs pos="36000">
                  <a:srgbClr val="00C5DD">
                    <a:alpha val="11000"/>
                  </a:srgbClr>
                </a:gs>
                <a:gs pos="99000">
                  <a:srgbClr val="00C5DD">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2" name="Trapezoid 131">
              <a:extLst>
                <a:ext uri="{FF2B5EF4-FFF2-40B4-BE49-F238E27FC236}">
                  <a16:creationId xmlns:a16="http://schemas.microsoft.com/office/drawing/2014/main" id="{E4FABEDF-CE53-2C4E-B439-4F7886B527E9}"/>
                </a:ext>
              </a:extLst>
            </p:cNvPr>
            <p:cNvSpPr/>
            <p:nvPr/>
          </p:nvSpPr>
          <p:spPr>
            <a:xfrm rot="10800000">
              <a:off x="8144524" y="2443892"/>
              <a:ext cx="3457764" cy="4312465"/>
            </a:xfrm>
            <a:prstGeom prst="trapezoid">
              <a:avLst/>
            </a:prstGeom>
            <a:gradFill flip="none" rotWithShape="1">
              <a:gsLst>
                <a:gs pos="99000">
                  <a:srgbClr val="00C5DD">
                    <a:alpha val="5000"/>
                  </a:srgbClr>
                </a:gs>
                <a:gs pos="50000">
                  <a:schemeClr val="bg1"/>
                </a:gs>
                <a:gs pos="0">
                  <a:srgbClr val="00C5DD">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33" name="TextBox 132">
              <a:extLst>
                <a:ext uri="{FF2B5EF4-FFF2-40B4-BE49-F238E27FC236}">
                  <a16:creationId xmlns:a16="http://schemas.microsoft.com/office/drawing/2014/main" id="{ACE672C3-AC7B-424F-ADCA-EEEFC79C0B01}"/>
                </a:ext>
              </a:extLst>
            </p:cNvPr>
            <p:cNvSpPr txBox="1"/>
            <p:nvPr/>
          </p:nvSpPr>
          <p:spPr>
            <a:xfrm>
              <a:off x="7879552" y="1367925"/>
              <a:ext cx="1381664" cy="83099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41257C"/>
                  </a:solidFill>
                  <a:effectLst/>
                  <a:uLnTx/>
                  <a:uFillTx/>
                  <a:latin typeface="+mj-lt"/>
                  <a:ea typeface="+mn-ea"/>
                  <a:cs typeface="+mn-cs"/>
                </a:rPr>
                <a:t>2</a:t>
              </a:r>
              <a:r>
                <a:rPr kumimoji="0" lang="en-CA" sz="1600" b="0" i="0" u="none" strike="noStrike" kern="1200" cap="none" spc="0" normalizeH="0" baseline="0" noProof="0" dirty="0">
                  <a:ln>
                    <a:noFill/>
                  </a:ln>
                  <a:solidFill>
                    <a:srgbClr val="19234D"/>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19234D"/>
                  </a:solidFill>
                  <a:effectLst/>
                  <a:uLnTx/>
                  <a:uFillTx/>
                  <a:latin typeface="+mj-lt"/>
                  <a:ea typeface="+mn-ea"/>
                  <a:cs typeface="+mn-cs"/>
                </a:rPr>
                <a:t>Security Operations Centers</a:t>
              </a:r>
            </a:p>
          </p:txBody>
        </p:sp>
        <p:sp>
          <p:nvSpPr>
            <p:cNvPr id="134" name="TextBox 133">
              <a:extLst>
                <a:ext uri="{FF2B5EF4-FFF2-40B4-BE49-F238E27FC236}">
                  <a16:creationId xmlns:a16="http://schemas.microsoft.com/office/drawing/2014/main" id="{A964DAC4-F1BC-1F4F-9B40-6151536DD3A0}"/>
                </a:ext>
              </a:extLst>
            </p:cNvPr>
            <p:cNvSpPr txBox="1"/>
            <p:nvPr/>
          </p:nvSpPr>
          <p:spPr>
            <a:xfrm>
              <a:off x="9278007" y="1367925"/>
              <a:ext cx="1206564" cy="83099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41257C"/>
                  </a:solidFill>
                  <a:effectLst/>
                  <a:uLnTx/>
                  <a:uFillTx/>
                  <a:latin typeface="+mj-lt"/>
                  <a:ea typeface="+mn-ea"/>
                  <a:cs typeface="+mn-cs"/>
                </a:rPr>
                <a:t>24/7</a:t>
              </a:r>
              <a:r>
                <a:rPr kumimoji="0" lang="en-CA" sz="1600" b="0" i="0" u="none" strike="noStrike" kern="1200" cap="none" spc="0" normalizeH="0" baseline="0" noProof="0" dirty="0">
                  <a:ln>
                    <a:noFill/>
                  </a:ln>
                  <a:solidFill>
                    <a:srgbClr val="19234D"/>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19234D"/>
                  </a:solidFill>
                  <a:effectLst/>
                  <a:uLnTx/>
                  <a:uFillTx/>
                  <a:latin typeface="+mj-lt"/>
                  <a:ea typeface="+mn-ea"/>
                  <a:cs typeface="+mn-cs"/>
                </a:rPr>
                <a:t>Threat Hunting  and Support</a:t>
              </a:r>
            </a:p>
          </p:txBody>
        </p:sp>
        <p:sp>
          <p:nvSpPr>
            <p:cNvPr id="135" name="TextBox 134">
              <a:extLst>
                <a:ext uri="{FF2B5EF4-FFF2-40B4-BE49-F238E27FC236}">
                  <a16:creationId xmlns:a16="http://schemas.microsoft.com/office/drawing/2014/main" id="{4F10A3E0-581D-F24B-B9AD-7622C6535A09}"/>
                </a:ext>
              </a:extLst>
            </p:cNvPr>
            <p:cNvSpPr txBox="1"/>
            <p:nvPr/>
          </p:nvSpPr>
          <p:spPr>
            <a:xfrm>
              <a:off x="10498317" y="1367925"/>
              <a:ext cx="1287154" cy="83099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41257C"/>
                  </a:solidFill>
                  <a:effectLst/>
                  <a:uLnTx/>
                  <a:uFillTx/>
                  <a:latin typeface="+mj-lt"/>
                  <a:ea typeface="+mn-ea"/>
                  <a:cs typeface="+mn-cs"/>
                </a:rPr>
                <a:t>5</a:t>
              </a:r>
              <a:r>
                <a:rPr kumimoji="0" lang="en-CA" sz="1600" b="0" i="0" u="none" strike="noStrike" kern="1200" cap="none" spc="0" normalizeH="0" baseline="0" noProof="0" dirty="0">
                  <a:ln>
                    <a:noFill/>
                  </a:ln>
                  <a:solidFill>
                    <a:srgbClr val="19234D"/>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19234D"/>
                  </a:solidFill>
                  <a:effectLst/>
                  <a:uLnTx/>
                  <a:uFillTx/>
                  <a:latin typeface="+mj-lt"/>
                  <a:ea typeface="+mn-ea"/>
                  <a:cs typeface="+mn-cs"/>
                </a:rPr>
                <a:t>Patents in Machine Learning</a:t>
              </a:r>
            </a:p>
          </p:txBody>
        </p:sp>
        <p:cxnSp>
          <p:nvCxnSpPr>
            <p:cNvPr id="136" name="Straight Connector 135">
              <a:extLst>
                <a:ext uri="{FF2B5EF4-FFF2-40B4-BE49-F238E27FC236}">
                  <a16:creationId xmlns:a16="http://schemas.microsoft.com/office/drawing/2014/main" id="{8AD22201-EC83-9244-B90C-9786C6153D58}"/>
                </a:ext>
              </a:extLst>
            </p:cNvPr>
            <p:cNvCxnSpPr>
              <a:cxnSpLocks/>
            </p:cNvCxnSpPr>
            <p:nvPr/>
          </p:nvCxnSpPr>
          <p:spPr>
            <a:xfrm>
              <a:off x="8110712" y="2433886"/>
              <a:ext cx="3493008" cy="0"/>
            </a:xfrm>
            <a:prstGeom prst="line">
              <a:avLst/>
            </a:prstGeom>
            <a:ln w="12700" cap="rnd">
              <a:gradFill flip="none" rotWithShape="1">
                <a:gsLst>
                  <a:gs pos="10000">
                    <a:srgbClr val="00C5DD"/>
                  </a:gs>
                  <a:gs pos="0">
                    <a:schemeClr val="bg1"/>
                  </a:gs>
                  <a:gs pos="90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EB51D6E-9532-EB4A-AAA9-201D9A1C2747}"/>
                </a:ext>
              </a:extLst>
            </p:cNvPr>
            <p:cNvCxnSpPr>
              <a:cxnSpLocks/>
            </p:cNvCxnSpPr>
            <p:nvPr/>
          </p:nvCxnSpPr>
          <p:spPr>
            <a:xfrm>
              <a:off x="9261216" y="1308513"/>
              <a:ext cx="0" cy="1023813"/>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0C25963-F451-7142-8068-246E2FAEF673}"/>
                </a:ext>
              </a:extLst>
            </p:cNvPr>
            <p:cNvCxnSpPr>
              <a:cxnSpLocks/>
            </p:cNvCxnSpPr>
            <p:nvPr/>
          </p:nvCxnSpPr>
          <p:spPr>
            <a:xfrm>
              <a:off x="10473900" y="1308513"/>
              <a:ext cx="0" cy="1023813"/>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93DC91B3-D844-F14B-83C1-BE9A241F3CF5}"/>
                </a:ext>
              </a:extLst>
            </p:cNvPr>
            <p:cNvGrpSpPr/>
            <p:nvPr/>
          </p:nvGrpSpPr>
          <p:grpSpPr>
            <a:xfrm>
              <a:off x="9186103" y="2498197"/>
              <a:ext cx="1342227" cy="558891"/>
              <a:chOff x="8271037" y="3669084"/>
              <a:chExt cx="1342227" cy="558891"/>
            </a:xfrm>
          </p:grpSpPr>
          <p:sp>
            <p:nvSpPr>
              <p:cNvPr id="160" name="Rectangle 159">
                <a:extLst>
                  <a:ext uri="{FF2B5EF4-FFF2-40B4-BE49-F238E27FC236}">
                    <a16:creationId xmlns:a16="http://schemas.microsoft.com/office/drawing/2014/main" id="{B60A77EB-CE2E-5944-855E-BDA45D4D3A16}"/>
                  </a:ext>
                </a:extLst>
              </p:cNvPr>
              <p:cNvSpPr/>
              <p:nvPr/>
            </p:nvSpPr>
            <p:spPr>
              <a:xfrm>
                <a:off x="8271037" y="3950976"/>
                <a:ext cx="1342227"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j-lt"/>
                    <a:ea typeface="+mn-ea"/>
                    <a:cs typeface="+mn-cs"/>
                  </a:rPr>
                  <a:t>Daily Signal Ingest </a:t>
                </a:r>
                <a:endParaRPr kumimoji="0" lang="en-US" sz="1200" b="0" i="0" u="none" strike="noStrike" kern="1200" cap="none" spc="0" normalizeH="0" baseline="0" noProof="0" dirty="0">
                  <a:ln>
                    <a:noFill/>
                  </a:ln>
                  <a:solidFill>
                    <a:srgbClr val="19234D"/>
                  </a:solidFill>
                  <a:effectLst/>
                  <a:uLnTx/>
                  <a:uFillTx/>
                  <a:latin typeface="+mj-lt"/>
                  <a:ea typeface="+mn-ea"/>
                  <a:cs typeface="+mn-cs"/>
                </a:endParaRPr>
              </a:p>
            </p:txBody>
          </p:sp>
          <p:sp>
            <p:nvSpPr>
              <p:cNvPr id="161" name="Rectangle 160">
                <a:extLst>
                  <a:ext uri="{FF2B5EF4-FFF2-40B4-BE49-F238E27FC236}">
                    <a16:creationId xmlns:a16="http://schemas.microsoft.com/office/drawing/2014/main" id="{3CD8A2A8-A18F-E14F-8E1B-26196DBAE5CF}"/>
                  </a:ext>
                </a:extLst>
              </p:cNvPr>
              <p:cNvSpPr/>
              <p:nvPr/>
            </p:nvSpPr>
            <p:spPr>
              <a:xfrm>
                <a:off x="8582116" y="3669084"/>
                <a:ext cx="72006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1257C"/>
                    </a:solidFill>
                    <a:effectLst/>
                    <a:uLnTx/>
                    <a:uFillTx/>
                    <a:latin typeface="+mj-lt"/>
                    <a:ea typeface="+mn-ea"/>
                    <a:cs typeface="+mn-cs"/>
                  </a:rPr>
                  <a:t>20.5M</a:t>
                </a:r>
                <a:endParaRPr kumimoji="0" lang="en-US" sz="1600" b="1" i="0" u="none" strike="noStrike" kern="1200" cap="none" spc="0" normalizeH="0" baseline="0" noProof="0" dirty="0">
                  <a:ln>
                    <a:noFill/>
                  </a:ln>
                  <a:solidFill>
                    <a:srgbClr val="19234D"/>
                  </a:solidFill>
                  <a:effectLst/>
                  <a:uLnTx/>
                  <a:uFillTx/>
                  <a:latin typeface="+mj-lt"/>
                  <a:ea typeface="+mn-ea"/>
                  <a:cs typeface="+mn-cs"/>
                </a:endParaRPr>
              </a:p>
            </p:txBody>
          </p:sp>
        </p:grpSp>
        <p:grpSp>
          <p:nvGrpSpPr>
            <p:cNvPr id="140" name="Group 139">
              <a:extLst>
                <a:ext uri="{FF2B5EF4-FFF2-40B4-BE49-F238E27FC236}">
                  <a16:creationId xmlns:a16="http://schemas.microsoft.com/office/drawing/2014/main" id="{17C53195-C24B-0C4D-A1AC-6A4C078BD800}"/>
                </a:ext>
              </a:extLst>
            </p:cNvPr>
            <p:cNvGrpSpPr/>
            <p:nvPr/>
          </p:nvGrpSpPr>
          <p:grpSpPr>
            <a:xfrm>
              <a:off x="8533513" y="3193173"/>
              <a:ext cx="2647406" cy="558891"/>
              <a:chOff x="9609114" y="3630389"/>
              <a:chExt cx="2647406" cy="558891"/>
            </a:xfrm>
          </p:grpSpPr>
          <p:sp>
            <p:nvSpPr>
              <p:cNvPr id="158" name="Rectangle 157">
                <a:extLst>
                  <a:ext uri="{FF2B5EF4-FFF2-40B4-BE49-F238E27FC236}">
                    <a16:creationId xmlns:a16="http://schemas.microsoft.com/office/drawing/2014/main" id="{A3B699D7-CF6B-944D-AC8C-1625D12F0EE5}"/>
                  </a:ext>
                </a:extLst>
              </p:cNvPr>
              <p:cNvSpPr/>
              <p:nvPr/>
            </p:nvSpPr>
            <p:spPr>
              <a:xfrm>
                <a:off x="9609114" y="3912281"/>
                <a:ext cx="264740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j-lt"/>
                    <a:ea typeface="+mn-ea"/>
                    <a:cs typeface="+mn-cs"/>
                  </a:rPr>
                  <a:t>Daily Atlas XDR Automated Disruptions</a:t>
                </a:r>
                <a:endParaRPr kumimoji="0" lang="en-US" sz="1200" b="0" i="0" u="none" strike="noStrike" kern="1200" cap="none" spc="0" normalizeH="0" baseline="0" noProof="0" dirty="0">
                  <a:ln>
                    <a:noFill/>
                  </a:ln>
                  <a:solidFill>
                    <a:srgbClr val="19234D"/>
                  </a:solidFill>
                  <a:effectLst/>
                  <a:uLnTx/>
                  <a:uFillTx/>
                  <a:latin typeface="+mj-lt"/>
                  <a:ea typeface="+mn-ea"/>
                  <a:cs typeface="+mn-cs"/>
                </a:endParaRPr>
              </a:p>
            </p:txBody>
          </p:sp>
          <p:sp>
            <p:nvSpPr>
              <p:cNvPr id="159" name="Rectangle 158">
                <a:extLst>
                  <a:ext uri="{FF2B5EF4-FFF2-40B4-BE49-F238E27FC236}">
                    <a16:creationId xmlns:a16="http://schemas.microsoft.com/office/drawing/2014/main" id="{ED1126C2-4E03-7D4C-83A8-47F179F72435}"/>
                  </a:ext>
                </a:extLst>
              </p:cNvPr>
              <p:cNvSpPr/>
              <p:nvPr/>
            </p:nvSpPr>
            <p:spPr>
              <a:xfrm>
                <a:off x="10701824" y="3630389"/>
                <a:ext cx="46198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1257C"/>
                    </a:solidFill>
                    <a:effectLst/>
                    <a:uLnTx/>
                    <a:uFillTx/>
                    <a:latin typeface="+mj-lt"/>
                    <a:ea typeface="+mn-ea"/>
                    <a:cs typeface="+mn-cs"/>
                  </a:rPr>
                  <a:t>3M</a:t>
                </a:r>
                <a:endParaRPr kumimoji="0" lang="en-US" sz="1600" b="1" i="0" u="none" strike="noStrike" kern="1200" cap="none" spc="0" normalizeH="0" baseline="0" noProof="0" dirty="0">
                  <a:ln>
                    <a:noFill/>
                  </a:ln>
                  <a:solidFill>
                    <a:srgbClr val="19234D"/>
                  </a:solidFill>
                  <a:effectLst/>
                  <a:uLnTx/>
                  <a:uFillTx/>
                  <a:latin typeface="+mj-lt"/>
                  <a:ea typeface="+mn-ea"/>
                  <a:cs typeface="+mn-cs"/>
                </a:endParaRPr>
              </a:p>
            </p:txBody>
          </p:sp>
        </p:grpSp>
        <p:grpSp>
          <p:nvGrpSpPr>
            <p:cNvPr id="141" name="Group 140">
              <a:extLst>
                <a:ext uri="{FF2B5EF4-FFF2-40B4-BE49-F238E27FC236}">
                  <a16:creationId xmlns:a16="http://schemas.microsoft.com/office/drawing/2014/main" id="{CFEB23A3-E947-1C43-8C30-BD8655879A2E}"/>
                </a:ext>
              </a:extLst>
            </p:cNvPr>
            <p:cNvGrpSpPr/>
            <p:nvPr/>
          </p:nvGrpSpPr>
          <p:grpSpPr>
            <a:xfrm>
              <a:off x="8783885" y="3888149"/>
              <a:ext cx="2146662" cy="558891"/>
              <a:chOff x="7868820" y="4412581"/>
              <a:chExt cx="2146662" cy="558891"/>
            </a:xfrm>
          </p:grpSpPr>
          <p:sp>
            <p:nvSpPr>
              <p:cNvPr id="156" name="Rectangle 155">
                <a:extLst>
                  <a:ext uri="{FF2B5EF4-FFF2-40B4-BE49-F238E27FC236}">
                    <a16:creationId xmlns:a16="http://schemas.microsoft.com/office/drawing/2014/main" id="{BB28C8A8-204D-9C48-83E2-81CE51EC14BB}"/>
                  </a:ext>
                </a:extLst>
              </p:cNvPr>
              <p:cNvSpPr/>
              <p:nvPr/>
            </p:nvSpPr>
            <p:spPr>
              <a:xfrm>
                <a:off x="7868820" y="4694473"/>
                <a:ext cx="214666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j-lt"/>
                    <a:ea typeface="+mn-ea"/>
                    <a:cs typeface="+mn-cs"/>
                  </a:rPr>
                  <a:t>Daily Human-led Investigations</a:t>
                </a:r>
                <a:endParaRPr kumimoji="0" lang="en-US" sz="1200" b="0" i="0" u="none" strike="noStrike" kern="1200" cap="none" spc="0" normalizeH="0" baseline="0" noProof="0" dirty="0">
                  <a:ln>
                    <a:noFill/>
                  </a:ln>
                  <a:solidFill>
                    <a:srgbClr val="19234D"/>
                  </a:solidFill>
                  <a:effectLst/>
                  <a:uLnTx/>
                  <a:uFillTx/>
                  <a:latin typeface="+mj-lt"/>
                  <a:ea typeface="+mn-ea"/>
                  <a:cs typeface="+mn-cs"/>
                </a:endParaRPr>
              </a:p>
            </p:txBody>
          </p:sp>
          <p:sp>
            <p:nvSpPr>
              <p:cNvPr id="157" name="Rectangle 156">
                <a:extLst>
                  <a:ext uri="{FF2B5EF4-FFF2-40B4-BE49-F238E27FC236}">
                    <a16:creationId xmlns:a16="http://schemas.microsoft.com/office/drawing/2014/main" id="{D78C8E33-1039-EE43-871F-8F27CEF4B91E}"/>
                  </a:ext>
                </a:extLst>
              </p:cNvPr>
              <p:cNvSpPr/>
              <p:nvPr/>
            </p:nvSpPr>
            <p:spPr>
              <a:xfrm>
                <a:off x="8641426" y="4412581"/>
                <a:ext cx="601447"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1257C"/>
                    </a:solidFill>
                    <a:effectLst/>
                    <a:uLnTx/>
                    <a:uFillTx/>
                    <a:latin typeface="+mj-lt"/>
                    <a:ea typeface="+mn-ea"/>
                    <a:cs typeface="+mn-cs"/>
                  </a:rPr>
                  <a:t>6000</a:t>
                </a:r>
                <a:endParaRPr kumimoji="0" lang="en-US" sz="1600" b="1" i="0" u="none" strike="noStrike" kern="1200" cap="none" spc="0" normalizeH="0" baseline="0" noProof="0" dirty="0">
                  <a:ln>
                    <a:noFill/>
                  </a:ln>
                  <a:solidFill>
                    <a:srgbClr val="19234D"/>
                  </a:solidFill>
                  <a:effectLst/>
                  <a:uLnTx/>
                  <a:uFillTx/>
                  <a:latin typeface="+mj-lt"/>
                  <a:ea typeface="+mn-ea"/>
                  <a:cs typeface="+mn-cs"/>
                </a:endParaRPr>
              </a:p>
            </p:txBody>
          </p:sp>
        </p:grpSp>
        <p:grpSp>
          <p:nvGrpSpPr>
            <p:cNvPr id="142" name="Group 141">
              <a:extLst>
                <a:ext uri="{FF2B5EF4-FFF2-40B4-BE49-F238E27FC236}">
                  <a16:creationId xmlns:a16="http://schemas.microsoft.com/office/drawing/2014/main" id="{3B2F2531-E3B5-9847-8EFF-EBE9519A273E}"/>
                </a:ext>
              </a:extLst>
            </p:cNvPr>
            <p:cNvGrpSpPr/>
            <p:nvPr/>
          </p:nvGrpSpPr>
          <p:grpSpPr>
            <a:xfrm>
              <a:off x="9257404" y="4583125"/>
              <a:ext cx="1199624" cy="558891"/>
              <a:chOff x="10333005" y="4529917"/>
              <a:chExt cx="1199624" cy="558891"/>
            </a:xfrm>
          </p:grpSpPr>
          <p:sp>
            <p:nvSpPr>
              <p:cNvPr id="154" name="Rectangle 153">
                <a:extLst>
                  <a:ext uri="{FF2B5EF4-FFF2-40B4-BE49-F238E27FC236}">
                    <a16:creationId xmlns:a16="http://schemas.microsoft.com/office/drawing/2014/main" id="{39029C7B-0626-6242-8DFE-9083A8838E9E}"/>
                  </a:ext>
                </a:extLst>
              </p:cNvPr>
              <p:cNvSpPr/>
              <p:nvPr/>
            </p:nvSpPr>
            <p:spPr>
              <a:xfrm>
                <a:off x="10333005" y="4811809"/>
                <a:ext cx="1199624"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j-lt"/>
                    <a:ea typeface="+mn-ea"/>
                    <a:cs typeface="+mn-cs"/>
                  </a:rPr>
                  <a:t>Daily Escalations</a:t>
                </a:r>
                <a:endParaRPr kumimoji="0" lang="en-US" sz="1200" b="0" i="0" u="none" strike="noStrike" kern="1200" cap="none" spc="0" normalizeH="0" baseline="0" noProof="0" dirty="0">
                  <a:ln>
                    <a:noFill/>
                  </a:ln>
                  <a:solidFill>
                    <a:srgbClr val="19234D"/>
                  </a:solidFill>
                  <a:effectLst/>
                  <a:uLnTx/>
                  <a:uFillTx/>
                  <a:latin typeface="+mj-lt"/>
                  <a:ea typeface="+mn-ea"/>
                  <a:cs typeface="+mn-cs"/>
                </a:endParaRPr>
              </a:p>
            </p:txBody>
          </p:sp>
          <p:sp>
            <p:nvSpPr>
              <p:cNvPr id="155" name="Rectangle 154">
                <a:extLst>
                  <a:ext uri="{FF2B5EF4-FFF2-40B4-BE49-F238E27FC236}">
                    <a16:creationId xmlns:a16="http://schemas.microsoft.com/office/drawing/2014/main" id="{A6B49EFD-FD09-2949-AAFF-227616919E52}"/>
                  </a:ext>
                </a:extLst>
              </p:cNvPr>
              <p:cNvSpPr/>
              <p:nvPr/>
            </p:nvSpPr>
            <p:spPr>
              <a:xfrm>
                <a:off x="10684191" y="4529917"/>
                <a:ext cx="49725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1257C"/>
                    </a:solidFill>
                    <a:effectLst/>
                    <a:uLnTx/>
                    <a:uFillTx/>
                    <a:latin typeface="+mj-lt"/>
                    <a:ea typeface="+mn-ea"/>
                    <a:cs typeface="+mn-cs"/>
                  </a:rPr>
                  <a:t>700</a:t>
                </a:r>
                <a:endParaRPr kumimoji="0" lang="en-US" sz="1600" b="1" i="0" u="none" strike="noStrike" kern="1200" cap="none" spc="0" normalizeH="0" baseline="0" noProof="0" dirty="0">
                  <a:ln>
                    <a:noFill/>
                  </a:ln>
                  <a:solidFill>
                    <a:srgbClr val="19234D"/>
                  </a:solidFill>
                  <a:effectLst/>
                  <a:uLnTx/>
                  <a:uFillTx/>
                  <a:latin typeface="+mj-lt"/>
                  <a:ea typeface="+mn-ea"/>
                  <a:cs typeface="+mn-cs"/>
                </a:endParaRPr>
              </a:p>
            </p:txBody>
          </p:sp>
        </p:grpSp>
        <p:grpSp>
          <p:nvGrpSpPr>
            <p:cNvPr id="143" name="Group 142">
              <a:extLst>
                <a:ext uri="{FF2B5EF4-FFF2-40B4-BE49-F238E27FC236}">
                  <a16:creationId xmlns:a16="http://schemas.microsoft.com/office/drawing/2014/main" id="{7E943D9C-C64F-9345-B8F7-75A55AFD9ADC}"/>
                </a:ext>
              </a:extLst>
            </p:cNvPr>
            <p:cNvGrpSpPr/>
            <p:nvPr/>
          </p:nvGrpSpPr>
          <p:grpSpPr>
            <a:xfrm>
              <a:off x="8947801" y="5278101"/>
              <a:ext cx="1818831" cy="558891"/>
              <a:chOff x="8032735" y="5445614"/>
              <a:chExt cx="1818831" cy="558891"/>
            </a:xfrm>
          </p:grpSpPr>
          <p:sp>
            <p:nvSpPr>
              <p:cNvPr id="152" name="Rectangle 151">
                <a:extLst>
                  <a:ext uri="{FF2B5EF4-FFF2-40B4-BE49-F238E27FC236}">
                    <a16:creationId xmlns:a16="http://schemas.microsoft.com/office/drawing/2014/main" id="{28F07FF0-7465-A14B-BE9D-B781B1B2C5A5}"/>
                  </a:ext>
                </a:extLst>
              </p:cNvPr>
              <p:cNvSpPr/>
              <p:nvPr/>
            </p:nvSpPr>
            <p:spPr>
              <a:xfrm>
                <a:off x="8032735" y="5727506"/>
                <a:ext cx="181883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j-lt"/>
                    <a:ea typeface="+mn-ea"/>
                    <a:cs typeface="+mn-cs"/>
                  </a:rPr>
                  <a:t>Daily Threat Containments</a:t>
                </a:r>
                <a:endParaRPr kumimoji="0" lang="en-US" sz="1200" b="0" i="0" u="none" strike="noStrike" kern="1200" cap="none" spc="0" normalizeH="0" baseline="0" noProof="0" dirty="0">
                  <a:ln>
                    <a:noFill/>
                  </a:ln>
                  <a:solidFill>
                    <a:srgbClr val="19234D"/>
                  </a:solidFill>
                  <a:effectLst/>
                  <a:uLnTx/>
                  <a:uFillTx/>
                  <a:latin typeface="+mj-lt"/>
                  <a:ea typeface="+mn-ea"/>
                  <a:cs typeface="+mn-cs"/>
                </a:endParaRPr>
              </a:p>
            </p:txBody>
          </p:sp>
          <p:sp>
            <p:nvSpPr>
              <p:cNvPr id="153" name="Rectangle 152">
                <a:extLst>
                  <a:ext uri="{FF2B5EF4-FFF2-40B4-BE49-F238E27FC236}">
                    <a16:creationId xmlns:a16="http://schemas.microsoft.com/office/drawing/2014/main" id="{DA3336E9-5E04-FF48-BE5F-F76BD2D17420}"/>
                  </a:ext>
                </a:extLst>
              </p:cNvPr>
              <p:cNvSpPr/>
              <p:nvPr/>
            </p:nvSpPr>
            <p:spPr>
              <a:xfrm>
                <a:off x="8693524" y="5445614"/>
                <a:ext cx="49725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3C2B77"/>
                    </a:solidFill>
                    <a:effectLst/>
                    <a:uLnTx/>
                    <a:uFillTx/>
                    <a:latin typeface="+mj-lt"/>
                    <a:ea typeface="+mn-ea"/>
                    <a:cs typeface="+mn-cs"/>
                  </a:rPr>
                  <a:t>400</a:t>
                </a:r>
                <a:endParaRPr kumimoji="0" lang="en-US" sz="1600" b="1" i="0" u="none" strike="noStrike" kern="1200" cap="none" spc="0" normalizeH="0" baseline="0" noProof="0" dirty="0">
                  <a:ln>
                    <a:noFill/>
                  </a:ln>
                  <a:solidFill>
                    <a:srgbClr val="3C2B77"/>
                  </a:solidFill>
                  <a:effectLst/>
                  <a:uLnTx/>
                  <a:uFillTx/>
                  <a:latin typeface="+mj-lt"/>
                  <a:ea typeface="+mn-ea"/>
                  <a:cs typeface="+mn-cs"/>
                </a:endParaRPr>
              </a:p>
            </p:txBody>
          </p:sp>
        </p:grpSp>
        <p:cxnSp>
          <p:nvCxnSpPr>
            <p:cNvPr id="144" name="Straight Connector 143">
              <a:extLst>
                <a:ext uri="{FF2B5EF4-FFF2-40B4-BE49-F238E27FC236}">
                  <a16:creationId xmlns:a16="http://schemas.microsoft.com/office/drawing/2014/main" id="{05245279-BB46-9E46-81E2-2D00B74AD980}"/>
                </a:ext>
              </a:extLst>
            </p:cNvPr>
            <p:cNvCxnSpPr>
              <a:cxnSpLocks/>
            </p:cNvCxnSpPr>
            <p:nvPr/>
          </p:nvCxnSpPr>
          <p:spPr>
            <a:xfrm rot="5400000">
              <a:off x="9839944" y="2618879"/>
              <a:ext cx="0" cy="1023813"/>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CA670F4-EB46-4241-8B91-CFD2DD67F122}"/>
                </a:ext>
              </a:extLst>
            </p:cNvPr>
            <p:cNvCxnSpPr>
              <a:cxnSpLocks/>
            </p:cNvCxnSpPr>
            <p:nvPr/>
          </p:nvCxnSpPr>
          <p:spPr>
            <a:xfrm rot="5400000">
              <a:off x="9839944" y="3317266"/>
              <a:ext cx="0" cy="1023813"/>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4FD5304-915B-474D-AE81-A6C30DF51091}"/>
                </a:ext>
              </a:extLst>
            </p:cNvPr>
            <p:cNvCxnSpPr>
              <a:cxnSpLocks/>
            </p:cNvCxnSpPr>
            <p:nvPr/>
          </p:nvCxnSpPr>
          <p:spPr>
            <a:xfrm rot="5400000">
              <a:off x="9839944" y="4005759"/>
              <a:ext cx="0" cy="1023813"/>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A0F737-0A93-A145-B163-5DBBFD330A4E}"/>
                </a:ext>
              </a:extLst>
            </p:cNvPr>
            <p:cNvCxnSpPr>
              <a:cxnSpLocks/>
            </p:cNvCxnSpPr>
            <p:nvPr/>
          </p:nvCxnSpPr>
          <p:spPr>
            <a:xfrm rot="5400000">
              <a:off x="9839944" y="4701468"/>
              <a:ext cx="0" cy="1023813"/>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sp>
          <p:nvSpPr>
            <p:cNvPr id="148" name="Trapezoid 77">
              <a:extLst>
                <a:ext uri="{FF2B5EF4-FFF2-40B4-BE49-F238E27FC236}">
                  <a16:creationId xmlns:a16="http://schemas.microsoft.com/office/drawing/2014/main" id="{0CC91524-1D39-A94E-9652-CB770C6FC644}"/>
                </a:ext>
              </a:extLst>
            </p:cNvPr>
            <p:cNvSpPr/>
            <p:nvPr/>
          </p:nvSpPr>
          <p:spPr>
            <a:xfrm rot="10800000">
              <a:off x="8838935" y="5900600"/>
              <a:ext cx="2066400" cy="855763"/>
            </a:xfrm>
            <a:custGeom>
              <a:avLst/>
              <a:gdLst>
                <a:gd name="connsiteX0" fmla="*/ 0 w 2034000"/>
                <a:gd name="connsiteY0" fmla="*/ 766100 h 766100"/>
                <a:gd name="connsiteX1" fmla="*/ 151358 w 2034000"/>
                <a:gd name="connsiteY1" fmla="*/ 0 h 766100"/>
                <a:gd name="connsiteX2" fmla="*/ 1882642 w 2034000"/>
                <a:gd name="connsiteY2" fmla="*/ 0 h 766100"/>
                <a:gd name="connsiteX3" fmla="*/ 2034000 w 2034000"/>
                <a:gd name="connsiteY3" fmla="*/ 766100 h 766100"/>
                <a:gd name="connsiteX4" fmla="*/ 0 w 2034000"/>
                <a:gd name="connsiteY4" fmla="*/ 766100 h 766100"/>
                <a:gd name="connsiteX0" fmla="*/ 0 w 2034000"/>
                <a:gd name="connsiteY0" fmla="*/ 766100 h 766916"/>
                <a:gd name="connsiteX1" fmla="*/ 151358 w 2034000"/>
                <a:gd name="connsiteY1" fmla="*/ 0 h 766916"/>
                <a:gd name="connsiteX2" fmla="*/ 1882642 w 2034000"/>
                <a:gd name="connsiteY2" fmla="*/ 0 h 766916"/>
                <a:gd name="connsiteX3" fmla="*/ 2034000 w 2034000"/>
                <a:gd name="connsiteY3" fmla="*/ 766100 h 766916"/>
                <a:gd name="connsiteX4" fmla="*/ 1046044 w 2034000"/>
                <a:gd name="connsiteY4" fmla="*/ 766916 h 766916"/>
                <a:gd name="connsiteX5" fmla="*/ 0 w 2034000"/>
                <a:gd name="connsiteY5" fmla="*/ 766100 h 766916"/>
                <a:gd name="connsiteX0" fmla="*/ 0 w 2034000"/>
                <a:gd name="connsiteY0" fmla="*/ 766100 h 766100"/>
                <a:gd name="connsiteX1" fmla="*/ 151358 w 2034000"/>
                <a:gd name="connsiteY1" fmla="*/ 0 h 766100"/>
                <a:gd name="connsiteX2" fmla="*/ 1882642 w 2034000"/>
                <a:gd name="connsiteY2" fmla="*/ 0 h 766100"/>
                <a:gd name="connsiteX3" fmla="*/ 2034000 w 2034000"/>
                <a:gd name="connsiteY3" fmla="*/ 766100 h 766100"/>
                <a:gd name="connsiteX4" fmla="*/ 1046044 w 2034000"/>
                <a:gd name="connsiteY4" fmla="*/ 685800 h 766100"/>
                <a:gd name="connsiteX5" fmla="*/ 0 w 2034000"/>
                <a:gd name="connsiteY5" fmla="*/ 766100 h 766100"/>
                <a:gd name="connsiteX0" fmla="*/ 0 w 2047854"/>
                <a:gd name="connsiteY0" fmla="*/ 766100 h 766100"/>
                <a:gd name="connsiteX1" fmla="*/ 151358 w 2047854"/>
                <a:gd name="connsiteY1" fmla="*/ 0 h 766100"/>
                <a:gd name="connsiteX2" fmla="*/ 1882642 w 2047854"/>
                <a:gd name="connsiteY2" fmla="*/ 0 h 766100"/>
                <a:gd name="connsiteX3" fmla="*/ 2047854 w 2047854"/>
                <a:gd name="connsiteY3" fmla="*/ 766100 h 766100"/>
                <a:gd name="connsiteX4" fmla="*/ 1046044 w 2047854"/>
                <a:gd name="connsiteY4" fmla="*/ 685800 h 766100"/>
                <a:gd name="connsiteX5" fmla="*/ 0 w 2047854"/>
                <a:gd name="connsiteY5" fmla="*/ 766100 h 766100"/>
                <a:gd name="connsiteX0" fmla="*/ 0 w 2060554"/>
                <a:gd name="connsiteY0" fmla="*/ 763258 h 766100"/>
                <a:gd name="connsiteX1" fmla="*/ 164058 w 2060554"/>
                <a:gd name="connsiteY1" fmla="*/ 0 h 766100"/>
                <a:gd name="connsiteX2" fmla="*/ 1895342 w 2060554"/>
                <a:gd name="connsiteY2" fmla="*/ 0 h 766100"/>
                <a:gd name="connsiteX3" fmla="*/ 2060554 w 2060554"/>
                <a:gd name="connsiteY3" fmla="*/ 766100 h 766100"/>
                <a:gd name="connsiteX4" fmla="*/ 1058744 w 2060554"/>
                <a:gd name="connsiteY4" fmla="*/ 685800 h 766100"/>
                <a:gd name="connsiteX5" fmla="*/ 0 w 2060554"/>
                <a:gd name="connsiteY5" fmla="*/ 763258 h 766100"/>
                <a:gd name="connsiteX0" fmla="*/ 0 w 2060554"/>
                <a:gd name="connsiteY0" fmla="*/ 763258 h 766100"/>
                <a:gd name="connsiteX1" fmla="*/ 164058 w 2060554"/>
                <a:gd name="connsiteY1" fmla="*/ 0 h 766100"/>
                <a:gd name="connsiteX2" fmla="*/ 1895342 w 2060554"/>
                <a:gd name="connsiteY2" fmla="*/ 0 h 766100"/>
                <a:gd name="connsiteX3" fmla="*/ 2060554 w 2060554"/>
                <a:gd name="connsiteY3" fmla="*/ 766100 h 766100"/>
                <a:gd name="connsiteX4" fmla="*/ 1033344 w 2060554"/>
                <a:gd name="connsiteY4" fmla="*/ 682958 h 766100"/>
                <a:gd name="connsiteX5" fmla="*/ 0 w 2060554"/>
                <a:gd name="connsiteY5" fmla="*/ 763258 h 766100"/>
                <a:gd name="connsiteX0" fmla="*/ 0 w 2060554"/>
                <a:gd name="connsiteY0" fmla="*/ 763258 h 766100"/>
                <a:gd name="connsiteX1" fmla="*/ 164058 w 2060554"/>
                <a:gd name="connsiteY1" fmla="*/ 0 h 766100"/>
                <a:gd name="connsiteX2" fmla="*/ 1895342 w 2060554"/>
                <a:gd name="connsiteY2" fmla="*/ 0 h 766100"/>
                <a:gd name="connsiteX3" fmla="*/ 2060554 w 2060554"/>
                <a:gd name="connsiteY3" fmla="*/ 766100 h 766100"/>
                <a:gd name="connsiteX4" fmla="*/ 1033344 w 2060554"/>
                <a:gd name="connsiteY4" fmla="*/ 632761 h 766100"/>
                <a:gd name="connsiteX5" fmla="*/ 0 w 2060554"/>
                <a:gd name="connsiteY5" fmla="*/ 763258 h 76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0554" h="766100">
                  <a:moveTo>
                    <a:pt x="0" y="763258"/>
                  </a:moveTo>
                  <a:lnTo>
                    <a:pt x="164058" y="0"/>
                  </a:lnTo>
                  <a:lnTo>
                    <a:pt x="1895342" y="0"/>
                  </a:lnTo>
                  <a:lnTo>
                    <a:pt x="2060554" y="766100"/>
                  </a:lnTo>
                  <a:lnTo>
                    <a:pt x="1033344" y="632761"/>
                  </a:lnTo>
                  <a:lnTo>
                    <a:pt x="0" y="763258"/>
                  </a:lnTo>
                  <a:close/>
                </a:path>
              </a:pathLst>
            </a:custGeom>
            <a:solidFill>
              <a:srgbClr val="00C5DD">
                <a:alpha val="25000"/>
              </a:srgb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49" name="Group 148">
              <a:extLst>
                <a:ext uri="{FF2B5EF4-FFF2-40B4-BE49-F238E27FC236}">
                  <a16:creationId xmlns:a16="http://schemas.microsoft.com/office/drawing/2014/main" id="{50BBA2E5-FF9B-CC48-84AF-B60B9E764D82}"/>
                </a:ext>
              </a:extLst>
            </p:cNvPr>
            <p:cNvGrpSpPr/>
            <p:nvPr/>
          </p:nvGrpSpPr>
          <p:grpSpPr>
            <a:xfrm>
              <a:off x="8803612" y="6096252"/>
              <a:ext cx="2141040" cy="556384"/>
              <a:chOff x="9862298" y="5447340"/>
              <a:chExt cx="2141040" cy="556384"/>
            </a:xfrm>
          </p:grpSpPr>
          <p:sp>
            <p:nvSpPr>
              <p:cNvPr id="150" name="Rectangle 149">
                <a:extLst>
                  <a:ext uri="{FF2B5EF4-FFF2-40B4-BE49-F238E27FC236}">
                    <a16:creationId xmlns:a16="http://schemas.microsoft.com/office/drawing/2014/main" id="{3E235572-15CA-B040-847B-DFBFA583ABFA}"/>
                  </a:ext>
                </a:extLst>
              </p:cNvPr>
              <p:cNvSpPr/>
              <p:nvPr/>
            </p:nvSpPr>
            <p:spPr>
              <a:xfrm>
                <a:off x="9862298" y="5726725"/>
                <a:ext cx="214104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mj-lt"/>
                    <a:ea typeface="+mn-ea"/>
                    <a:cs typeface="+mn-cs"/>
                  </a:rPr>
                  <a:t>Mean Time to Contain</a:t>
                </a:r>
                <a:endParaRPr kumimoji="0" lang="en-US" sz="1200" b="0" i="0" u="none" strike="noStrike" kern="1200" cap="none" spc="0" normalizeH="0" baseline="0" noProof="0" dirty="0">
                  <a:ln>
                    <a:noFill/>
                  </a:ln>
                  <a:solidFill>
                    <a:srgbClr val="19234D"/>
                  </a:solidFill>
                  <a:effectLst/>
                  <a:uLnTx/>
                  <a:uFillTx/>
                  <a:latin typeface="+mj-lt"/>
                  <a:ea typeface="+mn-ea"/>
                  <a:cs typeface="+mn-cs"/>
                </a:endParaRPr>
              </a:p>
            </p:txBody>
          </p:sp>
          <p:sp>
            <p:nvSpPr>
              <p:cNvPr id="151" name="Rectangle 150">
                <a:extLst>
                  <a:ext uri="{FF2B5EF4-FFF2-40B4-BE49-F238E27FC236}">
                    <a16:creationId xmlns:a16="http://schemas.microsoft.com/office/drawing/2014/main" id="{60B3C380-F7B3-D545-9357-0D3408441616}"/>
                  </a:ext>
                </a:extLst>
              </p:cNvPr>
              <p:cNvSpPr/>
              <p:nvPr/>
            </p:nvSpPr>
            <p:spPr>
              <a:xfrm>
                <a:off x="10277916" y="5447340"/>
                <a:ext cx="130194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3C2B77"/>
                    </a:solidFill>
                    <a:effectLst>
                      <a:outerShdw blurRad="38100" dist="38100" dir="2700000" algn="tl">
                        <a:srgbClr val="000000">
                          <a:alpha val="43137"/>
                        </a:srgbClr>
                      </a:outerShdw>
                    </a:effectLst>
                    <a:uLnTx/>
                    <a:uFillTx/>
                    <a:latin typeface="+mj-lt"/>
                    <a:ea typeface="+mn-ea"/>
                    <a:cs typeface="+mn-cs"/>
                  </a:rPr>
                  <a:t>15 mins</a:t>
                </a:r>
                <a:endParaRPr kumimoji="0" lang="en-US" sz="2000" b="1" i="0" u="none" strike="noStrike" kern="1200" cap="none" spc="0" normalizeH="0" baseline="0" noProof="0" dirty="0">
                  <a:ln>
                    <a:noFill/>
                  </a:ln>
                  <a:solidFill>
                    <a:srgbClr val="3C2B77"/>
                  </a:solidFill>
                  <a:effectLst>
                    <a:outerShdw blurRad="38100" dist="38100" dir="2700000" algn="tl">
                      <a:srgbClr val="000000">
                        <a:alpha val="43137"/>
                      </a:srgbClr>
                    </a:outerShdw>
                  </a:effectLst>
                  <a:uLnTx/>
                  <a:uFillTx/>
                  <a:latin typeface="+mj-lt"/>
                  <a:ea typeface="+mn-ea"/>
                  <a:cs typeface="+mn-cs"/>
                </a:endParaRPr>
              </a:p>
            </p:txBody>
          </p:sp>
        </p:grpSp>
      </p:grpSp>
      <p:cxnSp>
        <p:nvCxnSpPr>
          <p:cNvPr id="163" name="Straight Connector 162">
            <a:extLst>
              <a:ext uri="{FF2B5EF4-FFF2-40B4-BE49-F238E27FC236}">
                <a16:creationId xmlns:a16="http://schemas.microsoft.com/office/drawing/2014/main" id="{FF9DEB78-7FBA-8641-9A1C-F99603165E2D}"/>
              </a:ext>
            </a:extLst>
          </p:cNvPr>
          <p:cNvCxnSpPr>
            <a:cxnSpLocks/>
          </p:cNvCxnSpPr>
          <p:nvPr/>
        </p:nvCxnSpPr>
        <p:spPr>
          <a:xfrm>
            <a:off x="4472658" y="4624982"/>
            <a:ext cx="0" cy="1629731"/>
          </a:xfrm>
          <a:prstGeom prst="line">
            <a:avLst/>
          </a:prstGeom>
          <a:ln w="1270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DC3A988A-7092-A841-B265-8107C6503E10}"/>
              </a:ext>
            </a:extLst>
          </p:cNvPr>
          <p:cNvGrpSpPr/>
          <p:nvPr/>
        </p:nvGrpSpPr>
        <p:grpSpPr>
          <a:xfrm>
            <a:off x="300048" y="4577924"/>
            <a:ext cx="3927945" cy="1714461"/>
            <a:chOff x="300048" y="4577924"/>
            <a:chExt cx="3927945" cy="1714461"/>
          </a:xfrm>
        </p:grpSpPr>
        <p:pic>
          <p:nvPicPr>
            <p:cNvPr id="167" name="Picture 166">
              <a:extLst>
                <a:ext uri="{FF2B5EF4-FFF2-40B4-BE49-F238E27FC236}">
                  <a16:creationId xmlns:a16="http://schemas.microsoft.com/office/drawing/2014/main" id="{57989006-0A6C-A240-ACD9-505FF48447E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2204419" y="4577924"/>
              <a:ext cx="1129861" cy="988629"/>
            </a:xfrm>
            <a:prstGeom prst="rect">
              <a:avLst/>
            </a:prstGeom>
          </p:spPr>
        </p:pic>
        <p:pic>
          <p:nvPicPr>
            <p:cNvPr id="168" name="Picture 167">
              <a:extLst>
                <a:ext uri="{FF2B5EF4-FFF2-40B4-BE49-F238E27FC236}">
                  <a16:creationId xmlns:a16="http://schemas.microsoft.com/office/drawing/2014/main" id="{1F10A6AB-EA23-D540-AA9B-CC92D6D96AB8}"/>
                </a:ext>
              </a:extLst>
            </p:cNvPr>
            <p:cNvPicPr>
              <a:picLocks noChangeAspect="1"/>
            </p:cNvPicPr>
            <p:nvPr/>
          </p:nvPicPr>
          <p:blipFill>
            <a:blip r:embed="rId6"/>
            <a:stretch>
              <a:fillRect/>
            </a:stretch>
          </p:blipFill>
          <p:spPr>
            <a:xfrm>
              <a:off x="300048" y="5727117"/>
              <a:ext cx="1457957" cy="481001"/>
            </a:xfrm>
            <a:prstGeom prst="rect">
              <a:avLst/>
            </a:prstGeom>
          </p:spPr>
        </p:pic>
        <p:pic>
          <p:nvPicPr>
            <p:cNvPr id="169" name="Picture 168">
              <a:extLst>
                <a:ext uri="{FF2B5EF4-FFF2-40B4-BE49-F238E27FC236}">
                  <a16:creationId xmlns:a16="http://schemas.microsoft.com/office/drawing/2014/main" id="{066E93D0-B0E9-4745-8CB8-613FBB4CF445}"/>
                </a:ext>
              </a:extLst>
            </p:cNvPr>
            <p:cNvPicPr>
              <a:picLocks noChangeAspect="1"/>
            </p:cNvPicPr>
            <p:nvPr/>
          </p:nvPicPr>
          <p:blipFill>
            <a:blip r:embed="rId7"/>
            <a:stretch>
              <a:fillRect/>
            </a:stretch>
          </p:blipFill>
          <p:spPr>
            <a:xfrm>
              <a:off x="1490264" y="4598556"/>
              <a:ext cx="594463" cy="1007114"/>
            </a:xfrm>
            <a:prstGeom prst="rect">
              <a:avLst/>
            </a:prstGeom>
          </p:spPr>
        </p:pic>
        <p:pic>
          <p:nvPicPr>
            <p:cNvPr id="170" name="Picture 169">
              <a:extLst>
                <a:ext uri="{FF2B5EF4-FFF2-40B4-BE49-F238E27FC236}">
                  <a16:creationId xmlns:a16="http://schemas.microsoft.com/office/drawing/2014/main" id="{AC908AE0-D32F-1642-B198-3EA5D150CF54}"/>
                </a:ext>
              </a:extLst>
            </p:cNvPr>
            <p:cNvPicPr>
              <a:picLocks noChangeAspect="1"/>
            </p:cNvPicPr>
            <p:nvPr/>
          </p:nvPicPr>
          <p:blipFill>
            <a:blip r:embed="rId8"/>
            <a:stretch>
              <a:fillRect/>
            </a:stretch>
          </p:blipFill>
          <p:spPr>
            <a:xfrm>
              <a:off x="3446774" y="4602738"/>
              <a:ext cx="781219" cy="1007114"/>
            </a:xfrm>
            <a:prstGeom prst="rect">
              <a:avLst/>
            </a:prstGeom>
          </p:spPr>
        </p:pic>
        <p:pic>
          <p:nvPicPr>
            <p:cNvPr id="171" name="Picture 170">
              <a:extLst>
                <a:ext uri="{FF2B5EF4-FFF2-40B4-BE49-F238E27FC236}">
                  <a16:creationId xmlns:a16="http://schemas.microsoft.com/office/drawing/2014/main" id="{CFA8D6DE-8A3F-694E-94DA-B1D9E55CFBC4}"/>
                </a:ext>
              </a:extLst>
            </p:cNvPr>
            <p:cNvPicPr>
              <a:picLocks noChangeAspect="1"/>
            </p:cNvPicPr>
            <p:nvPr/>
          </p:nvPicPr>
          <p:blipFill>
            <a:blip r:embed="rId9"/>
            <a:stretch>
              <a:fillRect/>
            </a:stretch>
          </p:blipFill>
          <p:spPr>
            <a:xfrm>
              <a:off x="3079333" y="5753016"/>
              <a:ext cx="1100272" cy="370092"/>
            </a:xfrm>
            <a:prstGeom prst="rect">
              <a:avLst/>
            </a:prstGeom>
          </p:spPr>
        </p:pic>
        <p:pic>
          <p:nvPicPr>
            <p:cNvPr id="165" name="Picture 164">
              <a:extLst>
                <a:ext uri="{FF2B5EF4-FFF2-40B4-BE49-F238E27FC236}">
                  <a16:creationId xmlns:a16="http://schemas.microsoft.com/office/drawing/2014/main" id="{A20F37C1-6C5F-424A-9CE1-AE06F7AB2F66}"/>
                </a:ext>
              </a:extLst>
            </p:cNvPr>
            <p:cNvPicPr>
              <a:picLocks noChangeAspect="1"/>
            </p:cNvPicPr>
            <p:nvPr/>
          </p:nvPicPr>
          <p:blipFill>
            <a:blip r:embed="rId10">
              <a:grayscl/>
              <a:alphaModFix/>
            </a:blip>
            <a:stretch>
              <a:fillRect/>
            </a:stretch>
          </p:blipFill>
          <p:spPr>
            <a:xfrm>
              <a:off x="342233" y="4625733"/>
              <a:ext cx="955867" cy="893121"/>
            </a:xfrm>
            <a:prstGeom prst="rect">
              <a:avLst/>
            </a:prstGeom>
          </p:spPr>
        </p:pic>
        <p:pic>
          <p:nvPicPr>
            <p:cNvPr id="166" name="Picture 165" descr="Text, company name&#10;&#10;Description automatically generated">
              <a:extLst>
                <a:ext uri="{FF2B5EF4-FFF2-40B4-BE49-F238E27FC236}">
                  <a16:creationId xmlns:a16="http://schemas.microsoft.com/office/drawing/2014/main" id="{D37DE1E6-7AF6-844E-8D97-B732C144704D}"/>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096818" y="5614806"/>
              <a:ext cx="677579" cy="677579"/>
            </a:xfrm>
            <a:prstGeom prst="rect">
              <a:avLst/>
            </a:prstGeom>
          </p:spPr>
        </p:pic>
      </p:grpSp>
      <p:grpSp>
        <p:nvGrpSpPr>
          <p:cNvPr id="172" name="Group 171">
            <a:extLst>
              <a:ext uri="{FF2B5EF4-FFF2-40B4-BE49-F238E27FC236}">
                <a16:creationId xmlns:a16="http://schemas.microsoft.com/office/drawing/2014/main" id="{B9325767-983B-F845-B9A2-339A32A2E1C1}"/>
              </a:ext>
            </a:extLst>
          </p:cNvPr>
          <p:cNvGrpSpPr/>
          <p:nvPr/>
        </p:nvGrpSpPr>
        <p:grpSpPr>
          <a:xfrm>
            <a:off x="2946612" y="1900233"/>
            <a:ext cx="2760547" cy="995223"/>
            <a:chOff x="2946612" y="1900233"/>
            <a:chExt cx="2760547" cy="995223"/>
          </a:xfrm>
        </p:grpSpPr>
        <p:sp>
          <p:nvSpPr>
            <p:cNvPr id="173" name="Rounded Rectangle 172">
              <a:extLst>
                <a:ext uri="{FF2B5EF4-FFF2-40B4-BE49-F238E27FC236}">
                  <a16:creationId xmlns:a16="http://schemas.microsoft.com/office/drawing/2014/main" id="{CDE56EC9-C0CD-664B-8816-40FA57481DF5}"/>
                </a:ext>
              </a:extLst>
            </p:cNvPr>
            <p:cNvSpPr/>
            <p:nvPr/>
          </p:nvSpPr>
          <p:spPr>
            <a:xfrm>
              <a:off x="2946612" y="2456086"/>
              <a:ext cx="570834" cy="271835"/>
            </a:xfrm>
            <a:prstGeom prst="roundRect">
              <a:avLst/>
            </a:prstGeom>
            <a:solidFill>
              <a:schemeClr val="bg1"/>
            </a:solidFill>
            <a:ln>
              <a:solidFill>
                <a:srgbClr val="293F9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3F97"/>
                  </a:solidFill>
                  <a:effectLst/>
                  <a:uLnTx/>
                  <a:uFillTx/>
                  <a:latin typeface="+mj-lt"/>
                  <a:ea typeface="+mn-ea"/>
                  <a:cs typeface="+mn-cs"/>
                </a:rPr>
                <a:t>Seattle</a:t>
              </a:r>
            </a:p>
          </p:txBody>
        </p:sp>
        <p:sp>
          <p:nvSpPr>
            <p:cNvPr id="174" name="Rounded Rectangle 173">
              <a:extLst>
                <a:ext uri="{FF2B5EF4-FFF2-40B4-BE49-F238E27FC236}">
                  <a16:creationId xmlns:a16="http://schemas.microsoft.com/office/drawing/2014/main" id="{FD12E8F3-2022-5940-9F64-D3876A3E388D}"/>
                </a:ext>
              </a:extLst>
            </p:cNvPr>
            <p:cNvSpPr/>
            <p:nvPr/>
          </p:nvSpPr>
          <p:spPr>
            <a:xfrm>
              <a:off x="3714770" y="2138804"/>
              <a:ext cx="699424" cy="271835"/>
            </a:xfrm>
            <a:prstGeom prst="roundRect">
              <a:avLst/>
            </a:prstGeom>
            <a:solidFill>
              <a:schemeClr val="bg1"/>
            </a:solidFill>
            <a:ln>
              <a:solidFill>
                <a:srgbClr val="41257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257C"/>
                  </a:solidFill>
                  <a:effectLst/>
                  <a:uLnTx/>
                  <a:uFillTx/>
                  <a:latin typeface="+mj-lt"/>
                  <a:ea typeface="+mn-ea"/>
                  <a:cs typeface="+mn-cs"/>
                </a:rPr>
                <a:t>Waterloo</a:t>
              </a:r>
            </a:p>
          </p:txBody>
        </p:sp>
        <p:sp>
          <p:nvSpPr>
            <p:cNvPr id="175" name="Rounded Rectangle 174">
              <a:extLst>
                <a:ext uri="{FF2B5EF4-FFF2-40B4-BE49-F238E27FC236}">
                  <a16:creationId xmlns:a16="http://schemas.microsoft.com/office/drawing/2014/main" id="{E879CBA3-2512-214F-819B-81EFC1E97277}"/>
                </a:ext>
              </a:extLst>
            </p:cNvPr>
            <p:cNvSpPr/>
            <p:nvPr/>
          </p:nvSpPr>
          <p:spPr>
            <a:xfrm>
              <a:off x="4734275" y="2019487"/>
              <a:ext cx="448886" cy="271835"/>
            </a:xfrm>
            <a:prstGeom prst="roundRect">
              <a:avLst/>
            </a:prstGeom>
            <a:solidFill>
              <a:schemeClr val="bg1"/>
            </a:solidFill>
            <a:ln>
              <a:solidFill>
                <a:srgbClr val="41257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1257C"/>
                  </a:solidFill>
                  <a:effectLst/>
                  <a:uLnTx/>
                  <a:uFillTx/>
                  <a:latin typeface="+mj-lt"/>
                  <a:ea typeface="+mn-ea"/>
                  <a:cs typeface="+mn-cs"/>
                </a:rPr>
                <a:t>Cork</a:t>
              </a:r>
            </a:p>
          </p:txBody>
        </p:sp>
        <p:sp>
          <p:nvSpPr>
            <p:cNvPr id="176" name="Rounded Rectangle 175">
              <a:extLst>
                <a:ext uri="{FF2B5EF4-FFF2-40B4-BE49-F238E27FC236}">
                  <a16:creationId xmlns:a16="http://schemas.microsoft.com/office/drawing/2014/main" id="{0E7EB9F7-CD3C-4C4D-89B9-839EE8E59876}"/>
                </a:ext>
              </a:extLst>
            </p:cNvPr>
            <p:cNvSpPr/>
            <p:nvPr/>
          </p:nvSpPr>
          <p:spPr>
            <a:xfrm>
              <a:off x="5066057" y="2443894"/>
              <a:ext cx="641102" cy="271835"/>
            </a:xfrm>
            <a:prstGeom prst="roundRect">
              <a:avLst/>
            </a:prstGeom>
            <a:solidFill>
              <a:schemeClr val="bg1"/>
            </a:solidFill>
            <a:ln>
              <a:solidFill>
                <a:srgbClr val="293F9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3F97"/>
                  </a:solidFill>
                  <a:effectLst/>
                  <a:uLnTx/>
                  <a:uFillTx/>
                  <a:latin typeface="+mj-lt"/>
                  <a:ea typeface="+mn-ea"/>
                  <a:cs typeface="+mn-cs"/>
                </a:rPr>
                <a:t>London</a:t>
              </a:r>
            </a:p>
          </p:txBody>
        </p:sp>
        <p:sp>
          <p:nvSpPr>
            <p:cNvPr id="177" name="Rounded Rectangle 176">
              <a:extLst>
                <a:ext uri="{FF2B5EF4-FFF2-40B4-BE49-F238E27FC236}">
                  <a16:creationId xmlns:a16="http://schemas.microsoft.com/office/drawing/2014/main" id="{AB7B1452-E15C-0843-95A1-728C43FE0946}"/>
                </a:ext>
              </a:extLst>
            </p:cNvPr>
            <p:cNvSpPr/>
            <p:nvPr/>
          </p:nvSpPr>
          <p:spPr>
            <a:xfrm>
              <a:off x="4120696" y="2623621"/>
              <a:ext cx="699424" cy="271835"/>
            </a:xfrm>
            <a:prstGeom prst="roundRect">
              <a:avLst/>
            </a:prstGeom>
            <a:solidFill>
              <a:schemeClr val="bg1"/>
            </a:solidFill>
            <a:ln>
              <a:solidFill>
                <a:srgbClr val="293F9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3F97"/>
                  </a:solidFill>
                  <a:effectLst/>
                  <a:uLnTx/>
                  <a:uFillTx/>
                  <a:latin typeface="+mj-lt"/>
                  <a:ea typeface="+mn-ea"/>
                  <a:cs typeface="+mn-cs"/>
                </a:rPr>
                <a:t>New York</a:t>
              </a:r>
            </a:p>
          </p:txBody>
        </p:sp>
        <p:sp>
          <p:nvSpPr>
            <p:cNvPr id="178" name="Oval 177">
              <a:extLst>
                <a:ext uri="{FF2B5EF4-FFF2-40B4-BE49-F238E27FC236}">
                  <a16:creationId xmlns:a16="http://schemas.microsoft.com/office/drawing/2014/main" id="{C669113A-FDCF-2649-82F7-A48DD4A877A6}"/>
                </a:ext>
              </a:extLst>
            </p:cNvPr>
            <p:cNvSpPr>
              <a:spLocks noChangeAspect="1"/>
            </p:cNvSpPr>
            <p:nvPr/>
          </p:nvSpPr>
          <p:spPr>
            <a:xfrm>
              <a:off x="3490446" y="2379886"/>
              <a:ext cx="54000" cy="54000"/>
            </a:xfrm>
            <a:prstGeom prst="ellipse">
              <a:avLst/>
            </a:prstGeom>
            <a:solidFill>
              <a:srgbClr val="293F97"/>
            </a:solidFill>
            <a:ln w="28575">
              <a:solidFill>
                <a:srgbClr val="293F9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AE8D57F7-2FE3-1C48-BE25-EB267FE599CC}"/>
                </a:ext>
              </a:extLst>
            </p:cNvPr>
            <p:cNvSpPr>
              <a:spLocks noChangeAspect="1"/>
            </p:cNvSpPr>
            <p:nvPr/>
          </p:nvSpPr>
          <p:spPr>
            <a:xfrm>
              <a:off x="4093696" y="2544986"/>
              <a:ext cx="54000" cy="54000"/>
            </a:xfrm>
            <a:prstGeom prst="ellipse">
              <a:avLst/>
            </a:prstGeom>
            <a:solidFill>
              <a:srgbClr val="293F97"/>
            </a:solidFill>
            <a:ln w="28575">
              <a:solidFill>
                <a:srgbClr val="293F9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BEC53CB2-9131-5D44-8592-DBB5B6765A5B}"/>
                </a:ext>
              </a:extLst>
            </p:cNvPr>
            <p:cNvSpPr>
              <a:spLocks noChangeAspect="1"/>
            </p:cNvSpPr>
            <p:nvPr/>
          </p:nvSpPr>
          <p:spPr>
            <a:xfrm>
              <a:off x="5039057" y="2359345"/>
              <a:ext cx="54000" cy="54000"/>
            </a:xfrm>
            <a:prstGeom prst="ellipse">
              <a:avLst/>
            </a:prstGeom>
            <a:solidFill>
              <a:srgbClr val="293F97"/>
            </a:solidFill>
            <a:ln w="28575">
              <a:solidFill>
                <a:srgbClr val="293F9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D2924A16-DAC1-5740-A736-56D8D4C3787E}"/>
                </a:ext>
              </a:extLst>
            </p:cNvPr>
            <p:cNvSpPr>
              <a:spLocks noChangeAspect="1"/>
            </p:cNvSpPr>
            <p:nvPr/>
          </p:nvSpPr>
          <p:spPr>
            <a:xfrm>
              <a:off x="4023846" y="2456086"/>
              <a:ext cx="79045" cy="79045"/>
            </a:xfrm>
            <a:prstGeom prst="ellipse">
              <a:avLst/>
            </a:prstGeom>
            <a:solidFill>
              <a:srgbClr val="41257C"/>
            </a:solidFill>
            <a:ln w="31750">
              <a:solidFill>
                <a:srgbClr val="41257C">
                  <a:alpha val="499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28032F83-263B-9F44-98ED-08D3B9CC69DC}"/>
                </a:ext>
              </a:extLst>
            </p:cNvPr>
            <p:cNvSpPr>
              <a:spLocks noChangeAspect="1"/>
            </p:cNvSpPr>
            <p:nvPr/>
          </p:nvSpPr>
          <p:spPr>
            <a:xfrm>
              <a:off x="4919196" y="2335436"/>
              <a:ext cx="79045" cy="79045"/>
            </a:xfrm>
            <a:prstGeom prst="ellipse">
              <a:avLst/>
            </a:prstGeom>
            <a:solidFill>
              <a:srgbClr val="41257C"/>
            </a:solidFill>
            <a:ln w="31750">
              <a:solidFill>
                <a:srgbClr val="41257C">
                  <a:alpha val="499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3" name="Rounded Rectangle 182">
              <a:extLst>
                <a:ext uri="{FF2B5EF4-FFF2-40B4-BE49-F238E27FC236}">
                  <a16:creationId xmlns:a16="http://schemas.microsoft.com/office/drawing/2014/main" id="{301A1B88-FCF4-2E43-B8DB-D3ACB7E168C0}"/>
                </a:ext>
              </a:extLst>
            </p:cNvPr>
            <p:cNvSpPr/>
            <p:nvPr/>
          </p:nvSpPr>
          <p:spPr>
            <a:xfrm>
              <a:off x="4823590" y="1900233"/>
              <a:ext cx="270652" cy="149395"/>
            </a:xfrm>
            <a:prstGeom prst="roundRect">
              <a:avLst/>
            </a:prstGeom>
            <a:solidFill>
              <a:srgbClr val="41257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SOC</a:t>
              </a:r>
            </a:p>
          </p:txBody>
        </p:sp>
        <p:sp>
          <p:nvSpPr>
            <p:cNvPr id="184" name="Rounded Rectangle 183">
              <a:extLst>
                <a:ext uri="{FF2B5EF4-FFF2-40B4-BE49-F238E27FC236}">
                  <a16:creationId xmlns:a16="http://schemas.microsoft.com/office/drawing/2014/main" id="{943606BE-6FE5-714B-B9A2-7D86BD1321F7}"/>
                </a:ext>
              </a:extLst>
            </p:cNvPr>
            <p:cNvSpPr/>
            <p:nvPr/>
          </p:nvSpPr>
          <p:spPr>
            <a:xfrm>
              <a:off x="3935161" y="2022568"/>
              <a:ext cx="270652" cy="149395"/>
            </a:xfrm>
            <a:prstGeom prst="roundRect">
              <a:avLst/>
            </a:prstGeom>
            <a:solidFill>
              <a:srgbClr val="41257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SOC</a:t>
              </a:r>
            </a:p>
          </p:txBody>
        </p:sp>
      </p:grpSp>
      <p:grpSp>
        <p:nvGrpSpPr>
          <p:cNvPr id="188" name="Group 187">
            <a:extLst>
              <a:ext uri="{FF2B5EF4-FFF2-40B4-BE49-F238E27FC236}">
                <a16:creationId xmlns:a16="http://schemas.microsoft.com/office/drawing/2014/main" id="{5CE67A19-C356-FB4F-BDF7-9F1D23C48559}"/>
              </a:ext>
            </a:extLst>
          </p:cNvPr>
          <p:cNvGrpSpPr/>
          <p:nvPr/>
        </p:nvGrpSpPr>
        <p:grpSpPr>
          <a:xfrm>
            <a:off x="4402077" y="4638282"/>
            <a:ext cx="3145859" cy="1963059"/>
            <a:chOff x="4402077" y="4638282"/>
            <a:chExt cx="3145859" cy="1963059"/>
          </a:xfrm>
        </p:grpSpPr>
        <p:sp>
          <p:nvSpPr>
            <p:cNvPr id="119" name="TextBox 118">
              <a:extLst>
                <a:ext uri="{FF2B5EF4-FFF2-40B4-BE49-F238E27FC236}">
                  <a16:creationId xmlns:a16="http://schemas.microsoft.com/office/drawing/2014/main" id="{31B6FA82-D89E-8C41-882E-B6725BD9BEE4}"/>
                </a:ext>
              </a:extLst>
            </p:cNvPr>
            <p:cNvSpPr txBox="1"/>
            <p:nvPr/>
          </p:nvSpPr>
          <p:spPr>
            <a:xfrm>
              <a:off x="4551524" y="4638282"/>
              <a:ext cx="2984571" cy="32316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500" b="1" i="0" u="none" strike="noStrike" kern="1200" cap="none" spc="0" normalizeH="0" baseline="0" noProof="0" dirty="0">
                  <a:ln>
                    <a:noFill/>
                  </a:ln>
                  <a:solidFill>
                    <a:srgbClr val="19234D"/>
                  </a:solidFill>
                  <a:effectLst/>
                  <a:uLnTx/>
                  <a:uFillTx/>
                  <a:latin typeface="+mj-lt"/>
                  <a:ea typeface="+mn-ea"/>
                  <a:cs typeface="+mn-cs"/>
                </a:rPr>
                <a:t>Security at Scale </a:t>
              </a:r>
              <a:r>
                <a:rPr kumimoji="0" lang="en-CA" sz="1500" b="0" i="0" u="none" strike="noStrike" kern="1200" cap="none" spc="0" normalizeH="0" baseline="0" noProof="0" dirty="0">
                  <a:ln>
                    <a:noFill/>
                  </a:ln>
                  <a:solidFill>
                    <a:srgbClr val="19234D"/>
                  </a:solidFill>
                  <a:effectLst/>
                  <a:uLnTx/>
                  <a:uFillTx/>
                  <a:latin typeface="+mj-lt"/>
                  <a:ea typeface="+mn-ea"/>
                  <a:cs typeface="+mn-cs"/>
                </a:rPr>
                <a:t>across industries:</a:t>
              </a:r>
              <a:endParaRPr kumimoji="0" lang="en-CA" sz="1500" b="1" i="0" u="none" strike="noStrike" kern="1200" cap="none" spc="0" normalizeH="0" baseline="0" noProof="0" dirty="0">
                <a:ln>
                  <a:noFill/>
                </a:ln>
                <a:solidFill>
                  <a:srgbClr val="293F97"/>
                </a:solidFill>
                <a:effectLst/>
                <a:uLnTx/>
                <a:uFillTx/>
                <a:latin typeface="+mj-lt"/>
                <a:ea typeface="+mn-ea"/>
                <a:cs typeface="+mn-cs"/>
              </a:endParaRPr>
            </a:p>
          </p:txBody>
        </p:sp>
        <p:sp>
          <p:nvSpPr>
            <p:cNvPr id="120" name="TextBox 119">
              <a:extLst>
                <a:ext uri="{FF2B5EF4-FFF2-40B4-BE49-F238E27FC236}">
                  <a16:creationId xmlns:a16="http://schemas.microsoft.com/office/drawing/2014/main" id="{526D788E-07E9-7842-81E1-518ADA354237}"/>
                </a:ext>
              </a:extLst>
            </p:cNvPr>
            <p:cNvSpPr txBox="1"/>
            <p:nvPr/>
          </p:nvSpPr>
          <p:spPr>
            <a:xfrm>
              <a:off x="4402077" y="6278176"/>
              <a:ext cx="3024408" cy="32316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19234D"/>
                  </a:solidFill>
                  <a:effectLst/>
                  <a:uLnTx/>
                  <a:uFillTx/>
                  <a:latin typeface="+mj-lt"/>
                  <a:ea typeface="+mn-ea"/>
                  <a:cs typeface="+mn-cs"/>
                </a:rPr>
                <a:t>…and more</a:t>
              </a:r>
              <a:endParaRPr kumimoji="0" lang="en-CA" sz="1500" b="1" i="0" u="none" strike="noStrike" kern="1200" cap="none" spc="0" normalizeH="0" baseline="0" noProof="0" dirty="0">
                <a:ln>
                  <a:noFill/>
                </a:ln>
                <a:solidFill>
                  <a:srgbClr val="293F97"/>
                </a:solidFill>
                <a:effectLst/>
                <a:uLnTx/>
                <a:uFillTx/>
                <a:latin typeface="+mj-lt"/>
                <a:ea typeface="+mn-ea"/>
                <a:cs typeface="+mn-cs"/>
              </a:endParaRPr>
            </a:p>
          </p:txBody>
        </p:sp>
        <p:sp>
          <p:nvSpPr>
            <p:cNvPr id="121" name="Title 1">
              <a:extLst>
                <a:ext uri="{FF2B5EF4-FFF2-40B4-BE49-F238E27FC236}">
                  <a16:creationId xmlns:a16="http://schemas.microsoft.com/office/drawing/2014/main" id="{48A2FAB0-E276-394B-8621-4DF56DBADD3B}"/>
                </a:ext>
              </a:extLst>
            </p:cNvPr>
            <p:cNvSpPr txBox="1">
              <a:spLocks/>
            </p:cNvSpPr>
            <p:nvPr/>
          </p:nvSpPr>
          <p:spPr>
            <a:xfrm>
              <a:off x="5546103" y="5492274"/>
              <a:ext cx="895181" cy="161583"/>
            </a:xfrm>
            <a:prstGeom prst="rect">
              <a:avLst/>
            </a:prstGeom>
          </p:spPr>
          <p:txBody>
            <a:bodyPr wrap="square" lIns="0" tIns="0" rIns="0" bIns="0">
              <a:spAutoFit/>
            </a:bodyPr>
            <a:lstStyle>
              <a:defPPr>
                <a:defRPr lang="en-US"/>
              </a:defPPr>
              <a:lvl1pPr algn="ctr">
                <a:defRPr sz="1300" spc="3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234D"/>
                  </a:solidFill>
                  <a:effectLst/>
                  <a:uLnTx/>
                  <a:uFillTx/>
                  <a:ea typeface="+mn-ea"/>
                  <a:cs typeface="+mn-cs"/>
                </a:rPr>
                <a:t>Healthcare</a:t>
              </a:r>
              <a:endParaRPr kumimoji="0" lang="en" sz="1050" b="0" i="0" u="none" strike="noStrike" kern="1200" cap="none" spc="0" normalizeH="0" baseline="0" noProof="0" dirty="0">
                <a:ln>
                  <a:noFill/>
                </a:ln>
                <a:solidFill>
                  <a:srgbClr val="19234D"/>
                </a:solidFill>
                <a:effectLst/>
                <a:uLnTx/>
                <a:uFillTx/>
                <a:ea typeface="+mn-ea"/>
                <a:cs typeface="+mn-cs"/>
              </a:endParaRPr>
            </a:p>
          </p:txBody>
        </p:sp>
        <p:sp>
          <p:nvSpPr>
            <p:cNvPr id="122" name="Title 1">
              <a:extLst>
                <a:ext uri="{FF2B5EF4-FFF2-40B4-BE49-F238E27FC236}">
                  <a16:creationId xmlns:a16="http://schemas.microsoft.com/office/drawing/2014/main" id="{AB53750B-187C-3543-AAEA-E72FC94B12E9}"/>
                </a:ext>
              </a:extLst>
            </p:cNvPr>
            <p:cNvSpPr txBox="1">
              <a:spLocks/>
            </p:cNvSpPr>
            <p:nvPr/>
          </p:nvSpPr>
          <p:spPr>
            <a:xfrm>
              <a:off x="6652755" y="5492274"/>
              <a:ext cx="895181" cy="161583"/>
            </a:xfrm>
            <a:prstGeom prst="rect">
              <a:avLst/>
            </a:prstGeom>
          </p:spPr>
          <p:txBody>
            <a:bodyPr wrap="square" lIns="0" tIns="0" rIns="0" bIns="0">
              <a:spAutoFit/>
            </a:bodyPr>
            <a:lstStyle>
              <a:defPPr>
                <a:defRPr lang="en-US"/>
              </a:defPPr>
              <a:lvl1pPr algn="ctr">
                <a:defRPr sz="1300" spc="3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234D"/>
                  </a:solidFill>
                  <a:effectLst/>
                  <a:uLnTx/>
                  <a:uFillTx/>
                  <a:ea typeface="+mn-ea"/>
                  <a:cs typeface="+mn-cs"/>
                </a:rPr>
                <a:t>Legal</a:t>
              </a:r>
              <a:endParaRPr kumimoji="0" lang="en" sz="1050" b="0" i="0" u="none" strike="noStrike" kern="1200" cap="none" spc="0" normalizeH="0" baseline="0" noProof="0" dirty="0">
                <a:ln>
                  <a:noFill/>
                </a:ln>
                <a:solidFill>
                  <a:srgbClr val="19234D"/>
                </a:solidFill>
                <a:effectLst/>
                <a:uLnTx/>
                <a:uFillTx/>
                <a:ea typeface="+mn-ea"/>
                <a:cs typeface="+mn-cs"/>
              </a:endParaRPr>
            </a:p>
          </p:txBody>
        </p:sp>
        <p:sp>
          <p:nvSpPr>
            <p:cNvPr id="123" name="Title 1">
              <a:extLst>
                <a:ext uri="{FF2B5EF4-FFF2-40B4-BE49-F238E27FC236}">
                  <a16:creationId xmlns:a16="http://schemas.microsoft.com/office/drawing/2014/main" id="{93F91FB4-75B7-3E46-AF13-2A1B851E34D3}"/>
                </a:ext>
              </a:extLst>
            </p:cNvPr>
            <p:cNvSpPr txBox="1">
              <a:spLocks/>
            </p:cNvSpPr>
            <p:nvPr/>
          </p:nvSpPr>
          <p:spPr>
            <a:xfrm>
              <a:off x="6102333" y="6042668"/>
              <a:ext cx="895181" cy="161583"/>
            </a:xfrm>
            <a:prstGeom prst="rect">
              <a:avLst/>
            </a:prstGeom>
          </p:spPr>
          <p:txBody>
            <a:bodyPr wrap="square" lIns="0" tIns="0" rIns="0" bIns="0">
              <a:spAutoFit/>
            </a:bodyPr>
            <a:lstStyle>
              <a:defPPr>
                <a:defRPr lang="en-US"/>
              </a:defPPr>
              <a:lvl1pPr algn="ctr">
                <a:defRPr sz="1300" spc="3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234D"/>
                  </a:solidFill>
                  <a:effectLst/>
                  <a:uLnTx/>
                  <a:uFillTx/>
                  <a:ea typeface="+mn-ea"/>
                  <a:cs typeface="+mn-cs"/>
                </a:rPr>
                <a:t>Manufacturing</a:t>
              </a:r>
              <a:endParaRPr kumimoji="0" lang="en" sz="1050" b="0" i="0" u="none" strike="noStrike" kern="1200" cap="none" spc="0" normalizeH="0" baseline="0" noProof="0" dirty="0">
                <a:ln>
                  <a:noFill/>
                </a:ln>
                <a:solidFill>
                  <a:srgbClr val="19234D"/>
                </a:solidFill>
                <a:effectLst/>
                <a:uLnTx/>
                <a:uFillTx/>
                <a:ea typeface="+mn-ea"/>
                <a:cs typeface="+mn-cs"/>
              </a:endParaRPr>
            </a:p>
          </p:txBody>
        </p:sp>
        <p:pic>
          <p:nvPicPr>
            <p:cNvPr id="125" name="Graphic 124">
              <a:extLst>
                <a:ext uri="{FF2B5EF4-FFF2-40B4-BE49-F238E27FC236}">
                  <a16:creationId xmlns:a16="http://schemas.microsoft.com/office/drawing/2014/main" id="{65394BF4-13BB-F648-BB9B-46B054396E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52018" y="5020780"/>
              <a:ext cx="493144" cy="493144"/>
            </a:xfrm>
            <a:prstGeom prst="rect">
              <a:avLst/>
            </a:prstGeom>
          </p:spPr>
        </p:pic>
        <p:pic>
          <p:nvPicPr>
            <p:cNvPr id="126" name="Graphic 125">
              <a:extLst>
                <a:ext uri="{FF2B5EF4-FFF2-40B4-BE49-F238E27FC236}">
                  <a16:creationId xmlns:a16="http://schemas.microsoft.com/office/drawing/2014/main" id="{A4E60213-C59B-E444-8088-EFD06EF72E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81601" y="5020780"/>
              <a:ext cx="493144" cy="493144"/>
            </a:xfrm>
            <a:prstGeom prst="rect">
              <a:avLst/>
            </a:prstGeom>
          </p:spPr>
        </p:pic>
        <p:pic>
          <p:nvPicPr>
            <p:cNvPr id="127" name="Graphic 126">
              <a:extLst>
                <a:ext uri="{FF2B5EF4-FFF2-40B4-BE49-F238E27FC236}">
                  <a16:creationId xmlns:a16="http://schemas.microsoft.com/office/drawing/2014/main" id="{77ED2A58-B3F2-D744-8F8E-FAE223918C6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49542" y="5020780"/>
              <a:ext cx="493144" cy="493144"/>
            </a:xfrm>
            <a:prstGeom prst="rect">
              <a:avLst/>
            </a:prstGeom>
          </p:spPr>
        </p:pic>
        <p:pic>
          <p:nvPicPr>
            <p:cNvPr id="128" name="Graphic 127">
              <a:extLst>
                <a:ext uri="{FF2B5EF4-FFF2-40B4-BE49-F238E27FC236}">
                  <a16:creationId xmlns:a16="http://schemas.microsoft.com/office/drawing/2014/main" id="{D1D5C076-32A8-4F40-9FA8-27C9EBAA677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08847" y="5577473"/>
              <a:ext cx="493144" cy="493144"/>
            </a:xfrm>
            <a:prstGeom prst="rect">
              <a:avLst/>
            </a:prstGeom>
          </p:spPr>
        </p:pic>
        <p:sp>
          <p:nvSpPr>
            <p:cNvPr id="185" name="Title 1">
              <a:extLst>
                <a:ext uri="{FF2B5EF4-FFF2-40B4-BE49-F238E27FC236}">
                  <a16:creationId xmlns:a16="http://schemas.microsoft.com/office/drawing/2014/main" id="{16447836-0E65-BE4F-84A4-50F5A48E1A8F}"/>
                </a:ext>
              </a:extLst>
            </p:cNvPr>
            <p:cNvSpPr txBox="1">
              <a:spLocks/>
            </p:cNvSpPr>
            <p:nvPr/>
          </p:nvSpPr>
          <p:spPr>
            <a:xfrm>
              <a:off x="5133073" y="6042668"/>
              <a:ext cx="640344" cy="161583"/>
            </a:xfrm>
            <a:prstGeom prst="rect">
              <a:avLst/>
            </a:prstGeom>
          </p:spPr>
          <p:txBody>
            <a:bodyPr wrap="square" lIns="0" tIns="0" rIns="0" bIns="0">
              <a:spAutoFit/>
            </a:bodyPr>
            <a:lstStyle>
              <a:defPPr>
                <a:defRPr lang="en-US"/>
              </a:defPPr>
              <a:lvl1pPr algn="ctr">
                <a:defRPr sz="1300" spc="300">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234D"/>
                  </a:solidFill>
                  <a:effectLst/>
                  <a:uLnTx/>
                  <a:uFillTx/>
                  <a:ea typeface="+mn-ea"/>
                  <a:cs typeface="+mn-cs"/>
                </a:rPr>
                <a:t>Insurance</a:t>
              </a:r>
              <a:endParaRPr kumimoji="0" lang="en" sz="1050" b="0" i="0" u="none" strike="noStrike" kern="1200" cap="none" spc="0" normalizeH="0" baseline="0" noProof="0" dirty="0">
                <a:ln>
                  <a:noFill/>
                </a:ln>
                <a:solidFill>
                  <a:srgbClr val="19234D"/>
                </a:solidFill>
                <a:effectLst/>
                <a:uLnTx/>
                <a:uFillTx/>
                <a:ea typeface="+mn-ea"/>
                <a:cs typeface="+mn-cs"/>
              </a:endParaRPr>
            </a:p>
          </p:txBody>
        </p:sp>
        <p:pic>
          <p:nvPicPr>
            <p:cNvPr id="186" name="Graphic 185">
              <a:extLst>
                <a:ext uri="{FF2B5EF4-FFF2-40B4-BE49-F238E27FC236}">
                  <a16:creationId xmlns:a16="http://schemas.microsoft.com/office/drawing/2014/main" id="{8CD6A696-F851-2A42-B998-DCD9A47B9B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280458" y="5689005"/>
              <a:ext cx="330200" cy="330200"/>
            </a:xfrm>
            <a:prstGeom prst="rect">
              <a:avLst/>
            </a:prstGeom>
          </p:spPr>
        </p:pic>
      </p:grpSp>
    </p:spTree>
    <p:extLst>
      <p:ext uri="{BB962C8B-B14F-4D97-AF65-F5344CB8AC3E}">
        <p14:creationId xmlns:p14="http://schemas.microsoft.com/office/powerpoint/2010/main" val="3632811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descr="Background pattern&#10;&#10;Description automatically generated">
            <a:extLst>
              <a:ext uri="{FF2B5EF4-FFF2-40B4-BE49-F238E27FC236}">
                <a16:creationId xmlns:a16="http://schemas.microsoft.com/office/drawing/2014/main" id="{97F9DADE-961D-C747-A032-099B55BEBD19}"/>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69186D90-CBEE-8349-9F38-290D0B754039}"/>
              </a:ext>
            </a:extLst>
          </p:cNvPr>
          <p:cNvSpPr>
            <a:spLocks noGrp="1"/>
          </p:cNvSpPr>
          <p:nvPr>
            <p:ph type="body" sz="quarter" idx="10"/>
          </p:nvPr>
        </p:nvSpPr>
        <p:spPr/>
        <p:txBody>
          <a:bodyPr/>
          <a:lstStyle/>
          <a:p>
            <a:r>
              <a:rPr lang="en-US" sz="2800" dirty="0"/>
              <a:t>eSentire In Action: </a:t>
            </a:r>
            <a:r>
              <a:rPr lang="en-CA" sz="2800" dirty="0">
                <a:solidFill>
                  <a:schemeClr val="accent1"/>
                </a:solidFill>
              </a:rPr>
              <a:t>Detecting and Containing the Original Kaseya Zero-Day</a:t>
            </a:r>
            <a:endParaRPr lang="en-US" sz="2800" dirty="0">
              <a:solidFill>
                <a:schemeClr val="accent1"/>
              </a:solidFill>
            </a:endParaRPr>
          </a:p>
        </p:txBody>
      </p:sp>
      <p:sp>
        <p:nvSpPr>
          <p:cNvPr id="4" name="Footer Placeholder 3">
            <a:extLst>
              <a:ext uri="{FF2B5EF4-FFF2-40B4-BE49-F238E27FC236}">
                <a16:creationId xmlns:a16="http://schemas.microsoft.com/office/drawing/2014/main" id="{DD489AA4-A2D7-2641-A80C-372F799F7DB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rPr>
              <a:t>eSentire CONFIDENTIAL</a:t>
            </a:r>
          </a:p>
        </p:txBody>
      </p:sp>
      <p:sp>
        <p:nvSpPr>
          <p:cNvPr id="5" name="Slide Number Placeholder 4">
            <a:extLst>
              <a:ext uri="{FF2B5EF4-FFF2-40B4-BE49-F238E27FC236}">
                <a16:creationId xmlns:a16="http://schemas.microsoft.com/office/drawing/2014/main" id="{AD272954-9FC4-D84C-AB3D-221E51CAF52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93212-4268-2345-9A22-365630C70738}" type="slidenum">
              <a:rPr kumimoji="0" lang="en-US" sz="900" b="0" i="0" u="none" strike="noStrike" kern="1200" cap="none" spc="0" normalizeH="0" baseline="0" noProof="0" smtClean="0">
                <a:ln>
                  <a:noFill/>
                </a:ln>
                <a:solidFill>
                  <a:srgbClr val="9EA1AA"/>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900" b="0" i="0" u="none" strike="noStrike" kern="1200" cap="none" spc="0" normalizeH="0" baseline="0" noProof="0" dirty="0">
              <a:ln>
                <a:noFill/>
              </a:ln>
              <a:solidFill>
                <a:srgbClr val="9EA1AA"/>
              </a:solidFill>
              <a:effectLst/>
              <a:uLnTx/>
              <a:uFillTx/>
              <a:latin typeface="Calibri Light" panose="020F0302020204030204"/>
              <a:ea typeface="+mn-ea"/>
              <a:cs typeface="+mn-cs"/>
            </a:endParaRPr>
          </a:p>
        </p:txBody>
      </p:sp>
      <p:pic>
        <p:nvPicPr>
          <p:cNvPr id="78" name="Graphic 77">
            <a:extLst>
              <a:ext uri="{FF2B5EF4-FFF2-40B4-BE49-F238E27FC236}">
                <a16:creationId xmlns:a16="http://schemas.microsoft.com/office/drawing/2014/main" id="{6CD452DC-A925-2B4F-8D37-BB7D256F9F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0068" y="6426000"/>
            <a:ext cx="432000" cy="432000"/>
          </a:xfrm>
          <a:prstGeom prst="rect">
            <a:avLst/>
          </a:prstGeom>
        </p:spPr>
      </p:pic>
      <p:cxnSp>
        <p:nvCxnSpPr>
          <p:cNvPr id="79" name="Straight Connector 78">
            <a:extLst>
              <a:ext uri="{FF2B5EF4-FFF2-40B4-BE49-F238E27FC236}">
                <a16:creationId xmlns:a16="http://schemas.microsoft.com/office/drawing/2014/main" id="{C7CD5D7C-A8F5-C049-9053-D9FFE41D85C3}"/>
              </a:ext>
            </a:extLst>
          </p:cNvPr>
          <p:cNvCxnSpPr/>
          <p:nvPr/>
        </p:nvCxnSpPr>
        <p:spPr>
          <a:xfrm>
            <a:off x="445818" y="6462944"/>
            <a:ext cx="0" cy="168675"/>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 Placeholder 30">
            <a:extLst>
              <a:ext uri="{FF2B5EF4-FFF2-40B4-BE49-F238E27FC236}">
                <a16:creationId xmlns:a16="http://schemas.microsoft.com/office/drawing/2014/main" id="{468E98B4-E03A-834B-91D9-556AB6E199E4}"/>
              </a:ext>
            </a:extLst>
          </p:cNvPr>
          <p:cNvSpPr>
            <a:spLocks noGrp="1"/>
          </p:cNvSpPr>
          <p:nvPr>
            <p:ph type="body" sz="quarter" idx="12"/>
          </p:nvPr>
        </p:nvSpPr>
        <p:spPr>
          <a:xfrm>
            <a:off x="260320" y="747652"/>
            <a:ext cx="11671359" cy="365124"/>
          </a:xfrm>
        </p:spPr>
        <p:txBody>
          <a:bodyPr/>
          <a:lstStyle/>
          <a:p>
            <a:r>
              <a:rPr lang="en-US" dirty="0"/>
              <a:t>eSentire was first to identify major MSP breach affecting 1000+ systems in 2018  </a:t>
            </a:r>
          </a:p>
        </p:txBody>
      </p:sp>
      <p:grpSp>
        <p:nvGrpSpPr>
          <p:cNvPr id="3" name="Group 2">
            <a:extLst>
              <a:ext uri="{FF2B5EF4-FFF2-40B4-BE49-F238E27FC236}">
                <a16:creationId xmlns:a16="http://schemas.microsoft.com/office/drawing/2014/main" id="{5C6E180D-89B7-DA4A-A4CC-A923E84592D1}"/>
              </a:ext>
            </a:extLst>
          </p:cNvPr>
          <p:cNvGrpSpPr/>
          <p:nvPr/>
        </p:nvGrpSpPr>
        <p:grpSpPr>
          <a:xfrm>
            <a:off x="1" y="1163616"/>
            <a:ext cx="12192000" cy="3316605"/>
            <a:chOff x="1" y="1163616"/>
            <a:chExt cx="12192000" cy="3316605"/>
          </a:xfrm>
        </p:grpSpPr>
        <p:sp>
          <p:nvSpPr>
            <p:cNvPr id="97" name="Rectangle 96">
              <a:extLst>
                <a:ext uri="{FF2B5EF4-FFF2-40B4-BE49-F238E27FC236}">
                  <a16:creationId xmlns:a16="http://schemas.microsoft.com/office/drawing/2014/main" id="{E7D11C07-A3CB-AC48-AB5D-53BF7D490C9B}"/>
                </a:ext>
              </a:extLst>
            </p:cNvPr>
            <p:cNvSpPr/>
            <p:nvPr/>
          </p:nvSpPr>
          <p:spPr>
            <a:xfrm>
              <a:off x="1" y="1163616"/>
              <a:ext cx="12192000" cy="3316605"/>
            </a:xfrm>
            <a:prstGeom prst="rect">
              <a:avLst/>
            </a:prstGeom>
            <a:solidFill>
              <a:srgbClr val="00C5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D52640-4006-6B4D-95B4-5A576D49B415}"/>
                </a:ext>
              </a:extLst>
            </p:cNvPr>
            <p:cNvSpPr/>
            <p:nvPr/>
          </p:nvSpPr>
          <p:spPr>
            <a:xfrm>
              <a:off x="260321" y="1266065"/>
              <a:ext cx="3267578" cy="4693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293F97"/>
                  </a:solidFill>
                  <a:effectLst/>
                  <a:uLnTx/>
                  <a:uFillTx/>
                  <a:latin typeface="+mj-lt"/>
                  <a:ea typeface="+mn-ea"/>
                  <a:cs typeface="Arial"/>
                </a:rPr>
                <a:t>INITIAL INCIDENT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9234D"/>
                  </a:solidFill>
                  <a:effectLst/>
                  <a:uLnTx/>
                  <a:uFillTx/>
                  <a:latin typeface="+mj-lt"/>
                  <a:ea typeface="+mn-ea"/>
                  <a:cs typeface="+mn-cs"/>
                </a:rPr>
                <a:t>January 19, 2018</a:t>
              </a:r>
            </a:p>
          </p:txBody>
        </p:sp>
        <p:sp>
          <p:nvSpPr>
            <p:cNvPr id="57" name="Rectangle 56">
              <a:extLst>
                <a:ext uri="{FF2B5EF4-FFF2-40B4-BE49-F238E27FC236}">
                  <a16:creationId xmlns:a16="http://schemas.microsoft.com/office/drawing/2014/main" id="{B6A8E645-92CA-D347-8489-DE0AF0A42FB0}"/>
                </a:ext>
              </a:extLst>
            </p:cNvPr>
            <p:cNvSpPr/>
            <p:nvPr/>
          </p:nvSpPr>
          <p:spPr>
            <a:xfrm>
              <a:off x="7508765" y="1266065"/>
              <a:ext cx="3267578"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293F97"/>
                  </a:solidFill>
                  <a:effectLst/>
                  <a:uLnTx/>
                  <a:uFillTx/>
                  <a:latin typeface="+mj-lt"/>
                  <a:ea typeface="+mn-ea"/>
                  <a:cs typeface="Arial"/>
                </a:rPr>
                <a:t>CONTINUED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9234D"/>
                  </a:solidFill>
                  <a:effectLst/>
                  <a:uLnTx/>
                  <a:uFillTx/>
                  <a:latin typeface="+mj-lt"/>
                  <a:ea typeface="+mn-ea"/>
                  <a:cs typeface="+mn-cs"/>
                </a:rPr>
                <a:t>Until February 16, 2018 (27 Days)</a:t>
              </a:r>
            </a:p>
          </p:txBody>
        </p:sp>
        <p:grpSp>
          <p:nvGrpSpPr>
            <p:cNvPr id="8" name="Group 7">
              <a:extLst>
                <a:ext uri="{FF2B5EF4-FFF2-40B4-BE49-F238E27FC236}">
                  <a16:creationId xmlns:a16="http://schemas.microsoft.com/office/drawing/2014/main" id="{52555343-1007-ED41-8174-6F743808A7C5}"/>
                </a:ext>
              </a:extLst>
            </p:cNvPr>
            <p:cNvGrpSpPr/>
            <p:nvPr/>
          </p:nvGrpSpPr>
          <p:grpSpPr>
            <a:xfrm>
              <a:off x="346586" y="1827692"/>
              <a:ext cx="6758191" cy="2474796"/>
              <a:chOff x="346586" y="1784962"/>
              <a:chExt cx="6758191" cy="2474796"/>
            </a:xfrm>
          </p:grpSpPr>
          <p:sp>
            <p:nvSpPr>
              <p:cNvPr id="26" name="Rectangle 25">
                <a:extLst>
                  <a:ext uri="{FF2B5EF4-FFF2-40B4-BE49-F238E27FC236}">
                    <a16:creationId xmlns:a16="http://schemas.microsoft.com/office/drawing/2014/main" id="{4B068064-2F7F-6E43-9D54-57298F43696C}"/>
                  </a:ext>
                </a:extLst>
              </p:cNvPr>
              <p:cNvSpPr/>
              <p:nvPr/>
            </p:nvSpPr>
            <p:spPr>
              <a:xfrm>
                <a:off x="377198" y="1961697"/>
                <a:ext cx="2103523" cy="6232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263C91">
                        <a:lumMod val="50000"/>
                      </a:srgbClr>
                    </a:solidFill>
                    <a:effectLst/>
                    <a:uLnTx/>
                    <a:uFillTx/>
                    <a:latin typeface="+mj-lt"/>
                    <a:ea typeface="Calibri" panose="020F0502020204030204" pitchFamily="34" charset="0"/>
                    <a:cs typeface="Times New Roman" panose="02020603050405020304" pitchFamily="18" charset="0"/>
                  </a:rPr>
                  <a:t>BlueSteel ML model detects PowerShell mining bundle in single client. Customer notified.</a:t>
                </a:r>
              </a:p>
            </p:txBody>
          </p:sp>
          <p:sp>
            <p:nvSpPr>
              <p:cNvPr id="28" name="Rectangle 27">
                <a:extLst>
                  <a:ext uri="{FF2B5EF4-FFF2-40B4-BE49-F238E27FC236}">
                    <a16:creationId xmlns:a16="http://schemas.microsoft.com/office/drawing/2014/main" id="{FAE54DD8-EBAC-524A-B63F-8C3A3A076EA0}"/>
                  </a:ext>
                </a:extLst>
              </p:cNvPr>
              <p:cNvSpPr/>
              <p:nvPr/>
            </p:nvSpPr>
            <p:spPr>
              <a:xfrm>
                <a:off x="861438" y="3490317"/>
                <a:ext cx="2059363"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9234D"/>
                    </a:solidFill>
                    <a:effectLst/>
                    <a:uLnTx/>
                    <a:uFillTx/>
                    <a:latin typeface="+mj-lt"/>
                    <a:ea typeface="+mn-ea"/>
                    <a:cs typeface="+mn-cs"/>
                  </a:rPr>
                  <a:t>SOC Investigation continues.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9234D"/>
                    </a:solidFill>
                    <a:effectLst/>
                    <a:uLnTx/>
                    <a:uFillTx/>
                    <a:latin typeface="+mj-lt"/>
                    <a:ea typeface="+mn-ea"/>
                    <a:cs typeface="+mn-cs"/>
                  </a:rPr>
                  <a:t>Customer elects to not quarantine endpoint so customer MSP can investigate.</a:t>
                </a:r>
              </a:p>
            </p:txBody>
          </p:sp>
          <p:sp>
            <p:nvSpPr>
              <p:cNvPr id="29" name="Rectangle 28">
                <a:extLst>
                  <a:ext uri="{FF2B5EF4-FFF2-40B4-BE49-F238E27FC236}">
                    <a16:creationId xmlns:a16="http://schemas.microsoft.com/office/drawing/2014/main" id="{CB543C44-2D5E-DB4F-9527-E8D328A6D8EE}"/>
                  </a:ext>
                </a:extLst>
              </p:cNvPr>
              <p:cNvSpPr/>
              <p:nvPr/>
            </p:nvSpPr>
            <p:spPr>
              <a:xfrm>
                <a:off x="1010643" y="3247708"/>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00:29</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30" name="Rectangle 29">
                <a:extLst>
                  <a:ext uri="{FF2B5EF4-FFF2-40B4-BE49-F238E27FC236}">
                    <a16:creationId xmlns:a16="http://schemas.microsoft.com/office/drawing/2014/main" id="{E090C35C-EA7C-0C41-B701-FE2B1C30FF53}"/>
                  </a:ext>
                </a:extLst>
              </p:cNvPr>
              <p:cNvSpPr/>
              <p:nvPr/>
            </p:nvSpPr>
            <p:spPr>
              <a:xfrm>
                <a:off x="2794133" y="2536960"/>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07:13</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31" name="Rectangle 30">
                <a:extLst>
                  <a:ext uri="{FF2B5EF4-FFF2-40B4-BE49-F238E27FC236}">
                    <a16:creationId xmlns:a16="http://schemas.microsoft.com/office/drawing/2014/main" id="{D4D57550-2D69-F94B-B158-24B0AFDD4EEB}"/>
                  </a:ext>
                </a:extLst>
              </p:cNvPr>
              <p:cNvSpPr/>
              <p:nvPr/>
            </p:nvSpPr>
            <p:spPr>
              <a:xfrm>
                <a:off x="2637236" y="1784962"/>
                <a:ext cx="176026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19234D"/>
                    </a:solidFill>
                    <a:effectLst/>
                    <a:uLnTx/>
                    <a:uFillTx/>
                    <a:latin typeface="+mj-lt"/>
                    <a:ea typeface="+mn-ea"/>
                    <a:cs typeface="+mn-cs"/>
                  </a:rPr>
                  <a:t>Following their own investigation, customer MSP indicates additional evidence of hostile activity.</a:t>
                </a:r>
              </a:p>
            </p:txBody>
          </p:sp>
          <p:sp>
            <p:nvSpPr>
              <p:cNvPr id="32" name="Rectangle 31">
                <a:extLst>
                  <a:ext uri="{FF2B5EF4-FFF2-40B4-BE49-F238E27FC236}">
                    <a16:creationId xmlns:a16="http://schemas.microsoft.com/office/drawing/2014/main" id="{1D420EED-9A0C-B046-9258-F8523AD6A581}"/>
                  </a:ext>
                </a:extLst>
              </p:cNvPr>
              <p:cNvSpPr/>
              <p:nvPr/>
            </p:nvSpPr>
            <p:spPr>
              <a:xfrm>
                <a:off x="3517367" y="3490317"/>
                <a:ext cx="1761541"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9234D"/>
                    </a:solidFill>
                    <a:effectLst/>
                    <a:uLnTx/>
                    <a:uFillTx/>
                    <a:latin typeface="+mj-lt"/>
                    <a:ea typeface="+mn-ea"/>
                    <a:cs typeface="+mn-cs"/>
                  </a:rPr>
                  <a:t>eSentire SOC quarantines the customer’s host device to prevent lateral spread.</a:t>
                </a:r>
              </a:p>
            </p:txBody>
          </p:sp>
          <p:sp>
            <p:nvSpPr>
              <p:cNvPr id="33" name="Rectangle 32">
                <a:extLst>
                  <a:ext uri="{FF2B5EF4-FFF2-40B4-BE49-F238E27FC236}">
                    <a16:creationId xmlns:a16="http://schemas.microsoft.com/office/drawing/2014/main" id="{8416C47E-B751-E04D-883F-2C0D316D4026}"/>
                  </a:ext>
                </a:extLst>
              </p:cNvPr>
              <p:cNvSpPr/>
              <p:nvPr/>
            </p:nvSpPr>
            <p:spPr>
              <a:xfrm>
                <a:off x="3678741" y="3247708"/>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07:23</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34" name="Rectangle 33">
                <a:extLst>
                  <a:ext uri="{FF2B5EF4-FFF2-40B4-BE49-F238E27FC236}">
                    <a16:creationId xmlns:a16="http://schemas.microsoft.com/office/drawing/2014/main" id="{432A0254-8C09-3D40-96B6-F47E28FAC655}"/>
                  </a:ext>
                </a:extLst>
              </p:cNvPr>
              <p:cNvSpPr/>
              <p:nvPr/>
            </p:nvSpPr>
            <p:spPr>
              <a:xfrm>
                <a:off x="5306278" y="3490317"/>
                <a:ext cx="1798499"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9234D"/>
                    </a:solidFill>
                    <a:effectLst/>
                    <a:uLnTx/>
                    <a:uFillTx/>
                    <a:latin typeface="+mj-lt"/>
                    <a:ea typeface="+mn-ea"/>
                    <a:cs typeface="+mn-cs"/>
                  </a:rPr>
                  <a:t>Investigation reveals alpha infection started outside the eSentire client environment (an MSP customer) </a:t>
                </a:r>
              </a:p>
            </p:txBody>
          </p:sp>
          <p:sp>
            <p:nvSpPr>
              <p:cNvPr id="35" name="Rectangle 34">
                <a:extLst>
                  <a:ext uri="{FF2B5EF4-FFF2-40B4-BE49-F238E27FC236}">
                    <a16:creationId xmlns:a16="http://schemas.microsoft.com/office/drawing/2014/main" id="{D13BA579-B60C-F84C-BAA8-405DBD2CD261}"/>
                  </a:ext>
                </a:extLst>
              </p:cNvPr>
              <p:cNvSpPr/>
              <p:nvPr/>
            </p:nvSpPr>
            <p:spPr>
              <a:xfrm>
                <a:off x="5458023" y="3247708"/>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09:53</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36" name="Rectangle 35">
                <a:extLst>
                  <a:ext uri="{FF2B5EF4-FFF2-40B4-BE49-F238E27FC236}">
                    <a16:creationId xmlns:a16="http://schemas.microsoft.com/office/drawing/2014/main" id="{BE66D2E8-D4EF-AF4E-88C5-D32A6203AD85}"/>
                  </a:ext>
                </a:extLst>
              </p:cNvPr>
              <p:cNvSpPr/>
              <p:nvPr/>
            </p:nvSpPr>
            <p:spPr>
              <a:xfrm>
                <a:off x="4519330" y="2536960"/>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07:40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sp>
            <p:nvSpPr>
              <p:cNvPr id="37" name="Rectangle 36">
                <a:extLst>
                  <a:ext uri="{FF2B5EF4-FFF2-40B4-BE49-F238E27FC236}">
                    <a16:creationId xmlns:a16="http://schemas.microsoft.com/office/drawing/2014/main" id="{31A19723-62CF-9E4C-9261-A61EC325F21F}"/>
                  </a:ext>
                </a:extLst>
              </p:cNvPr>
              <p:cNvSpPr/>
              <p:nvPr/>
            </p:nvSpPr>
            <p:spPr>
              <a:xfrm>
                <a:off x="4373492" y="1784962"/>
                <a:ext cx="211200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19234D"/>
                    </a:solidFill>
                    <a:effectLst/>
                    <a:uLnTx/>
                    <a:uFillTx/>
                    <a:latin typeface="+mj-lt"/>
                    <a:ea typeface="Corbel" charset="0"/>
                    <a:cs typeface="Corbel" charset="0"/>
                  </a:rPr>
                  <a:t>eSentire confirms the attacker set cryptocurrency miner and additional payloads to be injected in 2 days (”low and slow” tactics)</a:t>
                </a:r>
              </a:p>
            </p:txBody>
          </p:sp>
          <p:cxnSp>
            <p:nvCxnSpPr>
              <p:cNvPr id="48" name="Straight Connector 47">
                <a:extLst>
                  <a:ext uri="{FF2B5EF4-FFF2-40B4-BE49-F238E27FC236}">
                    <a16:creationId xmlns:a16="http://schemas.microsoft.com/office/drawing/2014/main" id="{50740433-A00E-F840-B7C5-82C99BD7C064}"/>
                  </a:ext>
                </a:extLst>
              </p:cNvPr>
              <p:cNvCxnSpPr>
                <a:cxnSpLocks/>
              </p:cNvCxnSpPr>
              <p:nvPr/>
            </p:nvCxnSpPr>
            <p:spPr>
              <a:xfrm flipH="1">
                <a:off x="5423640" y="3085847"/>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71E520D-80CB-CE43-89DA-186F7F947AF6}"/>
                  </a:ext>
                </a:extLst>
              </p:cNvPr>
              <p:cNvCxnSpPr>
                <a:cxnSpLocks/>
              </p:cNvCxnSpPr>
              <p:nvPr/>
            </p:nvCxnSpPr>
            <p:spPr>
              <a:xfrm flipH="1">
                <a:off x="3628027" y="3077896"/>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F0E3FCB-AFDB-9541-AABF-6A3E59BEAA25}"/>
                  </a:ext>
                </a:extLst>
              </p:cNvPr>
              <p:cNvCxnSpPr>
                <a:cxnSpLocks/>
              </p:cNvCxnSpPr>
              <p:nvPr/>
            </p:nvCxnSpPr>
            <p:spPr>
              <a:xfrm flipH="1">
                <a:off x="966189" y="3085847"/>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8373030-0BA8-2D44-9F5E-09C73CC369F5}"/>
                  </a:ext>
                </a:extLst>
              </p:cNvPr>
              <p:cNvCxnSpPr>
                <a:cxnSpLocks/>
              </p:cNvCxnSpPr>
              <p:nvPr/>
            </p:nvCxnSpPr>
            <p:spPr>
              <a:xfrm flipH="1">
                <a:off x="4475144" y="2625737"/>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F553FB3-572B-EE4D-A765-B523BBB1049D}"/>
                  </a:ext>
                </a:extLst>
              </p:cNvPr>
              <p:cNvCxnSpPr>
                <a:cxnSpLocks/>
              </p:cNvCxnSpPr>
              <p:nvPr/>
            </p:nvCxnSpPr>
            <p:spPr>
              <a:xfrm flipH="1">
                <a:off x="2750734" y="2617786"/>
                <a:ext cx="1" cy="351757"/>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FBD948F-756F-504D-BB8A-CB0BE50B253E}"/>
                  </a:ext>
                </a:extLst>
              </p:cNvPr>
              <p:cNvCxnSpPr>
                <a:cxnSpLocks/>
              </p:cNvCxnSpPr>
              <p:nvPr/>
            </p:nvCxnSpPr>
            <p:spPr>
              <a:xfrm>
                <a:off x="488506" y="2617786"/>
                <a:ext cx="0" cy="343425"/>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CA6D496-65FD-B64B-90BC-7B27A4D97733}"/>
                  </a:ext>
                </a:extLst>
              </p:cNvPr>
              <p:cNvCxnSpPr>
                <a:cxnSpLocks/>
              </p:cNvCxnSpPr>
              <p:nvPr/>
            </p:nvCxnSpPr>
            <p:spPr>
              <a:xfrm>
                <a:off x="487135" y="3036719"/>
                <a:ext cx="6094139" cy="0"/>
              </a:xfrm>
              <a:prstGeom prst="line">
                <a:avLst/>
              </a:prstGeom>
              <a:noFill/>
              <a:ln w="12700">
                <a:solidFill>
                  <a:srgbClr val="00C5DD"/>
                </a:soli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sp>
            <p:nvSpPr>
              <p:cNvPr id="60" name="Oval 59">
                <a:extLst>
                  <a:ext uri="{FF2B5EF4-FFF2-40B4-BE49-F238E27FC236}">
                    <a16:creationId xmlns:a16="http://schemas.microsoft.com/office/drawing/2014/main" id="{F22AFCE4-26D6-F743-9BF0-67068A0DF8FB}"/>
                  </a:ext>
                </a:extLst>
              </p:cNvPr>
              <p:cNvSpPr>
                <a:spLocks noChangeAspect="1"/>
              </p:cNvSpPr>
              <p:nvPr/>
            </p:nvSpPr>
            <p:spPr>
              <a:xfrm>
                <a:off x="5342522" y="2959728"/>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C67B0762-B194-C248-AF7B-30223A7CD419}"/>
                  </a:ext>
                </a:extLst>
              </p:cNvPr>
              <p:cNvSpPr>
                <a:spLocks noChangeAspect="1"/>
              </p:cNvSpPr>
              <p:nvPr/>
            </p:nvSpPr>
            <p:spPr>
              <a:xfrm>
                <a:off x="4394656" y="2959728"/>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287D37CC-D602-8645-AF7E-3C3B199F497B}"/>
                  </a:ext>
                </a:extLst>
              </p:cNvPr>
              <p:cNvSpPr>
                <a:spLocks noChangeAspect="1"/>
              </p:cNvSpPr>
              <p:nvPr/>
            </p:nvSpPr>
            <p:spPr>
              <a:xfrm>
                <a:off x="3542095" y="2959728"/>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225A86D6-9F01-BF41-A075-1F705C2CCCB9}"/>
                  </a:ext>
                </a:extLst>
              </p:cNvPr>
              <p:cNvSpPr>
                <a:spLocks noChangeAspect="1"/>
              </p:cNvSpPr>
              <p:nvPr/>
            </p:nvSpPr>
            <p:spPr>
              <a:xfrm>
                <a:off x="2672538" y="2959728"/>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DE5E95C9-2511-3843-BE80-50332B041899}"/>
                  </a:ext>
                </a:extLst>
              </p:cNvPr>
              <p:cNvSpPr>
                <a:spLocks noChangeAspect="1"/>
              </p:cNvSpPr>
              <p:nvPr/>
            </p:nvSpPr>
            <p:spPr>
              <a:xfrm>
                <a:off x="879789" y="2959728"/>
                <a:ext cx="162237" cy="162237"/>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95513628-59CD-D542-A93E-46D348F7D200}"/>
                  </a:ext>
                </a:extLst>
              </p:cNvPr>
              <p:cNvSpPr>
                <a:spLocks noChangeAspect="1"/>
              </p:cNvSpPr>
              <p:nvPr/>
            </p:nvSpPr>
            <p:spPr>
              <a:xfrm>
                <a:off x="346586" y="2898928"/>
                <a:ext cx="283840" cy="283836"/>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2A3A2D6B-2093-024F-B87E-8069ED8058C3}"/>
                  </a:ext>
                </a:extLst>
              </p:cNvPr>
              <p:cNvSpPr/>
              <p:nvPr/>
            </p:nvSpPr>
            <p:spPr>
              <a:xfrm>
                <a:off x="530636" y="2536960"/>
                <a:ext cx="8422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63C91"/>
                    </a:solidFill>
                    <a:effectLst/>
                    <a:uLnTx/>
                    <a:uFillTx/>
                    <a:latin typeface="+mj-lt"/>
                    <a:ea typeface="+mn-ea"/>
                    <a:cs typeface="+mn-cs"/>
                  </a:rPr>
                  <a:t>00:00</a:t>
                </a:r>
                <a:endParaRPr kumimoji="0" lang="en-US" sz="1200" b="0" i="0" u="none" strike="noStrike" kern="1200" cap="none" spc="300" normalizeH="0" baseline="0" noProof="0" dirty="0">
                  <a:ln>
                    <a:noFill/>
                  </a:ln>
                  <a:solidFill>
                    <a:srgbClr val="263C91"/>
                  </a:solidFill>
                  <a:effectLst/>
                  <a:uLnTx/>
                  <a:uFillTx/>
                  <a:latin typeface="+mj-lt"/>
                  <a:ea typeface="+mn-ea"/>
                  <a:cs typeface="+mn-cs"/>
                </a:endParaRPr>
              </a:p>
            </p:txBody>
          </p:sp>
          <p:cxnSp>
            <p:nvCxnSpPr>
              <p:cNvPr id="84" name="Straight Connector 83">
                <a:extLst>
                  <a:ext uri="{FF2B5EF4-FFF2-40B4-BE49-F238E27FC236}">
                    <a16:creationId xmlns:a16="http://schemas.microsoft.com/office/drawing/2014/main" id="{F94ACE51-49E5-A646-B71B-42332EA4EC90}"/>
                  </a:ext>
                </a:extLst>
              </p:cNvPr>
              <p:cNvCxnSpPr>
                <a:cxnSpLocks/>
              </p:cNvCxnSpPr>
              <p:nvPr/>
            </p:nvCxnSpPr>
            <p:spPr>
              <a:xfrm>
                <a:off x="6794778" y="3036719"/>
                <a:ext cx="204380" cy="0"/>
              </a:xfrm>
              <a:prstGeom prst="line">
                <a:avLst/>
              </a:prstGeom>
              <a:noFill/>
              <a:ln w="12700">
                <a:solidFill>
                  <a:srgbClr val="00C5DD">
                    <a:alpha val="40000"/>
                  </a:srgbClr>
                </a:soli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a:extLst>
                  <a:ext uri="{FF2B5EF4-FFF2-40B4-BE49-F238E27FC236}">
                    <a16:creationId xmlns:a16="http://schemas.microsoft.com/office/drawing/2014/main" id="{AADBE0F3-B3EB-7E40-921B-34F39E9ACD86}"/>
                  </a:ext>
                </a:extLst>
              </p:cNvPr>
              <p:cNvCxnSpPr>
                <a:cxnSpLocks/>
              </p:cNvCxnSpPr>
              <p:nvPr/>
            </p:nvCxnSpPr>
            <p:spPr>
              <a:xfrm>
                <a:off x="6581274" y="3036719"/>
                <a:ext cx="213504" cy="0"/>
              </a:xfrm>
              <a:prstGeom prst="line">
                <a:avLst/>
              </a:prstGeom>
              <a:noFill/>
              <a:ln w="12700">
                <a:solidFill>
                  <a:srgbClr val="00C5DD">
                    <a:alpha val="70000"/>
                  </a:srgbClr>
                </a:soli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grpSp>
        <p:grpSp>
          <p:nvGrpSpPr>
            <p:cNvPr id="9" name="Group 8">
              <a:extLst>
                <a:ext uri="{FF2B5EF4-FFF2-40B4-BE49-F238E27FC236}">
                  <a16:creationId xmlns:a16="http://schemas.microsoft.com/office/drawing/2014/main" id="{F8229242-F1BA-9C46-ABC7-E3601F4E288D}"/>
                </a:ext>
              </a:extLst>
            </p:cNvPr>
            <p:cNvGrpSpPr/>
            <p:nvPr/>
          </p:nvGrpSpPr>
          <p:grpSpPr>
            <a:xfrm>
              <a:off x="7508765" y="1810600"/>
              <a:ext cx="4411710" cy="2573730"/>
              <a:chOff x="7508765" y="1827692"/>
              <a:chExt cx="4411710" cy="2573730"/>
            </a:xfrm>
          </p:grpSpPr>
          <p:sp>
            <p:nvSpPr>
              <p:cNvPr id="10" name="Rectangle 9">
                <a:extLst>
                  <a:ext uri="{FF2B5EF4-FFF2-40B4-BE49-F238E27FC236}">
                    <a16:creationId xmlns:a16="http://schemas.microsoft.com/office/drawing/2014/main" id="{D5CE88FD-F855-7A41-89D3-F9D9F585C9B4}"/>
                  </a:ext>
                </a:extLst>
              </p:cNvPr>
              <p:cNvSpPr/>
              <p:nvPr/>
            </p:nvSpPr>
            <p:spPr>
              <a:xfrm>
                <a:off x="7709483" y="1862265"/>
                <a:ext cx="4210992" cy="25391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19234D"/>
                    </a:solidFill>
                    <a:effectLst/>
                    <a:uLnTx/>
                    <a:uFillTx/>
                    <a:latin typeface="+mj-lt"/>
                    <a:ea typeface="+mn-ea"/>
                    <a:cs typeface="+mn-cs"/>
                  </a:rPr>
                  <a:t>The next day, eSentire discovered the same malicious activity in a second customer a different MSP. This lead analysts to identify Kaseya Virtual Systems Administrator (VSA) as a common link.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19234D"/>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19234D"/>
                    </a:solidFill>
                    <a:effectLst/>
                    <a:uLnTx/>
                    <a:uFillTx/>
                    <a:latin typeface="+mj-lt"/>
                    <a:ea typeface="+mn-ea"/>
                    <a:cs typeface="+mn-cs"/>
                  </a:rPr>
                  <a:t>A zero-day vulnerability in Kaseya’s VSA was ultimately determined to be the initial attack vector.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19234D"/>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19234D"/>
                    </a:solidFill>
                    <a:effectLst/>
                    <a:uLnTx/>
                    <a:uFillTx/>
                    <a:latin typeface="+mj-lt"/>
                    <a:ea typeface="+mn-ea"/>
                    <a:cs typeface="+mn-cs"/>
                  </a:rPr>
                  <a:t>The scale of the breach is ultimately revealed 1,190 systems across the MSP’s client base. eSentire and client MSP coordinate to re-image impacted endpoints and compile forensic details. The investigation was closed by eSentire on January 24th (Day 5). </a:t>
                </a:r>
                <a:endParaRPr kumimoji="0" lang="en-CA" sz="800" b="0" i="0" u="none" strike="noStrike" kern="1200" cap="none" spc="0" normalizeH="0" baseline="0" noProof="0" dirty="0">
                  <a:ln>
                    <a:noFill/>
                  </a:ln>
                  <a:solidFill>
                    <a:srgbClr val="19234D"/>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19234D"/>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19234D"/>
                    </a:solidFill>
                    <a:effectLst/>
                    <a:uLnTx/>
                    <a:uFillTx/>
                    <a:latin typeface="+mj-lt"/>
                    <a:ea typeface="+mn-ea"/>
                    <a:cs typeface="+mn-cs"/>
                  </a:rPr>
                  <a:t>The threat actor attempted to return with new mining tools despite patching efforts from Kaseya. eSentire tracked the activity up until a second patch was released in mid-February. </a:t>
                </a:r>
              </a:p>
            </p:txBody>
          </p:sp>
          <p:sp>
            <p:nvSpPr>
              <p:cNvPr id="85" name="Oval 84">
                <a:extLst>
                  <a:ext uri="{FF2B5EF4-FFF2-40B4-BE49-F238E27FC236}">
                    <a16:creationId xmlns:a16="http://schemas.microsoft.com/office/drawing/2014/main" id="{1ABE818B-2278-634F-B711-F88ABDEAC648}"/>
                  </a:ext>
                </a:extLst>
              </p:cNvPr>
              <p:cNvSpPr>
                <a:spLocks noChangeAspect="1"/>
              </p:cNvSpPr>
              <p:nvPr/>
            </p:nvSpPr>
            <p:spPr>
              <a:xfrm>
                <a:off x="7598484" y="1960773"/>
                <a:ext cx="85224" cy="85224"/>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0AFC5EA0-B209-7247-B352-D04F9319A86C}"/>
                  </a:ext>
                </a:extLst>
              </p:cNvPr>
              <p:cNvSpPr>
                <a:spLocks noChangeAspect="1"/>
              </p:cNvSpPr>
              <p:nvPr/>
            </p:nvSpPr>
            <p:spPr>
              <a:xfrm>
                <a:off x="7598484" y="2582874"/>
                <a:ext cx="85224" cy="85224"/>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14AB2B6B-1035-8747-B458-32D56C8425E7}"/>
                  </a:ext>
                </a:extLst>
              </p:cNvPr>
              <p:cNvSpPr>
                <a:spLocks noChangeAspect="1"/>
              </p:cNvSpPr>
              <p:nvPr/>
            </p:nvSpPr>
            <p:spPr>
              <a:xfrm>
                <a:off x="7598484" y="3034937"/>
                <a:ext cx="85224" cy="85224"/>
              </a:xfrm>
              <a:prstGeom prst="ellipse">
                <a:avLst/>
              </a:prstGeom>
              <a:solidFill>
                <a:srgbClr val="00C5DD"/>
              </a:solidFill>
              <a:ln w="60325">
                <a:solidFill>
                  <a:srgbClr val="00C5D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9" name="Straight Connector 88">
                <a:extLst>
                  <a:ext uri="{FF2B5EF4-FFF2-40B4-BE49-F238E27FC236}">
                    <a16:creationId xmlns:a16="http://schemas.microsoft.com/office/drawing/2014/main" id="{75ADCB1A-C68C-7F4C-90ED-72D7290897C1}"/>
                  </a:ext>
                </a:extLst>
              </p:cNvPr>
              <p:cNvCxnSpPr>
                <a:cxnSpLocks/>
              </p:cNvCxnSpPr>
              <p:nvPr/>
            </p:nvCxnSpPr>
            <p:spPr>
              <a:xfrm>
                <a:off x="7640104" y="1827692"/>
                <a:ext cx="0" cy="1919868"/>
              </a:xfrm>
              <a:prstGeom prst="line">
                <a:avLst/>
              </a:prstGeom>
              <a:noFill/>
              <a:ln w="12700">
                <a:solidFill>
                  <a:srgbClr val="00C5DD"/>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pic>
            <p:nvPicPr>
              <p:cNvPr id="95" name="Graphic 94">
                <a:extLst>
                  <a:ext uri="{FF2B5EF4-FFF2-40B4-BE49-F238E27FC236}">
                    <a16:creationId xmlns:a16="http://schemas.microsoft.com/office/drawing/2014/main" id="{C43E43F9-CAD6-E348-B00D-4B5C0EEE4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08765" y="3734532"/>
                <a:ext cx="262677" cy="262677"/>
              </a:xfrm>
              <a:prstGeom prst="rect">
                <a:avLst/>
              </a:prstGeom>
            </p:spPr>
          </p:pic>
        </p:grpSp>
      </p:grpSp>
      <p:grpSp>
        <p:nvGrpSpPr>
          <p:cNvPr id="11" name="Group 10">
            <a:extLst>
              <a:ext uri="{FF2B5EF4-FFF2-40B4-BE49-F238E27FC236}">
                <a16:creationId xmlns:a16="http://schemas.microsoft.com/office/drawing/2014/main" id="{1AC6D9D0-6887-E94E-8C36-EDDD0092F977}"/>
              </a:ext>
            </a:extLst>
          </p:cNvPr>
          <p:cNvGrpSpPr/>
          <p:nvPr/>
        </p:nvGrpSpPr>
        <p:grpSpPr>
          <a:xfrm>
            <a:off x="260321" y="4626428"/>
            <a:ext cx="11658539" cy="1732224"/>
            <a:chOff x="260321" y="4626428"/>
            <a:chExt cx="11658539" cy="1732224"/>
          </a:xfrm>
        </p:grpSpPr>
        <p:sp>
          <p:nvSpPr>
            <p:cNvPr id="69" name="Rectangle 68">
              <a:extLst>
                <a:ext uri="{FF2B5EF4-FFF2-40B4-BE49-F238E27FC236}">
                  <a16:creationId xmlns:a16="http://schemas.microsoft.com/office/drawing/2014/main" id="{63E048D2-7501-6343-BD5B-D1D158F9B9A7}"/>
                </a:ext>
              </a:extLst>
            </p:cNvPr>
            <p:cNvSpPr/>
            <p:nvPr/>
          </p:nvSpPr>
          <p:spPr>
            <a:xfrm>
              <a:off x="260321" y="4626428"/>
              <a:ext cx="326757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293F97"/>
                  </a:solidFill>
                  <a:effectLst/>
                  <a:uLnTx/>
                  <a:uFillTx/>
                  <a:latin typeface="Calibri Light" panose="020F0302020204030204"/>
                  <a:ea typeface="+mn-ea"/>
                  <a:cs typeface="Arial"/>
                </a:rPr>
                <a:t>LESSONS LEARNED</a:t>
              </a:r>
            </a:p>
          </p:txBody>
        </p:sp>
        <p:sp>
          <p:nvSpPr>
            <p:cNvPr id="51" name="Text Placeholder 5">
              <a:extLst>
                <a:ext uri="{FF2B5EF4-FFF2-40B4-BE49-F238E27FC236}">
                  <a16:creationId xmlns:a16="http://schemas.microsoft.com/office/drawing/2014/main" id="{5F86705D-640E-C14B-B000-E92F425FDC48}"/>
                </a:ext>
              </a:extLst>
            </p:cNvPr>
            <p:cNvSpPr txBox="1">
              <a:spLocks/>
            </p:cNvSpPr>
            <p:nvPr/>
          </p:nvSpPr>
          <p:spPr>
            <a:xfrm>
              <a:off x="346586" y="4738393"/>
              <a:ext cx="11572274" cy="1620259"/>
            </a:xfrm>
            <a:prstGeom prst="rect">
              <a:avLst/>
            </a:prstGeom>
          </p:spPr>
          <p:txBody>
            <a:bodyPr/>
            <a:lstStyle>
              <a:lvl1pPr marL="0" indent="0" algn="l" defTabSz="914400" rtl="0" eaLnBrk="1" latinLnBrk="0" hangingPunct="1">
                <a:lnSpc>
                  <a:spcPct val="90000"/>
                </a:lnSpc>
                <a:spcBef>
                  <a:spcPts val="1600"/>
                </a:spcBef>
                <a:buFont typeface="Arial" panose="020B0604020202020204" pitchFamily="34" charset="0"/>
                <a:buNone/>
                <a:tabLst/>
                <a:defRPr sz="2200" kern="1200">
                  <a:solidFill>
                    <a:schemeClr val="tx1"/>
                  </a:solidFill>
                  <a:latin typeface="+mj-lt"/>
                  <a:ea typeface="+mn-ea"/>
                  <a:cs typeface="+mn-cs"/>
                </a:defRPr>
              </a:lvl1pPr>
              <a:lvl2pPr marL="457200" indent="0" algn="l" defTabSz="914400" rtl="0" eaLnBrk="1" latinLnBrk="0" hangingPunct="1">
                <a:lnSpc>
                  <a:spcPct val="90000"/>
                </a:lnSpc>
                <a:spcBef>
                  <a:spcPts val="500"/>
                </a:spcBef>
                <a:buClrTx/>
                <a:buSzPct val="100000"/>
                <a:buFont typeface="System Font Regular"/>
                <a:buNone/>
                <a:defRPr sz="20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Lucida Grande UI Regular"/>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CA" sz="1400" b="1" dirty="0"/>
            </a:p>
            <a:p>
              <a:pPr marL="173038" indent="-173038">
                <a:lnSpc>
                  <a:spcPct val="100000"/>
                </a:lnSpc>
                <a:spcBef>
                  <a:spcPts val="0"/>
                </a:spcBef>
                <a:buFont typeface="Arial" panose="020B0604020202020204" pitchFamily="34" charset="0"/>
                <a:buChar char="•"/>
              </a:pPr>
              <a:r>
                <a:rPr lang="en-CA" sz="1200" dirty="0"/>
                <a:t>Attackers do not hesitate to “go back to the well” when targeting third parties strategically – we suspect this recent attack could be a variation on the same attack tactic they used in 2018, which we discovered.</a:t>
              </a:r>
            </a:p>
            <a:p>
              <a:pPr marL="173038" indent="-173038">
                <a:lnSpc>
                  <a:spcPct val="100000"/>
                </a:lnSpc>
                <a:spcBef>
                  <a:spcPts val="0"/>
                </a:spcBef>
                <a:buFont typeface="Arial" panose="020B0604020202020204" pitchFamily="34" charset="0"/>
                <a:buChar char="•"/>
              </a:pPr>
              <a:r>
                <a:rPr lang="en-CA" sz="1200" dirty="0"/>
                <a:t>Attackers are increasingly leveraging third parties, highly modular tools, and ”low and slow” techniques to achieve their objectives. This underscores the need for threat hunting and 24x7 advanced detection. </a:t>
              </a:r>
            </a:p>
            <a:p>
              <a:pPr marL="173038" indent="-173038">
                <a:lnSpc>
                  <a:spcPct val="100000"/>
                </a:lnSpc>
                <a:spcBef>
                  <a:spcPts val="0"/>
                </a:spcBef>
                <a:buFont typeface="Arial" panose="020B0604020202020204" pitchFamily="34" charset="0"/>
                <a:buChar char="•"/>
              </a:pPr>
              <a:r>
                <a:rPr lang="en-CA" sz="1200" dirty="0"/>
                <a:t>The ability to track and contain threats both immediately and over the span of weeks is critical as patching efforts are not always immediately effective </a:t>
              </a:r>
            </a:p>
            <a:p>
              <a:pPr marL="173038" indent="-173038">
                <a:lnSpc>
                  <a:spcPct val="100000"/>
                </a:lnSpc>
                <a:spcBef>
                  <a:spcPts val="0"/>
                </a:spcBef>
                <a:buFont typeface="Arial" panose="020B0604020202020204" pitchFamily="34" charset="0"/>
                <a:buChar char="•"/>
              </a:pPr>
              <a:r>
                <a:rPr lang="en-CA" sz="1200" dirty="0"/>
                <a:t>You can’t battle these attackers alone - eSentire MDR’s response was balanced with automated platform disruptions and TRU/SOC team investigation &amp; manual containment, far beyond both the customer and customer MSP’s capabilities. </a:t>
              </a:r>
            </a:p>
            <a:p>
              <a:pPr marL="342900" indent="-342900">
                <a:buFont typeface="Arial" panose="020B0604020202020204" pitchFamily="34" charset="0"/>
                <a:buChar char="•"/>
              </a:pPr>
              <a:endParaRPr lang="en-CA" sz="1400" dirty="0"/>
            </a:p>
          </p:txBody>
        </p:sp>
      </p:grpSp>
    </p:spTree>
    <p:extLst>
      <p:ext uri="{BB962C8B-B14F-4D97-AF65-F5344CB8AC3E}">
        <p14:creationId xmlns:p14="http://schemas.microsoft.com/office/powerpoint/2010/main" val="28294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131B35F-843C-BD45-AAB8-58B99647D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626" b="8858"/>
          <a:stretch/>
        </p:blipFill>
        <p:spPr bwMode="auto">
          <a:xfrm>
            <a:off x="5409" y="0"/>
            <a:ext cx="1218659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A153F9A-694F-B34F-82BC-0EDB67A0AB69}"/>
              </a:ext>
            </a:extLst>
          </p:cNvPr>
          <p:cNvSpPr/>
          <p:nvPr/>
        </p:nvSpPr>
        <p:spPr>
          <a:xfrm>
            <a:off x="0" y="0"/>
            <a:ext cx="12192000" cy="6857999"/>
          </a:xfrm>
          <a:prstGeom prst="rect">
            <a:avLst/>
          </a:prstGeom>
          <a:gradFill>
            <a:gsLst>
              <a:gs pos="100000">
                <a:srgbClr val="41257C">
                  <a:alpha val="91621"/>
                </a:srgbClr>
              </a:gs>
              <a:gs pos="28000">
                <a:srgbClr val="293F97">
                  <a:alpha val="95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6E2CDEA-1932-FF45-A5AB-4BB39BF8B2B1}"/>
              </a:ext>
            </a:extLst>
          </p:cNvPr>
          <p:cNvSpPr/>
          <p:nvPr/>
        </p:nvSpPr>
        <p:spPr>
          <a:xfrm>
            <a:off x="6368476" y="1662571"/>
            <a:ext cx="5130637" cy="1708160"/>
          </a:xfrm>
          <a:prstGeom prst="rect">
            <a:avLst/>
          </a:prstGeom>
        </p:spPr>
        <p:txBody>
          <a:bodyPr wrap="square" rtlCol="0">
            <a:spAutoFit/>
          </a:bodyPr>
          <a:lstStyle/>
          <a:p>
            <a:r>
              <a:rPr lang="en-CA" sz="1300" i="1" dirty="0">
                <a:solidFill>
                  <a:schemeClr val="bg1"/>
                </a:solidFill>
                <a:latin typeface="+mj-lt"/>
              </a:rPr>
              <a:t>“I've been an eSentire customer from their early days and have implemented their products at a number of firms I've run technology for. Their capabilities have grown over that time dramatically and I consider them to be a trusted partner and extension of my team when it comes to our cybersecurity program.”</a:t>
            </a:r>
          </a:p>
          <a:p>
            <a:endParaRPr lang="en-CA" sz="1400" dirty="0">
              <a:solidFill>
                <a:schemeClr val="bg1"/>
              </a:solidFill>
              <a:latin typeface="+mj-lt"/>
            </a:endParaRPr>
          </a:p>
          <a:p>
            <a:r>
              <a:rPr lang="en-CA" sz="1400" b="1" i="1" dirty="0">
                <a:solidFill>
                  <a:schemeClr val="tx2">
                    <a:lumMod val="20000"/>
                    <a:lumOff val="80000"/>
                  </a:schemeClr>
                </a:solidFill>
                <a:latin typeface="+mj-lt"/>
              </a:rPr>
              <a:t>Head of Technology</a:t>
            </a:r>
          </a:p>
          <a:p>
            <a:pPr fontAlgn="base"/>
            <a:r>
              <a:rPr lang="en-CA" sz="1200" i="1" dirty="0">
                <a:solidFill>
                  <a:schemeClr val="tx2">
                    <a:lumMod val="20000"/>
                    <a:lumOff val="80000"/>
                  </a:schemeClr>
                </a:solidFill>
                <a:latin typeface="+mj-lt"/>
              </a:rPr>
              <a:t>Finance Industry</a:t>
            </a:r>
            <a:endParaRPr lang="en-US" sz="1200" i="1" dirty="0">
              <a:solidFill>
                <a:schemeClr val="tx2">
                  <a:lumMod val="20000"/>
                  <a:lumOff val="80000"/>
                </a:schemeClr>
              </a:solidFill>
              <a:latin typeface="+mj-lt"/>
            </a:endParaRPr>
          </a:p>
        </p:txBody>
      </p:sp>
      <p:sp>
        <p:nvSpPr>
          <p:cNvPr id="10" name="Rectangle 9">
            <a:extLst>
              <a:ext uri="{FF2B5EF4-FFF2-40B4-BE49-F238E27FC236}">
                <a16:creationId xmlns:a16="http://schemas.microsoft.com/office/drawing/2014/main" id="{4B40C9A7-9B9A-2942-B64F-AC4FEC453EDB}"/>
              </a:ext>
            </a:extLst>
          </p:cNvPr>
          <p:cNvSpPr/>
          <p:nvPr/>
        </p:nvSpPr>
        <p:spPr>
          <a:xfrm>
            <a:off x="692885" y="1662571"/>
            <a:ext cx="4982704" cy="1508105"/>
          </a:xfrm>
          <a:prstGeom prst="rect">
            <a:avLst/>
          </a:prstGeom>
        </p:spPr>
        <p:txBody>
          <a:bodyPr wrap="square" rtlCol="0">
            <a:spAutoFit/>
          </a:bodyPr>
          <a:lstStyle/>
          <a:p>
            <a:r>
              <a:rPr lang="en-CA" sz="1300" i="1" dirty="0">
                <a:solidFill>
                  <a:schemeClr val="bg1"/>
                </a:solidFill>
                <a:latin typeface="+mj-lt"/>
              </a:rPr>
              <a:t>“Exceptional on-boarding experience, quick and simple. An incredibly great Security Operations Centre at the heart of their product suite. Always developing their product to meet their customers’ needs. Some of the best customer relationship management I have ever experienced.”</a:t>
            </a:r>
          </a:p>
          <a:p>
            <a:endParaRPr lang="en-CA" sz="1400" dirty="0">
              <a:solidFill>
                <a:schemeClr val="bg1"/>
              </a:solidFill>
              <a:latin typeface="+mj-lt"/>
            </a:endParaRPr>
          </a:p>
          <a:p>
            <a:r>
              <a:rPr lang="en-CA" sz="1400" b="1" i="1" dirty="0">
                <a:solidFill>
                  <a:schemeClr val="tx2">
                    <a:lumMod val="20000"/>
                    <a:lumOff val="80000"/>
                  </a:schemeClr>
                </a:solidFill>
                <a:latin typeface="+mj-lt"/>
              </a:rPr>
              <a:t>SVP, Information Technology</a:t>
            </a:r>
          </a:p>
          <a:p>
            <a:pPr fontAlgn="base"/>
            <a:r>
              <a:rPr lang="en-CA" sz="1200" i="1" dirty="0">
                <a:solidFill>
                  <a:schemeClr val="tx2">
                    <a:lumMod val="20000"/>
                    <a:lumOff val="80000"/>
                  </a:schemeClr>
                </a:solidFill>
                <a:latin typeface="+mj-lt"/>
              </a:rPr>
              <a:t>Finance Industry</a:t>
            </a:r>
            <a:endParaRPr lang="en-US" sz="1200" i="1" dirty="0">
              <a:solidFill>
                <a:schemeClr val="tx2">
                  <a:lumMod val="20000"/>
                  <a:lumOff val="80000"/>
                </a:schemeClr>
              </a:solidFill>
              <a:latin typeface="+mj-lt"/>
            </a:endParaRPr>
          </a:p>
        </p:txBody>
      </p:sp>
      <p:sp>
        <p:nvSpPr>
          <p:cNvPr id="11" name="Rectangle 10">
            <a:extLst>
              <a:ext uri="{FF2B5EF4-FFF2-40B4-BE49-F238E27FC236}">
                <a16:creationId xmlns:a16="http://schemas.microsoft.com/office/drawing/2014/main" id="{F3EB1842-3FDB-2C4F-A1CE-3801346BA0F5}"/>
              </a:ext>
            </a:extLst>
          </p:cNvPr>
          <p:cNvSpPr/>
          <p:nvPr/>
        </p:nvSpPr>
        <p:spPr>
          <a:xfrm>
            <a:off x="692886" y="4101358"/>
            <a:ext cx="4848932" cy="1692771"/>
          </a:xfrm>
          <a:prstGeom prst="rect">
            <a:avLst/>
          </a:prstGeom>
        </p:spPr>
        <p:txBody>
          <a:bodyPr wrap="square">
            <a:spAutoFit/>
          </a:bodyPr>
          <a:lstStyle/>
          <a:p>
            <a:pPr fontAlgn="base"/>
            <a:r>
              <a:rPr lang="en-US" sz="1300" i="1" dirty="0">
                <a:solidFill>
                  <a:schemeClr val="bg1"/>
                </a:solidFill>
                <a:latin typeface="+mj-lt"/>
              </a:rPr>
              <a:t>“</a:t>
            </a:r>
            <a:r>
              <a:rPr lang="en-US" sz="1300" b="0" i="1" dirty="0">
                <a:solidFill>
                  <a:schemeClr val="bg1"/>
                </a:solidFill>
                <a:effectLst/>
                <a:latin typeface="+mj-lt"/>
              </a:rPr>
              <a:t>We have been leveraging the Atlas platform for some time now and were pleased to see how easy it was to add endpoint protection to the suite of services we receive through the platform. It required very little work from our IT team and provides an additional layer of peace of mind in today’s uncertain environment.”</a:t>
            </a:r>
          </a:p>
          <a:p>
            <a:pPr fontAlgn="base"/>
            <a:endParaRPr lang="en-US" sz="1300" dirty="0">
              <a:solidFill>
                <a:schemeClr val="bg1"/>
              </a:solidFill>
              <a:latin typeface="+mj-lt"/>
            </a:endParaRPr>
          </a:p>
          <a:p>
            <a:pPr fontAlgn="base"/>
            <a:r>
              <a:rPr lang="en-US" sz="1300" b="1" i="1" dirty="0">
                <a:solidFill>
                  <a:schemeClr val="tx2">
                    <a:lumMod val="20000"/>
                    <a:lumOff val="80000"/>
                  </a:schemeClr>
                </a:solidFill>
                <a:latin typeface="+mj-lt"/>
              </a:rPr>
              <a:t>Neil Waugh</a:t>
            </a:r>
          </a:p>
          <a:p>
            <a:pPr fontAlgn="base"/>
            <a:r>
              <a:rPr lang="en-US" sz="1200" i="1" dirty="0">
                <a:solidFill>
                  <a:schemeClr val="tx2">
                    <a:lumMod val="20000"/>
                    <a:lumOff val="80000"/>
                  </a:schemeClr>
                </a:solidFill>
                <a:latin typeface="+mj-lt"/>
              </a:rPr>
              <a:t>Chief Information Officer</a:t>
            </a:r>
            <a:endParaRPr lang="en-US" sz="1200" b="1" dirty="0">
              <a:solidFill>
                <a:schemeClr val="tx2">
                  <a:lumMod val="20000"/>
                  <a:lumOff val="80000"/>
                </a:schemeClr>
              </a:solidFill>
              <a:latin typeface="+mj-lt"/>
            </a:endParaRPr>
          </a:p>
        </p:txBody>
      </p:sp>
      <p:sp>
        <p:nvSpPr>
          <p:cNvPr id="12" name="Rectangle 11">
            <a:extLst>
              <a:ext uri="{FF2B5EF4-FFF2-40B4-BE49-F238E27FC236}">
                <a16:creationId xmlns:a16="http://schemas.microsoft.com/office/drawing/2014/main" id="{BD48C0D7-FFD5-BA4A-A06D-21FF3DDBD9E3}"/>
              </a:ext>
            </a:extLst>
          </p:cNvPr>
          <p:cNvSpPr/>
          <p:nvPr/>
        </p:nvSpPr>
        <p:spPr>
          <a:xfrm>
            <a:off x="6368476" y="4101358"/>
            <a:ext cx="5130637" cy="1892826"/>
          </a:xfrm>
          <a:prstGeom prst="rect">
            <a:avLst/>
          </a:prstGeom>
        </p:spPr>
        <p:txBody>
          <a:bodyPr wrap="square">
            <a:spAutoFit/>
          </a:bodyPr>
          <a:lstStyle/>
          <a:p>
            <a:pPr fontAlgn="base"/>
            <a:r>
              <a:rPr lang="en-US" sz="1300" i="1" dirty="0">
                <a:solidFill>
                  <a:schemeClr val="bg1"/>
                </a:solidFill>
                <a:latin typeface="+mj-lt"/>
              </a:rPr>
              <a:t>“</a:t>
            </a:r>
            <a:r>
              <a:rPr lang="en-US" sz="1300" b="0" i="1" dirty="0">
                <a:solidFill>
                  <a:schemeClr val="bg1"/>
                </a:solidFill>
                <a:effectLst/>
                <a:latin typeface="+mj-lt"/>
              </a:rPr>
              <a:t>Every time we call the eSentire SOC, we get a true security analyst on the first touch to walk us through our incidents clearly and efficiently. No other provider delivers such personalized service and expertise. Leveraging the eSentire Atlas platform, in conjunction with access to their sophisticated threat intelligence team, we have been able to cut our incident time to resolution in half.”</a:t>
            </a:r>
          </a:p>
          <a:p>
            <a:pPr fontAlgn="base"/>
            <a:endParaRPr lang="en-US" sz="1300" b="1" dirty="0">
              <a:solidFill>
                <a:schemeClr val="bg1"/>
              </a:solidFill>
              <a:latin typeface="+mj-lt"/>
            </a:endParaRPr>
          </a:p>
          <a:p>
            <a:pPr fontAlgn="base"/>
            <a:r>
              <a:rPr lang="en-US" sz="1300" b="1" i="1" dirty="0">
                <a:solidFill>
                  <a:schemeClr val="tx2">
                    <a:lumMod val="20000"/>
                    <a:lumOff val="80000"/>
                  </a:schemeClr>
                </a:solidFill>
                <a:latin typeface="+mj-lt"/>
              </a:rPr>
              <a:t>Michael Smith</a:t>
            </a:r>
          </a:p>
          <a:p>
            <a:pPr fontAlgn="base"/>
            <a:r>
              <a:rPr lang="en-US" sz="1200" i="1" dirty="0">
                <a:solidFill>
                  <a:schemeClr val="tx2">
                    <a:lumMod val="20000"/>
                    <a:lumOff val="80000"/>
                  </a:schemeClr>
                </a:solidFill>
                <a:latin typeface="+mj-lt"/>
              </a:rPr>
              <a:t>Vice President, Director of Information Technology</a:t>
            </a:r>
          </a:p>
        </p:txBody>
      </p:sp>
      <p:pic>
        <p:nvPicPr>
          <p:cNvPr id="13" name="Picture 12" descr="Shape&#10;&#10;Description automatically generated with medium confidence">
            <a:extLst>
              <a:ext uri="{FF2B5EF4-FFF2-40B4-BE49-F238E27FC236}">
                <a16:creationId xmlns:a16="http://schemas.microsoft.com/office/drawing/2014/main" id="{32449B08-3A4F-3341-BE4C-539B915879A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324768" y="5457311"/>
            <a:ext cx="1217050" cy="229092"/>
          </a:xfrm>
          <a:prstGeom prst="rect">
            <a:avLst/>
          </a:prstGeom>
        </p:spPr>
      </p:pic>
      <p:sp>
        <p:nvSpPr>
          <p:cNvPr id="14" name="Rectangle 13">
            <a:extLst>
              <a:ext uri="{FF2B5EF4-FFF2-40B4-BE49-F238E27FC236}">
                <a16:creationId xmlns:a16="http://schemas.microsoft.com/office/drawing/2014/main" id="{DCE85065-13A2-2645-8E14-C34F3F3A06BA}"/>
              </a:ext>
            </a:extLst>
          </p:cNvPr>
          <p:cNvSpPr/>
          <p:nvPr/>
        </p:nvSpPr>
        <p:spPr>
          <a:xfrm>
            <a:off x="533895" y="1145964"/>
            <a:ext cx="3074719" cy="307777"/>
          </a:xfrm>
          <a:prstGeom prst="rect">
            <a:avLst/>
          </a:prstGeom>
        </p:spPr>
        <p:txBody>
          <a:bodyPr wrap="square">
            <a:spAutoFit/>
          </a:bodyPr>
          <a:lstStyle/>
          <a:p>
            <a:r>
              <a:rPr lang="en-US" sz="1400" b="1" spc="300" dirty="0">
                <a:solidFill>
                  <a:srgbClr val="00C5DD"/>
                </a:solidFill>
                <a:latin typeface="+mj-lt"/>
              </a:rPr>
              <a:t>GARTNER PEER INSIGHTS</a:t>
            </a:r>
          </a:p>
        </p:txBody>
      </p:sp>
      <p:sp>
        <p:nvSpPr>
          <p:cNvPr id="16" name="Rectangle 15">
            <a:extLst>
              <a:ext uri="{FF2B5EF4-FFF2-40B4-BE49-F238E27FC236}">
                <a16:creationId xmlns:a16="http://schemas.microsoft.com/office/drawing/2014/main" id="{7E05457F-614A-1B45-B653-5345C6FFCE89}"/>
              </a:ext>
            </a:extLst>
          </p:cNvPr>
          <p:cNvSpPr/>
          <p:nvPr/>
        </p:nvSpPr>
        <p:spPr>
          <a:xfrm>
            <a:off x="533895" y="3568489"/>
            <a:ext cx="2323175" cy="307777"/>
          </a:xfrm>
          <a:prstGeom prst="rect">
            <a:avLst/>
          </a:prstGeom>
        </p:spPr>
        <p:txBody>
          <a:bodyPr wrap="square">
            <a:spAutoFit/>
          </a:bodyPr>
          <a:lstStyle/>
          <a:p>
            <a:r>
              <a:rPr lang="en-US" sz="1400" b="1" spc="300" dirty="0">
                <a:solidFill>
                  <a:srgbClr val="00C5DD"/>
                </a:solidFill>
                <a:latin typeface="+mj-lt"/>
              </a:rPr>
              <a:t>CUSTOMERS</a:t>
            </a:r>
          </a:p>
        </p:txBody>
      </p:sp>
      <p:cxnSp>
        <p:nvCxnSpPr>
          <p:cNvPr id="17" name="Straight Connector 16">
            <a:extLst>
              <a:ext uri="{FF2B5EF4-FFF2-40B4-BE49-F238E27FC236}">
                <a16:creationId xmlns:a16="http://schemas.microsoft.com/office/drawing/2014/main" id="{49E1638D-55D1-7347-996A-EA9333294974}"/>
              </a:ext>
            </a:extLst>
          </p:cNvPr>
          <p:cNvCxnSpPr>
            <a:cxnSpLocks/>
          </p:cNvCxnSpPr>
          <p:nvPr/>
        </p:nvCxnSpPr>
        <p:spPr>
          <a:xfrm>
            <a:off x="3608614" y="1287016"/>
            <a:ext cx="7830911" cy="0"/>
          </a:xfrm>
          <a:prstGeom prst="line">
            <a:avLst/>
          </a:prstGeom>
          <a:ln w="12700" cap="rnd">
            <a:gradFill flip="none" rotWithShape="1">
              <a:gsLst>
                <a:gs pos="10000">
                  <a:srgbClr val="00C5DD"/>
                </a:gs>
                <a:gs pos="0">
                  <a:srgbClr val="00C5DD">
                    <a:alpha val="0"/>
                  </a:srgbClr>
                </a:gs>
                <a:gs pos="90000">
                  <a:srgbClr val="00C5DD"/>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BA22BC-BA76-E040-A2F7-F8F02C31D2D0}"/>
              </a:ext>
            </a:extLst>
          </p:cNvPr>
          <p:cNvCxnSpPr>
            <a:cxnSpLocks/>
          </p:cNvCxnSpPr>
          <p:nvPr/>
        </p:nvCxnSpPr>
        <p:spPr>
          <a:xfrm>
            <a:off x="2232134" y="3725416"/>
            <a:ext cx="9207391" cy="0"/>
          </a:xfrm>
          <a:prstGeom prst="line">
            <a:avLst/>
          </a:prstGeom>
          <a:ln w="12700" cap="rnd">
            <a:gradFill flip="none" rotWithShape="1">
              <a:gsLst>
                <a:gs pos="10000">
                  <a:srgbClr val="00C5DD"/>
                </a:gs>
                <a:gs pos="0">
                  <a:srgbClr val="00C5DD">
                    <a:alpha val="0"/>
                  </a:srgbClr>
                </a:gs>
                <a:gs pos="90000">
                  <a:srgbClr val="00C5DD"/>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pic>
        <p:nvPicPr>
          <p:cNvPr id="19" name="Picture 2">
            <a:extLst>
              <a:ext uri="{FF2B5EF4-FFF2-40B4-BE49-F238E27FC236}">
                <a16:creationId xmlns:a16="http://schemas.microsoft.com/office/drawing/2014/main" id="{644C8180-F8DB-784D-B023-AF66FAA78BC9}"/>
              </a:ext>
            </a:extLst>
          </p:cNvPr>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20069" t="32234" r="20184" b="32103"/>
          <a:stretch/>
        </p:blipFill>
        <p:spPr bwMode="auto">
          <a:xfrm>
            <a:off x="10658475" y="5586192"/>
            <a:ext cx="749943" cy="276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2044005-7040-EC45-B0D4-B1A994260282}"/>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948545" y="2671627"/>
            <a:ext cx="1593273" cy="479392"/>
          </a:xfrm>
          <a:prstGeom prst="rect">
            <a:avLst/>
          </a:prstGeom>
        </p:spPr>
      </p:pic>
      <p:pic>
        <p:nvPicPr>
          <p:cNvPr id="21" name="Picture 20">
            <a:extLst>
              <a:ext uri="{FF2B5EF4-FFF2-40B4-BE49-F238E27FC236}">
                <a16:creationId xmlns:a16="http://schemas.microsoft.com/office/drawing/2014/main" id="{A6FB35CA-15DB-AC4A-A943-8A273345BCD2}"/>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9618725" y="2895698"/>
            <a:ext cx="1593273" cy="479392"/>
          </a:xfrm>
          <a:prstGeom prst="rect">
            <a:avLst/>
          </a:prstGeom>
        </p:spPr>
      </p:pic>
      <p:pic>
        <p:nvPicPr>
          <p:cNvPr id="22" name="Graphic 21">
            <a:extLst>
              <a:ext uri="{FF2B5EF4-FFF2-40B4-BE49-F238E27FC236}">
                <a16:creationId xmlns:a16="http://schemas.microsoft.com/office/drawing/2014/main" id="{DEC6A525-5A9F-7841-B089-1BAE7A853E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10068" y="6426000"/>
            <a:ext cx="432000" cy="432000"/>
          </a:xfrm>
          <a:prstGeom prst="rect">
            <a:avLst/>
          </a:prstGeom>
        </p:spPr>
      </p:pic>
      <p:sp>
        <p:nvSpPr>
          <p:cNvPr id="2" name="Text Placeholder 1">
            <a:extLst>
              <a:ext uri="{FF2B5EF4-FFF2-40B4-BE49-F238E27FC236}">
                <a16:creationId xmlns:a16="http://schemas.microsoft.com/office/drawing/2014/main" id="{7438B6B7-730E-7D41-B0FC-A746864C6041}"/>
              </a:ext>
            </a:extLst>
          </p:cNvPr>
          <p:cNvSpPr>
            <a:spLocks noGrp="1"/>
          </p:cNvSpPr>
          <p:nvPr>
            <p:ph type="body" sz="quarter" idx="10"/>
          </p:nvPr>
        </p:nvSpPr>
        <p:spPr/>
        <p:txBody>
          <a:bodyPr/>
          <a:lstStyle/>
          <a:p>
            <a:r>
              <a:rPr lang="en-US" dirty="0">
                <a:solidFill>
                  <a:schemeClr val="bg1"/>
                </a:solidFill>
              </a:rPr>
              <a:t>What’s Being Said About eSentire</a:t>
            </a:r>
          </a:p>
        </p:txBody>
      </p:sp>
      <p:sp>
        <p:nvSpPr>
          <p:cNvPr id="4" name="Footer Placeholder 3">
            <a:extLst>
              <a:ext uri="{FF2B5EF4-FFF2-40B4-BE49-F238E27FC236}">
                <a16:creationId xmlns:a16="http://schemas.microsoft.com/office/drawing/2014/main" id="{BB691F4D-C641-FA41-ADB0-62F6E0DA611B}"/>
              </a:ext>
            </a:extLst>
          </p:cNvPr>
          <p:cNvSpPr>
            <a:spLocks noGrp="1"/>
          </p:cNvSpPr>
          <p:nvPr>
            <p:ph type="ftr" sz="quarter" idx="3"/>
          </p:nvPr>
        </p:nvSpPr>
        <p:spPr/>
        <p:txBody>
          <a:bodyPr/>
          <a:lstStyle/>
          <a:p>
            <a:r>
              <a:rPr lang="en-CA" dirty="0"/>
              <a:t>eSentire CONFIDENTIAL</a:t>
            </a:r>
          </a:p>
        </p:txBody>
      </p:sp>
      <p:sp>
        <p:nvSpPr>
          <p:cNvPr id="5" name="Slide Number Placeholder 4">
            <a:extLst>
              <a:ext uri="{FF2B5EF4-FFF2-40B4-BE49-F238E27FC236}">
                <a16:creationId xmlns:a16="http://schemas.microsoft.com/office/drawing/2014/main" id="{F1E62AEB-6DB2-C04E-A971-61704902B5FF}"/>
              </a:ext>
            </a:extLst>
          </p:cNvPr>
          <p:cNvSpPr>
            <a:spLocks noGrp="1"/>
          </p:cNvSpPr>
          <p:nvPr>
            <p:ph type="sldNum" sz="quarter" idx="4"/>
          </p:nvPr>
        </p:nvSpPr>
        <p:spPr/>
        <p:txBody>
          <a:bodyPr/>
          <a:lstStyle/>
          <a:p>
            <a:fld id="{00993212-4268-2345-9A22-365630C70738}" type="slidenum">
              <a:rPr lang="en-US" smtClean="0"/>
              <a:pPr/>
              <a:t>21</a:t>
            </a:fld>
            <a:endParaRPr lang="en-CA" dirty="0"/>
          </a:p>
        </p:txBody>
      </p:sp>
      <p:cxnSp>
        <p:nvCxnSpPr>
          <p:cNvPr id="15" name="Straight Connector 14">
            <a:extLst>
              <a:ext uri="{FF2B5EF4-FFF2-40B4-BE49-F238E27FC236}">
                <a16:creationId xmlns:a16="http://schemas.microsoft.com/office/drawing/2014/main" id="{F292B970-72BB-2144-BBF6-2A8B01AC911D}"/>
              </a:ext>
            </a:extLst>
          </p:cNvPr>
          <p:cNvCxnSpPr/>
          <p:nvPr/>
        </p:nvCxnSpPr>
        <p:spPr>
          <a:xfrm>
            <a:off x="445818" y="6462944"/>
            <a:ext cx="0" cy="168675"/>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91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414B11-94A2-CC4C-A1EA-085ED30349F9}"/>
              </a:ext>
            </a:extLst>
          </p:cNvPr>
          <p:cNvSpPr>
            <a:spLocks noGrp="1"/>
          </p:cNvSpPr>
          <p:nvPr>
            <p:ph type="body" sz="quarter" idx="10"/>
          </p:nvPr>
        </p:nvSpPr>
        <p:spPr/>
        <p:txBody>
          <a:bodyPr/>
          <a:lstStyle/>
          <a:p>
            <a:r>
              <a:rPr lang="en-US" sz="3200" dirty="0"/>
              <a:t>There is no end to cyber risk. Go into battle with the best.</a:t>
            </a:r>
          </a:p>
        </p:txBody>
      </p:sp>
      <p:sp>
        <p:nvSpPr>
          <p:cNvPr id="4" name="Footer Placeholder 3">
            <a:extLst>
              <a:ext uri="{FF2B5EF4-FFF2-40B4-BE49-F238E27FC236}">
                <a16:creationId xmlns:a16="http://schemas.microsoft.com/office/drawing/2014/main" id="{E804C307-C3BC-D640-AF9C-34BC566AF16D}"/>
              </a:ext>
            </a:extLst>
          </p:cNvPr>
          <p:cNvSpPr>
            <a:spLocks noGrp="1"/>
          </p:cNvSpPr>
          <p:nvPr>
            <p:ph type="ftr" sz="quarter" idx="3"/>
          </p:nvPr>
        </p:nvSpPr>
        <p:spPr/>
        <p:txBody>
          <a:bodyPr/>
          <a:lstStyle/>
          <a:p>
            <a:r>
              <a:rPr lang="en-CA" dirty="0"/>
              <a:t>eSentire CONFIDENTIAL</a:t>
            </a:r>
          </a:p>
        </p:txBody>
      </p:sp>
      <p:sp>
        <p:nvSpPr>
          <p:cNvPr id="5" name="Slide Number Placeholder 4">
            <a:extLst>
              <a:ext uri="{FF2B5EF4-FFF2-40B4-BE49-F238E27FC236}">
                <a16:creationId xmlns:a16="http://schemas.microsoft.com/office/drawing/2014/main" id="{9CA0D1C5-9330-C749-A42A-3CC7E52DC230}"/>
              </a:ext>
            </a:extLst>
          </p:cNvPr>
          <p:cNvSpPr>
            <a:spLocks noGrp="1"/>
          </p:cNvSpPr>
          <p:nvPr>
            <p:ph type="sldNum" sz="quarter" idx="4"/>
          </p:nvPr>
        </p:nvSpPr>
        <p:spPr/>
        <p:txBody>
          <a:bodyPr/>
          <a:lstStyle/>
          <a:p>
            <a:fld id="{00993212-4268-2345-9A22-365630C70738}" type="slidenum">
              <a:rPr lang="en-US" smtClean="0"/>
              <a:pPr/>
              <a:t>22</a:t>
            </a:fld>
            <a:endParaRPr lang="en-CA" dirty="0"/>
          </a:p>
        </p:txBody>
      </p:sp>
      <p:sp>
        <p:nvSpPr>
          <p:cNvPr id="8" name="Rounded Rectangle 7">
            <a:extLst>
              <a:ext uri="{FF2B5EF4-FFF2-40B4-BE49-F238E27FC236}">
                <a16:creationId xmlns:a16="http://schemas.microsoft.com/office/drawing/2014/main" id="{17DB5AFD-91D2-3948-8DE0-14BA56512DF1}"/>
              </a:ext>
            </a:extLst>
          </p:cNvPr>
          <p:cNvSpPr/>
          <p:nvPr/>
        </p:nvSpPr>
        <p:spPr>
          <a:xfrm>
            <a:off x="291470" y="1301696"/>
            <a:ext cx="2700000" cy="927163"/>
          </a:xfrm>
          <a:prstGeom prst="roundRect">
            <a:avLst>
              <a:gd name="adj" fmla="val 52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j-lt"/>
              </a:rPr>
              <a:t>Industry Leading </a:t>
            </a:r>
          </a:p>
          <a:p>
            <a:r>
              <a:rPr lang="en-US" b="1" dirty="0">
                <a:solidFill>
                  <a:schemeClr val="tx1"/>
                </a:solidFill>
                <a:latin typeface="+mj-lt"/>
              </a:rPr>
              <a:t>Platform</a:t>
            </a:r>
          </a:p>
        </p:txBody>
      </p:sp>
      <p:sp>
        <p:nvSpPr>
          <p:cNvPr id="9" name="Rounded Rectangle 8">
            <a:extLst>
              <a:ext uri="{FF2B5EF4-FFF2-40B4-BE49-F238E27FC236}">
                <a16:creationId xmlns:a16="http://schemas.microsoft.com/office/drawing/2014/main" id="{157B4312-6C6F-D845-9331-DF0372119F4B}"/>
              </a:ext>
            </a:extLst>
          </p:cNvPr>
          <p:cNvSpPr/>
          <p:nvPr/>
        </p:nvSpPr>
        <p:spPr>
          <a:xfrm>
            <a:off x="3198410" y="1301696"/>
            <a:ext cx="2700000" cy="927163"/>
          </a:xfrm>
          <a:prstGeom prst="roundRect">
            <a:avLst>
              <a:gd name="adj" fmla="val 52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j-lt"/>
              </a:rPr>
              <a:t>24/7 Security </a:t>
            </a:r>
          </a:p>
          <a:p>
            <a:r>
              <a:rPr lang="en-US" b="1" dirty="0">
                <a:solidFill>
                  <a:schemeClr val="tx1"/>
                </a:solidFill>
                <a:latin typeface="+mj-lt"/>
              </a:rPr>
              <a:t>Expertise</a:t>
            </a:r>
          </a:p>
        </p:txBody>
      </p:sp>
      <p:sp>
        <p:nvSpPr>
          <p:cNvPr id="10" name="Rounded Rectangle 9">
            <a:extLst>
              <a:ext uri="{FF2B5EF4-FFF2-40B4-BE49-F238E27FC236}">
                <a16:creationId xmlns:a16="http://schemas.microsoft.com/office/drawing/2014/main" id="{291AA650-6924-5442-9C32-393B66434C14}"/>
              </a:ext>
            </a:extLst>
          </p:cNvPr>
          <p:cNvSpPr/>
          <p:nvPr/>
        </p:nvSpPr>
        <p:spPr>
          <a:xfrm>
            <a:off x="6105350" y="1301695"/>
            <a:ext cx="2700000" cy="927163"/>
          </a:xfrm>
          <a:prstGeom prst="roundRect">
            <a:avLst>
              <a:gd name="adj" fmla="val 52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j-lt"/>
              </a:rPr>
              <a:t>Security Operations Leadership</a:t>
            </a:r>
          </a:p>
        </p:txBody>
      </p:sp>
      <p:sp>
        <p:nvSpPr>
          <p:cNvPr id="11" name="Rounded Rectangle 10">
            <a:extLst>
              <a:ext uri="{FF2B5EF4-FFF2-40B4-BE49-F238E27FC236}">
                <a16:creationId xmlns:a16="http://schemas.microsoft.com/office/drawing/2014/main" id="{F2B9E102-7E71-614E-ACA6-500EB14C5942}"/>
              </a:ext>
            </a:extLst>
          </p:cNvPr>
          <p:cNvSpPr/>
          <p:nvPr/>
        </p:nvSpPr>
        <p:spPr>
          <a:xfrm>
            <a:off x="9012289" y="1301695"/>
            <a:ext cx="2760608" cy="927163"/>
          </a:xfrm>
          <a:prstGeom prst="roundRect">
            <a:avLst>
              <a:gd name="adj" fmla="val 52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j-lt"/>
              </a:rPr>
              <a:t>Continuous Improvement Driving Security That Scales</a:t>
            </a:r>
          </a:p>
        </p:txBody>
      </p:sp>
      <p:sp>
        <p:nvSpPr>
          <p:cNvPr id="19" name="TextBox 18">
            <a:extLst>
              <a:ext uri="{FF2B5EF4-FFF2-40B4-BE49-F238E27FC236}">
                <a16:creationId xmlns:a16="http://schemas.microsoft.com/office/drawing/2014/main" id="{4F90FA90-042E-F449-B59F-9742CEA1D191}"/>
              </a:ext>
            </a:extLst>
          </p:cNvPr>
          <p:cNvSpPr txBox="1"/>
          <p:nvPr/>
        </p:nvSpPr>
        <p:spPr>
          <a:xfrm>
            <a:off x="189784" y="2303670"/>
            <a:ext cx="2801686" cy="2893100"/>
          </a:xfrm>
          <a:prstGeom prst="rect">
            <a:avLst/>
          </a:prstGeom>
        </p:spPr>
        <p:txBody>
          <a:bodyPr wrap="square" rtlCol="0">
            <a:spAutoFit/>
          </a:bodyPr>
          <a:lstStyle>
            <a:defPPr>
              <a:defRPr lang="en-US"/>
            </a:defPPr>
            <a:lvl1pPr marL="427037" indent="-285750">
              <a:buClr>
                <a:schemeClr val="accent2"/>
              </a:buClr>
              <a:buSzPct val="80000"/>
              <a:buFont typeface="Wingdings" panose="05000000000000000000" pitchFamily="2" charset="2"/>
              <a:buChar char="ü"/>
              <a:defRPr sz="1400">
                <a:solidFill>
                  <a:schemeClr val="tx2">
                    <a:lumMod val="50000"/>
                  </a:schemeClr>
                </a:solidFill>
                <a:latin typeface="+mj-lt"/>
              </a:defRPr>
            </a:lvl1pPr>
          </a:lstStyle>
          <a:p>
            <a:r>
              <a:rPr lang="en-US" dirty="0"/>
              <a:t>Cloud native architecture to grow with your business</a:t>
            </a:r>
          </a:p>
          <a:p>
            <a:r>
              <a:rPr lang="en-US" dirty="0"/>
              <a:t>Multi-Signal Ingest for complete visibility and deep investigation</a:t>
            </a:r>
          </a:p>
          <a:p>
            <a:r>
              <a:rPr lang="en-US" dirty="0"/>
              <a:t>Machine learning models to eliminate the noise</a:t>
            </a:r>
          </a:p>
          <a:p>
            <a:r>
              <a:rPr lang="en-US" dirty="0"/>
              <a:t>Artificial Intelligence for Threat Hunting pattern recognition</a:t>
            </a:r>
          </a:p>
          <a:p>
            <a:r>
              <a:rPr lang="en-US" dirty="0"/>
              <a:t>Automated disruptions</a:t>
            </a:r>
          </a:p>
          <a:p>
            <a:r>
              <a:rPr lang="en-US" dirty="0"/>
              <a:t>Security Network Effects to harden your defenses </a:t>
            </a:r>
          </a:p>
        </p:txBody>
      </p:sp>
      <p:sp>
        <p:nvSpPr>
          <p:cNvPr id="20" name="TextBox 19">
            <a:extLst>
              <a:ext uri="{FF2B5EF4-FFF2-40B4-BE49-F238E27FC236}">
                <a16:creationId xmlns:a16="http://schemas.microsoft.com/office/drawing/2014/main" id="{6778EBCF-E958-B646-B08E-CCF4E7B39C40}"/>
              </a:ext>
            </a:extLst>
          </p:cNvPr>
          <p:cNvSpPr txBox="1"/>
          <p:nvPr/>
        </p:nvSpPr>
        <p:spPr>
          <a:xfrm>
            <a:off x="3123730" y="2303670"/>
            <a:ext cx="2481980" cy="2677656"/>
          </a:xfrm>
          <a:prstGeom prst="rect">
            <a:avLst/>
          </a:prstGeom>
        </p:spPr>
        <p:txBody>
          <a:bodyPr wrap="square" rtlCol="0">
            <a:spAutoFit/>
          </a:bodyPr>
          <a:lstStyle>
            <a:defPPr>
              <a:defRPr lang="en-US"/>
            </a:defPPr>
            <a:lvl1pPr marL="427037" indent="-285750">
              <a:buClr>
                <a:schemeClr val="accent2"/>
              </a:buClr>
              <a:buSzPct val="80000"/>
              <a:buFont typeface="Wingdings" panose="05000000000000000000" pitchFamily="2" charset="2"/>
              <a:buChar char="ü"/>
              <a:defRPr sz="1400">
                <a:solidFill>
                  <a:schemeClr val="tx2">
                    <a:lumMod val="50000"/>
                  </a:schemeClr>
                </a:solidFill>
                <a:latin typeface="+mj-lt"/>
              </a:defRPr>
            </a:lvl1pPr>
          </a:lstStyle>
          <a:p>
            <a:r>
              <a:rPr lang="en-US" dirty="0"/>
              <a:t>24/7 eyes on glass with SOC Cyber Analysts and Elite Threat Hunters</a:t>
            </a:r>
          </a:p>
          <a:p>
            <a:r>
              <a:rPr lang="en-US" dirty="0"/>
              <a:t>Extensive threat hunting and response capabilities </a:t>
            </a:r>
          </a:p>
          <a:p>
            <a:r>
              <a:rPr lang="en-US" dirty="0"/>
              <a:t>Technical advisement and risk reduction with Cyber Risk Advisor</a:t>
            </a:r>
          </a:p>
          <a:p>
            <a:r>
              <a:rPr lang="en-US" dirty="0"/>
              <a:t>TRU team expertise for analytics, detection models and original research</a:t>
            </a:r>
          </a:p>
        </p:txBody>
      </p:sp>
      <p:sp>
        <p:nvSpPr>
          <p:cNvPr id="21" name="TextBox 20">
            <a:extLst>
              <a:ext uri="{FF2B5EF4-FFF2-40B4-BE49-F238E27FC236}">
                <a16:creationId xmlns:a16="http://schemas.microsoft.com/office/drawing/2014/main" id="{7A076094-FB9A-1E47-9B30-E79587D2BCF2}"/>
              </a:ext>
            </a:extLst>
          </p:cNvPr>
          <p:cNvSpPr txBox="1"/>
          <p:nvPr/>
        </p:nvSpPr>
        <p:spPr>
          <a:xfrm>
            <a:off x="6017367" y="2303670"/>
            <a:ext cx="2774168" cy="2893100"/>
          </a:xfrm>
          <a:prstGeom prst="rect">
            <a:avLst/>
          </a:prstGeom>
        </p:spPr>
        <p:txBody>
          <a:bodyPr wrap="square" rtlCol="0">
            <a:spAutoFit/>
          </a:bodyPr>
          <a:lstStyle/>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Time to value in days</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Human-led threat investigations</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15 min Mean Time To Contain</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Enriched escalations with recommendations</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Detection models rooted in MITRE attack framework</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Real-time actionable intelligence from eSentire Insights Portal</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Operational reporting to demonstrating ROI</a:t>
            </a:r>
          </a:p>
        </p:txBody>
      </p:sp>
      <p:sp>
        <p:nvSpPr>
          <p:cNvPr id="22" name="TextBox 21">
            <a:extLst>
              <a:ext uri="{FF2B5EF4-FFF2-40B4-BE49-F238E27FC236}">
                <a16:creationId xmlns:a16="http://schemas.microsoft.com/office/drawing/2014/main" id="{818AE054-766C-9149-AA9A-742FE7713066}"/>
              </a:ext>
            </a:extLst>
          </p:cNvPr>
          <p:cNvSpPr txBox="1"/>
          <p:nvPr/>
        </p:nvSpPr>
        <p:spPr>
          <a:xfrm>
            <a:off x="8845041" y="2303670"/>
            <a:ext cx="2969762" cy="2677656"/>
          </a:xfrm>
          <a:prstGeom prst="rect">
            <a:avLst/>
          </a:prstGeom>
        </p:spPr>
        <p:txBody>
          <a:bodyPr wrap="square" rtlCol="0">
            <a:spAutoFit/>
          </a:bodyPr>
          <a:lstStyle/>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Ecosystem inputs from TRU, SOC, Threat Hunters, MVS, IR and more to deliver security at scale</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Atlas amplifies Security Network Effects that harden your defenses with every detection hundreds of times per day</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Complete Strategic Service Support from Managed Risk, to MDR to IR</a:t>
            </a:r>
          </a:p>
          <a:p>
            <a:pPr marL="427037" indent="-285750">
              <a:buClr>
                <a:schemeClr val="accent2"/>
              </a:buClr>
              <a:buSzPct val="80000"/>
              <a:buFont typeface="Wingdings" panose="05000000000000000000" pitchFamily="2" charset="2"/>
              <a:buChar char="ü"/>
            </a:pPr>
            <a:r>
              <a:rPr lang="en-US" sz="1400" dirty="0">
                <a:solidFill>
                  <a:schemeClr val="tx2">
                    <a:lumMod val="50000"/>
                  </a:schemeClr>
                </a:solidFill>
                <a:latin typeface="+mj-lt"/>
              </a:rPr>
              <a:t>Security roadmap to reduce your risk and drive outcomes forward</a:t>
            </a:r>
          </a:p>
        </p:txBody>
      </p:sp>
      <p:cxnSp>
        <p:nvCxnSpPr>
          <p:cNvPr id="23" name="Straight Connector 22">
            <a:extLst>
              <a:ext uri="{FF2B5EF4-FFF2-40B4-BE49-F238E27FC236}">
                <a16:creationId xmlns:a16="http://schemas.microsoft.com/office/drawing/2014/main" id="{CBFDA3A3-E7C8-8348-B2F3-B8410D6C4971}"/>
              </a:ext>
            </a:extLst>
          </p:cNvPr>
          <p:cNvCxnSpPr>
            <a:cxnSpLocks/>
          </p:cNvCxnSpPr>
          <p:nvPr/>
        </p:nvCxnSpPr>
        <p:spPr>
          <a:xfrm>
            <a:off x="384284" y="2201423"/>
            <a:ext cx="11430519" cy="0"/>
          </a:xfrm>
          <a:prstGeom prst="line">
            <a:avLst/>
          </a:prstGeom>
          <a:ln w="12700" cap="rnd">
            <a:gradFill flip="none" rotWithShape="1">
              <a:gsLst>
                <a:gs pos="10000">
                  <a:srgbClr val="00C5DD"/>
                </a:gs>
                <a:gs pos="0">
                  <a:schemeClr val="bg1"/>
                </a:gs>
                <a:gs pos="90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88A24C7C-3481-1441-9F6A-6608653F12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774" y="1001648"/>
            <a:ext cx="478022" cy="396408"/>
          </a:xfrm>
          <a:prstGeom prst="rect">
            <a:avLst/>
          </a:prstGeom>
        </p:spPr>
      </p:pic>
      <p:grpSp>
        <p:nvGrpSpPr>
          <p:cNvPr id="29" name="Group 28">
            <a:extLst>
              <a:ext uri="{FF2B5EF4-FFF2-40B4-BE49-F238E27FC236}">
                <a16:creationId xmlns:a16="http://schemas.microsoft.com/office/drawing/2014/main" id="{D438D61D-6569-6B4D-AFA5-A8119ACCE088}"/>
              </a:ext>
            </a:extLst>
          </p:cNvPr>
          <p:cNvGrpSpPr/>
          <p:nvPr/>
        </p:nvGrpSpPr>
        <p:grpSpPr>
          <a:xfrm>
            <a:off x="268615" y="5778047"/>
            <a:ext cx="11437605" cy="642935"/>
            <a:chOff x="377198" y="5786448"/>
            <a:chExt cx="11437605" cy="642935"/>
          </a:xfrm>
        </p:grpSpPr>
        <p:sp>
          <p:nvSpPr>
            <p:cNvPr id="7" name="Rounded Rectangle 6">
              <a:extLst>
                <a:ext uri="{FF2B5EF4-FFF2-40B4-BE49-F238E27FC236}">
                  <a16:creationId xmlns:a16="http://schemas.microsoft.com/office/drawing/2014/main" id="{A45B632B-EEDE-4E4E-8DE7-230015AC1F93}"/>
                </a:ext>
              </a:extLst>
            </p:cNvPr>
            <p:cNvSpPr/>
            <p:nvPr/>
          </p:nvSpPr>
          <p:spPr>
            <a:xfrm>
              <a:off x="377198" y="5786448"/>
              <a:ext cx="11437605" cy="642935"/>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solidFill>
                    <a:schemeClr val="tx1"/>
                  </a:solidFill>
                  <a:latin typeface="+mj-lt"/>
                </a:rPr>
                <a:t>Not all MDR is created equal. </a:t>
              </a:r>
            </a:p>
            <a:p>
              <a:pPr algn="ctr"/>
              <a:r>
                <a:rPr lang="en-US" sz="2000" b="1" dirty="0">
                  <a:solidFill>
                    <a:schemeClr val="accent1"/>
                  </a:solidFill>
                  <a:latin typeface="+mj-lt"/>
                </a:rPr>
                <a:t>eSentire delivers MDR</a:t>
              </a:r>
              <a:r>
                <a:rPr lang="en-US" sz="2000" b="1" baseline="30000" dirty="0">
                  <a:solidFill>
                    <a:schemeClr val="accent1"/>
                  </a:solidFill>
                  <a:latin typeface="+mj-lt"/>
                </a:rPr>
                <a:t>3</a:t>
              </a:r>
              <a:r>
                <a:rPr lang="en-US" sz="2000" b="1" dirty="0">
                  <a:solidFill>
                    <a:schemeClr val="accent1"/>
                  </a:solidFill>
                  <a:latin typeface="+mj-lt"/>
                </a:rPr>
                <a:t> – Response. Remediation. Results.</a:t>
              </a:r>
            </a:p>
          </p:txBody>
        </p:sp>
        <p:cxnSp>
          <p:nvCxnSpPr>
            <p:cNvPr id="26" name="Straight Connector 25">
              <a:extLst>
                <a:ext uri="{FF2B5EF4-FFF2-40B4-BE49-F238E27FC236}">
                  <a16:creationId xmlns:a16="http://schemas.microsoft.com/office/drawing/2014/main" id="{266F2E91-912C-BD4A-888B-F57026EBF4B6}"/>
                </a:ext>
              </a:extLst>
            </p:cNvPr>
            <p:cNvCxnSpPr>
              <a:cxnSpLocks/>
            </p:cNvCxnSpPr>
            <p:nvPr/>
          </p:nvCxnSpPr>
          <p:spPr>
            <a:xfrm flipH="1">
              <a:off x="377200" y="6109472"/>
              <a:ext cx="2614270" cy="0"/>
            </a:xfrm>
            <a:prstGeom prst="line">
              <a:avLst/>
            </a:prstGeom>
            <a:ln w="12700" cap="rnd">
              <a:gradFill flip="none" rotWithShape="1">
                <a:gsLst>
                  <a:gs pos="25000">
                    <a:srgbClr val="00C5DD"/>
                  </a:gs>
                  <a:gs pos="0">
                    <a:schemeClr val="accent2"/>
                  </a:gs>
                  <a:gs pos="75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pic>
        <p:nvPicPr>
          <p:cNvPr id="30" name="Graphic 29">
            <a:extLst>
              <a:ext uri="{FF2B5EF4-FFF2-40B4-BE49-F238E27FC236}">
                <a16:creationId xmlns:a16="http://schemas.microsoft.com/office/drawing/2014/main" id="{17931221-4288-7444-ACD7-AB01A528B0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0064" y="931178"/>
            <a:ext cx="546741" cy="546741"/>
          </a:xfrm>
          <a:prstGeom prst="rect">
            <a:avLst/>
          </a:prstGeom>
        </p:spPr>
      </p:pic>
      <p:pic>
        <p:nvPicPr>
          <p:cNvPr id="31" name="Graphic 30">
            <a:extLst>
              <a:ext uri="{FF2B5EF4-FFF2-40B4-BE49-F238E27FC236}">
                <a16:creationId xmlns:a16="http://schemas.microsoft.com/office/drawing/2014/main" id="{B6FC5BCD-0096-FA4C-B5D6-5BF1D6B927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213461" y="931942"/>
            <a:ext cx="537510" cy="537510"/>
          </a:xfrm>
          <a:prstGeom prst="rect">
            <a:avLst/>
          </a:prstGeom>
        </p:spPr>
      </p:pic>
      <p:pic>
        <p:nvPicPr>
          <p:cNvPr id="35" name="Graphic 34">
            <a:extLst>
              <a:ext uri="{FF2B5EF4-FFF2-40B4-BE49-F238E27FC236}">
                <a16:creationId xmlns:a16="http://schemas.microsoft.com/office/drawing/2014/main" id="{0D42B432-7B9D-444C-8C50-4DA0C44E77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88753" y="942451"/>
            <a:ext cx="514801" cy="514801"/>
          </a:xfrm>
          <a:prstGeom prst="rect">
            <a:avLst/>
          </a:prstGeom>
        </p:spPr>
      </p:pic>
      <p:cxnSp>
        <p:nvCxnSpPr>
          <p:cNvPr id="40" name="Straight Connector 39">
            <a:extLst>
              <a:ext uri="{FF2B5EF4-FFF2-40B4-BE49-F238E27FC236}">
                <a16:creationId xmlns:a16="http://schemas.microsoft.com/office/drawing/2014/main" id="{57FA1590-92FC-3446-B4B0-D7646123A006}"/>
              </a:ext>
            </a:extLst>
          </p:cNvPr>
          <p:cNvCxnSpPr>
            <a:cxnSpLocks/>
          </p:cNvCxnSpPr>
          <p:nvPr/>
        </p:nvCxnSpPr>
        <p:spPr>
          <a:xfrm>
            <a:off x="8798442" y="1004551"/>
            <a:ext cx="0" cy="4520074"/>
          </a:xfrm>
          <a:prstGeom prst="line">
            <a:avLst/>
          </a:prstGeom>
          <a:ln w="12700" cap="rnd">
            <a:gradFill flip="none" rotWithShape="1">
              <a:gsLst>
                <a:gs pos="10000">
                  <a:srgbClr val="00C5DD"/>
                </a:gs>
                <a:gs pos="0">
                  <a:schemeClr val="bg1"/>
                </a:gs>
                <a:gs pos="90000">
                  <a:srgbClr val="00C5DD"/>
                </a:gs>
                <a:gs pos="100000">
                  <a:schemeClr val="bg1"/>
                </a:gs>
              </a:gsLst>
              <a:lin ang="54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C837C83-A349-CF40-A938-F6D16087997B}"/>
              </a:ext>
            </a:extLst>
          </p:cNvPr>
          <p:cNvCxnSpPr>
            <a:cxnSpLocks/>
          </p:cNvCxnSpPr>
          <p:nvPr/>
        </p:nvCxnSpPr>
        <p:spPr>
          <a:xfrm>
            <a:off x="5906761" y="1004551"/>
            <a:ext cx="0" cy="4520074"/>
          </a:xfrm>
          <a:prstGeom prst="line">
            <a:avLst/>
          </a:prstGeom>
          <a:ln w="12700" cap="rnd">
            <a:gradFill flip="none" rotWithShape="1">
              <a:gsLst>
                <a:gs pos="10000">
                  <a:srgbClr val="00C5DD"/>
                </a:gs>
                <a:gs pos="0">
                  <a:schemeClr val="bg1"/>
                </a:gs>
                <a:gs pos="90000">
                  <a:srgbClr val="00C5DD"/>
                </a:gs>
                <a:gs pos="100000">
                  <a:schemeClr val="bg1"/>
                </a:gs>
              </a:gsLst>
              <a:lin ang="54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2668F04-D7D3-9A45-81D3-DC5062BAD276}"/>
              </a:ext>
            </a:extLst>
          </p:cNvPr>
          <p:cNvCxnSpPr>
            <a:cxnSpLocks/>
          </p:cNvCxnSpPr>
          <p:nvPr/>
        </p:nvCxnSpPr>
        <p:spPr>
          <a:xfrm>
            <a:off x="3015080" y="1004551"/>
            <a:ext cx="0" cy="4520074"/>
          </a:xfrm>
          <a:prstGeom prst="line">
            <a:avLst/>
          </a:prstGeom>
          <a:ln w="12700" cap="rnd">
            <a:gradFill flip="none" rotWithShape="1">
              <a:gsLst>
                <a:gs pos="10000">
                  <a:srgbClr val="00C5DD"/>
                </a:gs>
                <a:gs pos="0">
                  <a:schemeClr val="bg1"/>
                </a:gs>
                <a:gs pos="90000">
                  <a:srgbClr val="00C5DD"/>
                </a:gs>
                <a:gs pos="100000">
                  <a:schemeClr val="bg1"/>
                </a:gs>
              </a:gsLst>
              <a:lin ang="54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EDEF79-1019-4009-9080-7551436DADDD}"/>
              </a:ext>
            </a:extLst>
          </p:cNvPr>
          <p:cNvCxnSpPr>
            <a:cxnSpLocks/>
          </p:cNvCxnSpPr>
          <p:nvPr/>
        </p:nvCxnSpPr>
        <p:spPr>
          <a:xfrm flipH="1">
            <a:off x="9107817" y="6099514"/>
            <a:ext cx="2614270" cy="0"/>
          </a:xfrm>
          <a:prstGeom prst="line">
            <a:avLst/>
          </a:prstGeom>
          <a:ln w="12700" cap="rnd">
            <a:gradFill flip="none" rotWithShape="1">
              <a:gsLst>
                <a:gs pos="25000">
                  <a:srgbClr val="00C5DD"/>
                </a:gs>
                <a:gs pos="0">
                  <a:schemeClr val="accent2"/>
                </a:gs>
                <a:gs pos="75000">
                  <a:srgbClr val="00C5DD"/>
                </a:gs>
                <a:gs pos="100000">
                  <a:schemeClr val="bg1"/>
                </a:gs>
              </a:gsLst>
              <a:lin ang="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9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266EC-F7A7-8B46-AFD1-574873E0A775}"/>
              </a:ext>
            </a:extLst>
          </p:cNvPr>
          <p:cNvSpPr>
            <a:spLocks noGrp="1"/>
          </p:cNvSpPr>
          <p:nvPr>
            <p:ph type="body" sz="quarter" idx="11"/>
          </p:nvPr>
        </p:nvSpPr>
        <p:spPr/>
        <p:txBody>
          <a:bodyPr/>
          <a:lstStyle/>
          <a:p>
            <a:r>
              <a:rPr lang="en-US" dirty="0"/>
              <a:t>Alex </a:t>
            </a:r>
            <a:r>
              <a:rPr lang="en-US" dirty="0" err="1"/>
              <a:t>Jinivizian</a:t>
            </a:r>
            <a:r>
              <a:rPr lang="en-US" dirty="0"/>
              <a:t> </a:t>
            </a:r>
          </a:p>
        </p:txBody>
      </p:sp>
      <p:sp>
        <p:nvSpPr>
          <p:cNvPr id="3" name="Text Placeholder 2">
            <a:extLst>
              <a:ext uri="{FF2B5EF4-FFF2-40B4-BE49-F238E27FC236}">
                <a16:creationId xmlns:a16="http://schemas.microsoft.com/office/drawing/2014/main" id="{294DA756-F795-6F4E-8E9A-2CD441273A66}"/>
              </a:ext>
            </a:extLst>
          </p:cNvPr>
          <p:cNvSpPr>
            <a:spLocks noGrp="1"/>
          </p:cNvSpPr>
          <p:nvPr>
            <p:ph type="body" sz="quarter" idx="12"/>
          </p:nvPr>
        </p:nvSpPr>
        <p:spPr/>
        <p:txBody>
          <a:bodyPr/>
          <a:lstStyle/>
          <a:p>
            <a:r>
              <a:rPr lang="en-US" dirty="0"/>
              <a:t>VP of Strategy &amp; Corporate Development </a:t>
            </a:r>
          </a:p>
        </p:txBody>
      </p:sp>
      <p:sp>
        <p:nvSpPr>
          <p:cNvPr id="4" name="Text Placeholder 3">
            <a:extLst>
              <a:ext uri="{FF2B5EF4-FFF2-40B4-BE49-F238E27FC236}">
                <a16:creationId xmlns:a16="http://schemas.microsoft.com/office/drawing/2014/main" id="{155919CD-05D9-524E-B5D1-E8BEECB95C5B}"/>
              </a:ext>
            </a:extLst>
          </p:cNvPr>
          <p:cNvSpPr>
            <a:spLocks noGrp="1"/>
          </p:cNvSpPr>
          <p:nvPr>
            <p:ph type="body" sz="quarter" idx="13"/>
          </p:nvPr>
        </p:nvSpPr>
        <p:spPr/>
        <p:txBody>
          <a:bodyPr/>
          <a:lstStyle/>
          <a:p>
            <a:r>
              <a:rPr lang="en-US" dirty="0" err="1"/>
              <a:t>Alex.jinivizian@esentire.com</a:t>
            </a:r>
            <a:endParaRPr lang="en-US" dirty="0"/>
          </a:p>
        </p:txBody>
      </p:sp>
      <p:sp>
        <p:nvSpPr>
          <p:cNvPr id="5" name="Text Placeholder 4">
            <a:extLst>
              <a:ext uri="{FF2B5EF4-FFF2-40B4-BE49-F238E27FC236}">
                <a16:creationId xmlns:a16="http://schemas.microsoft.com/office/drawing/2014/main" id="{F3383224-8E60-4A4E-8875-0DDC66CD2AEC}"/>
              </a:ext>
            </a:extLst>
          </p:cNvPr>
          <p:cNvSpPr>
            <a:spLocks noGrp="1"/>
          </p:cNvSpPr>
          <p:nvPr>
            <p:ph type="body" sz="quarter" idx="14"/>
          </p:nvPr>
        </p:nvSpPr>
        <p:spPr/>
        <p:txBody>
          <a:bodyPr/>
          <a:lstStyle/>
          <a:p>
            <a:r>
              <a:rPr lang="en-US" dirty="0"/>
              <a:t>@</a:t>
            </a:r>
            <a:r>
              <a:rPr lang="en-US" dirty="0" err="1"/>
              <a:t>esentire</a:t>
            </a:r>
            <a:endParaRPr lang="en-US" dirty="0"/>
          </a:p>
        </p:txBody>
      </p:sp>
      <p:sp>
        <p:nvSpPr>
          <p:cNvPr id="6" name="Text Placeholder 5">
            <a:extLst>
              <a:ext uri="{FF2B5EF4-FFF2-40B4-BE49-F238E27FC236}">
                <a16:creationId xmlns:a16="http://schemas.microsoft.com/office/drawing/2014/main" id="{6DD333B3-A9F1-524B-A4BA-A956BF5FA34E}"/>
              </a:ext>
            </a:extLst>
          </p:cNvPr>
          <p:cNvSpPr>
            <a:spLocks noGrp="1"/>
          </p:cNvSpPr>
          <p:nvPr>
            <p:ph type="body" sz="quarter" idx="15"/>
          </p:nvPr>
        </p:nvSpPr>
        <p:spPr/>
        <p:txBody>
          <a:bodyPr/>
          <a:lstStyle/>
          <a:p>
            <a:r>
              <a:rPr lang="en-US" dirty="0" err="1"/>
              <a:t>LinkedIn.com</a:t>
            </a:r>
            <a:r>
              <a:rPr lang="en-US" dirty="0"/>
              <a:t>/</a:t>
            </a:r>
            <a:r>
              <a:rPr lang="en-US" dirty="0" err="1"/>
              <a:t>esentire-inc</a:t>
            </a:r>
            <a:endParaRPr lang="en-US" dirty="0"/>
          </a:p>
        </p:txBody>
      </p:sp>
      <p:sp>
        <p:nvSpPr>
          <p:cNvPr id="7" name="Footer Placeholder 6">
            <a:extLst>
              <a:ext uri="{FF2B5EF4-FFF2-40B4-BE49-F238E27FC236}">
                <a16:creationId xmlns:a16="http://schemas.microsoft.com/office/drawing/2014/main" id="{3BB33E81-154B-7A42-B806-2CD875460B2D}"/>
              </a:ext>
            </a:extLst>
          </p:cNvPr>
          <p:cNvSpPr>
            <a:spLocks noGrp="1"/>
          </p:cNvSpPr>
          <p:nvPr>
            <p:ph type="ftr" sz="quarter" idx="3"/>
          </p:nvPr>
        </p:nvSpPr>
        <p:spPr/>
        <p:txBody>
          <a:bodyPr/>
          <a:lstStyle/>
          <a:p>
            <a:r>
              <a:rPr lang="en-CA" dirty="0"/>
              <a:t>eSentire CONFIDENTIAL</a:t>
            </a:r>
          </a:p>
        </p:txBody>
      </p:sp>
      <p:sp>
        <p:nvSpPr>
          <p:cNvPr id="8" name="Slide Number Placeholder 7">
            <a:extLst>
              <a:ext uri="{FF2B5EF4-FFF2-40B4-BE49-F238E27FC236}">
                <a16:creationId xmlns:a16="http://schemas.microsoft.com/office/drawing/2014/main" id="{87B91FAA-5A73-7847-859C-4C4536DF356E}"/>
              </a:ext>
            </a:extLst>
          </p:cNvPr>
          <p:cNvSpPr>
            <a:spLocks noGrp="1"/>
          </p:cNvSpPr>
          <p:nvPr>
            <p:ph type="sldNum" sz="quarter" idx="4"/>
          </p:nvPr>
        </p:nvSpPr>
        <p:spPr/>
        <p:txBody>
          <a:bodyPr/>
          <a:lstStyle/>
          <a:p>
            <a:fld id="{00993212-4268-2345-9A22-365630C70738}" type="slidenum">
              <a:rPr lang="en-US" smtClean="0"/>
              <a:pPr/>
              <a:t>23</a:t>
            </a:fld>
            <a:endParaRPr lang="en-CA" dirty="0"/>
          </a:p>
        </p:txBody>
      </p:sp>
    </p:spTree>
    <p:extLst>
      <p:ext uri="{BB962C8B-B14F-4D97-AF65-F5344CB8AC3E}">
        <p14:creationId xmlns:p14="http://schemas.microsoft.com/office/powerpoint/2010/main" val="283863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A037850-F0AD-AF48-9479-7FF2CB86D8A4}"/>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7BEA6D16-D2D5-E34F-837C-16FC679E005B}"/>
              </a:ext>
            </a:extLst>
          </p:cNvPr>
          <p:cNvSpPr/>
          <p:nvPr/>
        </p:nvSpPr>
        <p:spPr>
          <a:xfrm>
            <a:off x="0" y="0"/>
            <a:ext cx="12192000" cy="6858000"/>
          </a:xfrm>
          <a:prstGeom prst="rect">
            <a:avLst/>
          </a:prstGeom>
          <a:gradFill flip="none" rotWithShape="1">
            <a:gsLst>
              <a:gs pos="100000">
                <a:srgbClr val="00C5DD">
                  <a:alpha val="0"/>
                </a:srgbClr>
              </a:gs>
              <a:gs pos="0">
                <a:srgbClr val="00C5DD">
                  <a:alpha val="8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Graphic 8">
            <a:extLst>
              <a:ext uri="{FF2B5EF4-FFF2-40B4-BE49-F238E27FC236}">
                <a16:creationId xmlns:a16="http://schemas.microsoft.com/office/drawing/2014/main" id="{A171655B-2164-A242-BD7D-405AA97A8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0068" y="6426000"/>
            <a:ext cx="432000" cy="432000"/>
          </a:xfrm>
          <a:prstGeom prst="rect">
            <a:avLst/>
          </a:prstGeom>
        </p:spPr>
      </p:pic>
      <p:cxnSp>
        <p:nvCxnSpPr>
          <p:cNvPr id="10" name="Straight Connector 9">
            <a:extLst>
              <a:ext uri="{FF2B5EF4-FFF2-40B4-BE49-F238E27FC236}">
                <a16:creationId xmlns:a16="http://schemas.microsoft.com/office/drawing/2014/main" id="{A5EA6724-57D6-9F45-9C27-CC1297784865}"/>
              </a:ext>
            </a:extLst>
          </p:cNvPr>
          <p:cNvCxnSpPr>
            <a:cxnSpLocks/>
          </p:cNvCxnSpPr>
          <p:nvPr/>
        </p:nvCxnSpPr>
        <p:spPr>
          <a:xfrm flipV="1">
            <a:off x="656598" y="1513112"/>
            <a:ext cx="10798803" cy="2818491"/>
          </a:xfrm>
          <a:prstGeom prst="line">
            <a:avLst/>
          </a:prstGeom>
          <a:ln w="12700" cap="rnd">
            <a:solidFill>
              <a:srgbClr val="00C5DD"/>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8C6F67F-2D2F-A943-8EF1-7C6FBD011103}"/>
              </a:ext>
            </a:extLst>
          </p:cNvPr>
          <p:cNvSpPr/>
          <p:nvPr/>
        </p:nvSpPr>
        <p:spPr>
          <a:xfrm>
            <a:off x="2204462" y="4400216"/>
            <a:ext cx="1450470" cy="1384995"/>
          </a:xfrm>
          <a:prstGeom prst="rect">
            <a:avLst/>
          </a:prstGeom>
        </p:spPr>
        <p:txBody>
          <a:bodyPr wrap="square" rtlCol="0">
            <a:spAutoFit/>
          </a:bodyPr>
          <a:lstStyle/>
          <a:p>
            <a:r>
              <a:rPr lang="en-CA" sz="1400" b="1" spc="300" dirty="0">
                <a:solidFill>
                  <a:srgbClr val="6D3CAF"/>
                </a:solidFill>
                <a:latin typeface="+mj-lt"/>
              </a:rPr>
              <a:t>2008</a:t>
            </a:r>
          </a:p>
          <a:p>
            <a:r>
              <a:rPr lang="en-CA" sz="1400" dirty="0">
                <a:latin typeface="+mj-lt"/>
              </a:rPr>
              <a:t>Scaled across industry and launched full Managed Security Service </a:t>
            </a:r>
            <a:endParaRPr lang="en-US" sz="1400" dirty="0">
              <a:latin typeface="+mj-lt"/>
            </a:endParaRPr>
          </a:p>
        </p:txBody>
      </p:sp>
      <p:cxnSp>
        <p:nvCxnSpPr>
          <p:cNvPr id="12" name="Straight Connector 11">
            <a:extLst>
              <a:ext uri="{FF2B5EF4-FFF2-40B4-BE49-F238E27FC236}">
                <a16:creationId xmlns:a16="http://schemas.microsoft.com/office/drawing/2014/main" id="{76B5FCDD-C97E-B943-91D0-6D91E338B8D0}"/>
              </a:ext>
            </a:extLst>
          </p:cNvPr>
          <p:cNvCxnSpPr>
            <a:cxnSpLocks/>
          </p:cNvCxnSpPr>
          <p:nvPr/>
        </p:nvCxnSpPr>
        <p:spPr>
          <a:xfrm>
            <a:off x="2204461" y="3891461"/>
            <a:ext cx="0" cy="669844"/>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3CA98E6-DBEE-1446-829C-1B4CAAEB5D4C}"/>
              </a:ext>
            </a:extLst>
          </p:cNvPr>
          <p:cNvSpPr>
            <a:spLocks noChangeAspect="1"/>
          </p:cNvSpPr>
          <p:nvPr/>
        </p:nvSpPr>
        <p:spPr>
          <a:xfrm>
            <a:off x="2120756" y="3841117"/>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9BEE2DB2-CDED-7D41-A996-2DD7A636D65E}"/>
              </a:ext>
            </a:extLst>
          </p:cNvPr>
          <p:cNvSpPr/>
          <p:nvPr/>
        </p:nvSpPr>
        <p:spPr>
          <a:xfrm>
            <a:off x="3137338" y="1039598"/>
            <a:ext cx="1663453" cy="954107"/>
          </a:xfrm>
          <a:prstGeom prst="rect">
            <a:avLst/>
          </a:prstGeom>
        </p:spPr>
        <p:txBody>
          <a:bodyPr wrap="square" rtlCol="0">
            <a:spAutoFit/>
          </a:bodyPr>
          <a:lstStyle/>
          <a:p>
            <a:r>
              <a:rPr lang="en-CA" sz="1400" b="1" spc="300" dirty="0">
                <a:solidFill>
                  <a:srgbClr val="6D3CAF"/>
                </a:solidFill>
                <a:latin typeface="+mj-lt"/>
              </a:rPr>
              <a:t>2012-2016</a:t>
            </a:r>
          </a:p>
          <a:p>
            <a:r>
              <a:rPr lang="en-CA" sz="1400" dirty="0">
                <a:latin typeface="+mj-lt"/>
              </a:rPr>
              <a:t>Global expansion efforts with equity investments</a:t>
            </a:r>
          </a:p>
        </p:txBody>
      </p:sp>
      <p:cxnSp>
        <p:nvCxnSpPr>
          <p:cNvPr id="15" name="Straight Connector 14">
            <a:extLst>
              <a:ext uri="{FF2B5EF4-FFF2-40B4-BE49-F238E27FC236}">
                <a16:creationId xmlns:a16="http://schemas.microsoft.com/office/drawing/2014/main" id="{E93C8C48-82ED-B94C-92C0-487CE6C93EE8}"/>
              </a:ext>
            </a:extLst>
          </p:cNvPr>
          <p:cNvCxnSpPr>
            <a:cxnSpLocks/>
            <a:endCxn id="16" idx="0"/>
          </p:cNvCxnSpPr>
          <p:nvPr/>
        </p:nvCxnSpPr>
        <p:spPr>
          <a:xfrm>
            <a:off x="3134360" y="1214351"/>
            <a:ext cx="1" cy="2379230"/>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4C9701B-54C1-FD46-AD86-D4810DBAAE7D}"/>
              </a:ext>
            </a:extLst>
          </p:cNvPr>
          <p:cNvSpPr>
            <a:spLocks noChangeAspect="1"/>
          </p:cNvSpPr>
          <p:nvPr/>
        </p:nvSpPr>
        <p:spPr>
          <a:xfrm>
            <a:off x="3050655" y="3593581"/>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CF14EA74-B87A-6140-9C10-2F73335CF7C7}"/>
              </a:ext>
            </a:extLst>
          </p:cNvPr>
          <p:cNvSpPr/>
          <p:nvPr/>
        </p:nvSpPr>
        <p:spPr>
          <a:xfrm>
            <a:off x="3800961" y="4004479"/>
            <a:ext cx="1663443" cy="954107"/>
          </a:xfrm>
          <a:prstGeom prst="rect">
            <a:avLst/>
          </a:prstGeom>
        </p:spPr>
        <p:txBody>
          <a:bodyPr wrap="square" rtlCol="0">
            <a:spAutoFit/>
          </a:bodyPr>
          <a:lstStyle/>
          <a:p>
            <a:r>
              <a:rPr lang="en-CA" sz="1400" b="1" spc="300" dirty="0">
                <a:solidFill>
                  <a:srgbClr val="6D3CAF"/>
                </a:solidFill>
                <a:latin typeface="+mj-lt"/>
              </a:rPr>
              <a:t>2014</a:t>
            </a:r>
          </a:p>
          <a:p>
            <a:r>
              <a:rPr lang="en-CA" sz="1400" dirty="0">
                <a:latin typeface="+mj-lt"/>
              </a:rPr>
              <a:t>New York and London offices opened</a:t>
            </a:r>
            <a:endParaRPr lang="en-US" sz="1400" dirty="0">
              <a:latin typeface="+mj-lt"/>
            </a:endParaRPr>
          </a:p>
        </p:txBody>
      </p:sp>
      <p:cxnSp>
        <p:nvCxnSpPr>
          <p:cNvPr id="18" name="Straight Connector 17">
            <a:extLst>
              <a:ext uri="{FF2B5EF4-FFF2-40B4-BE49-F238E27FC236}">
                <a16:creationId xmlns:a16="http://schemas.microsoft.com/office/drawing/2014/main" id="{6D769591-59C8-BA45-B201-2782725E4206}"/>
              </a:ext>
            </a:extLst>
          </p:cNvPr>
          <p:cNvCxnSpPr>
            <a:cxnSpLocks/>
          </p:cNvCxnSpPr>
          <p:nvPr/>
        </p:nvCxnSpPr>
        <p:spPr>
          <a:xfrm>
            <a:off x="3796521" y="3488162"/>
            <a:ext cx="0" cy="661318"/>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D97658C-F18B-CF4C-9BE7-A6A136ABE757}"/>
              </a:ext>
            </a:extLst>
          </p:cNvPr>
          <p:cNvSpPr>
            <a:spLocks noChangeAspect="1"/>
          </p:cNvSpPr>
          <p:nvPr/>
        </p:nvSpPr>
        <p:spPr>
          <a:xfrm>
            <a:off x="3712816" y="3431281"/>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 name="Straight Connector 19">
            <a:extLst>
              <a:ext uri="{FF2B5EF4-FFF2-40B4-BE49-F238E27FC236}">
                <a16:creationId xmlns:a16="http://schemas.microsoft.com/office/drawing/2014/main" id="{7E61EB23-A822-1F41-8B18-24A003860DF8}"/>
              </a:ext>
            </a:extLst>
          </p:cNvPr>
          <p:cNvCxnSpPr>
            <a:cxnSpLocks/>
            <a:endCxn id="21" idx="4"/>
          </p:cNvCxnSpPr>
          <p:nvPr/>
        </p:nvCxnSpPr>
        <p:spPr>
          <a:xfrm>
            <a:off x="4263894" y="2275620"/>
            <a:ext cx="1464" cy="1205357"/>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1F81BC2-C0D1-014A-AFCE-345A8912D8E8}"/>
              </a:ext>
            </a:extLst>
          </p:cNvPr>
          <p:cNvSpPr>
            <a:spLocks noChangeAspect="1"/>
          </p:cNvSpPr>
          <p:nvPr/>
        </p:nvSpPr>
        <p:spPr>
          <a:xfrm>
            <a:off x="4181652" y="3313566"/>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DF5F348A-0987-8F4B-AFAC-23827E3B4125}"/>
              </a:ext>
            </a:extLst>
          </p:cNvPr>
          <p:cNvSpPr/>
          <p:nvPr/>
        </p:nvSpPr>
        <p:spPr>
          <a:xfrm>
            <a:off x="5190096" y="4454141"/>
            <a:ext cx="1965470" cy="954107"/>
          </a:xfrm>
          <a:prstGeom prst="rect">
            <a:avLst/>
          </a:prstGeom>
        </p:spPr>
        <p:txBody>
          <a:bodyPr wrap="square" rtlCol="0">
            <a:spAutoFit/>
          </a:bodyPr>
          <a:lstStyle/>
          <a:p>
            <a:r>
              <a:rPr lang="en-CA" sz="1400" b="1" spc="300" dirty="0">
                <a:solidFill>
                  <a:srgbClr val="6D3CAF"/>
                </a:solidFill>
                <a:latin typeface="+mj-lt"/>
              </a:rPr>
              <a:t>2017</a:t>
            </a:r>
          </a:p>
          <a:p>
            <a:r>
              <a:rPr lang="en-CA" sz="1400" dirty="0">
                <a:latin typeface="+mj-lt"/>
              </a:rPr>
              <a:t>Partnership and Growth Equity Investment from </a:t>
            </a:r>
            <a:r>
              <a:rPr lang="en-CA" sz="1400" i="1" dirty="0">
                <a:latin typeface="+mj-lt"/>
              </a:rPr>
              <a:t>Warburg Pincus</a:t>
            </a:r>
          </a:p>
        </p:txBody>
      </p:sp>
      <p:cxnSp>
        <p:nvCxnSpPr>
          <p:cNvPr id="23" name="Straight Connector 22">
            <a:extLst>
              <a:ext uri="{FF2B5EF4-FFF2-40B4-BE49-F238E27FC236}">
                <a16:creationId xmlns:a16="http://schemas.microsoft.com/office/drawing/2014/main" id="{CDD73B2F-E920-7745-89FE-BFD4CCDC31E5}"/>
              </a:ext>
            </a:extLst>
          </p:cNvPr>
          <p:cNvCxnSpPr>
            <a:cxnSpLocks/>
          </p:cNvCxnSpPr>
          <p:nvPr/>
        </p:nvCxnSpPr>
        <p:spPr>
          <a:xfrm>
            <a:off x="5196093" y="3179656"/>
            <a:ext cx="0" cy="1470647"/>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37D09A4-E98B-0B48-85A7-68DEE7FD5537}"/>
              </a:ext>
            </a:extLst>
          </p:cNvPr>
          <p:cNvSpPr>
            <a:spLocks noChangeAspect="1"/>
          </p:cNvSpPr>
          <p:nvPr/>
        </p:nvSpPr>
        <p:spPr>
          <a:xfrm>
            <a:off x="5125022" y="3048750"/>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FA4EF888-6590-0143-A41B-BFE84AF8755C}"/>
              </a:ext>
            </a:extLst>
          </p:cNvPr>
          <p:cNvSpPr/>
          <p:nvPr/>
        </p:nvSpPr>
        <p:spPr>
          <a:xfrm>
            <a:off x="4272380" y="2117765"/>
            <a:ext cx="1512384" cy="738664"/>
          </a:xfrm>
          <a:prstGeom prst="rect">
            <a:avLst/>
          </a:prstGeom>
          <a:noFill/>
        </p:spPr>
        <p:txBody>
          <a:bodyPr wrap="square" rtlCol="0">
            <a:spAutoFit/>
          </a:bodyPr>
          <a:lstStyle/>
          <a:p>
            <a:r>
              <a:rPr lang="en-CA" sz="1400" b="1" spc="300" dirty="0">
                <a:solidFill>
                  <a:srgbClr val="6D3CAF"/>
                </a:solidFill>
                <a:latin typeface="+mj-lt"/>
              </a:rPr>
              <a:t>2015</a:t>
            </a:r>
          </a:p>
          <a:p>
            <a:r>
              <a:rPr lang="en-CA" sz="1400" dirty="0">
                <a:latin typeface="+mj-lt"/>
              </a:rPr>
              <a:t>SOC opened in Cork, Ireland</a:t>
            </a:r>
            <a:endParaRPr lang="en-US" sz="1400" dirty="0">
              <a:latin typeface="+mj-lt"/>
            </a:endParaRPr>
          </a:p>
        </p:txBody>
      </p:sp>
      <p:sp>
        <p:nvSpPr>
          <p:cNvPr id="26" name="Rectangle 25">
            <a:extLst>
              <a:ext uri="{FF2B5EF4-FFF2-40B4-BE49-F238E27FC236}">
                <a16:creationId xmlns:a16="http://schemas.microsoft.com/office/drawing/2014/main" id="{A3797D09-9926-3848-A6DC-57FF417B121C}"/>
              </a:ext>
            </a:extLst>
          </p:cNvPr>
          <p:cNvSpPr/>
          <p:nvPr/>
        </p:nvSpPr>
        <p:spPr>
          <a:xfrm>
            <a:off x="5856160" y="1131312"/>
            <a:ext cx="2292678" cy="738664"/>
          </a:xfrm>
          <a:prstGeom prst="rect">
            <a:avLst/>
          </a:prstGeom>
        </p:spPr>
        <p:txBody>
          <a:bodyPr wrap="square" rtlCol="0">
            <a:spAutoFit/>
          </a:bodyPr>
          <a:lstStyle/>
          <a:p>
            <a:r>
              <a:rPr lang="en-CA" sz="1400" b="1" spc="300" dirty="0">
                <a:solidFill>
                  <a:srgbClr val="6D3CAF"/>
                </a:solidFill>
                <a:latin typeface="+mj-lt"/>
              </a:rPr>
              <a:t>2018</a:t>
            </a:r>
          </a:p>
          <a:p>
            <a:r>
              <a:rPr lang="en-CA" sz="1400" dirty="0">
                <a:latin typeface="+mj-lt"/>
              </a:rPr>
              <a:t>Kerry Bailey joins as CEO      to drive next stage of growth</a:t>
            </a:r>
            <a:endParaRPr lang="en-US" sz="1400" dirty="0">
              <a:latin typeface="+mj-lt"/>
            </a:endParaRPr>
          </a:p>
        </p:txBody>
      </p:sp>
      <p:cxnSp>
        <p:nvCxnSpPr>
          <p:cNvPr id="27" name="Straight Connector 26">
            <a:extLst>
              <a:ext uri="{FF2B5EF4-FFF2-40B4-BE49-F238E27FC236}">
                <a16:creationId xmlns:a16="http://schemas.microsoft.com/office/drawing/2014/main" id="{8E82F504-8FD4-4D42-99DE-E0331B1CA3E9}"/>
              </a:ext>
            </a:extLst>
          </p:cNvPr>
          <p:cNvCxnSpPr>
            <a:cxnSpLocks/>
          </p:cNvCxnSpPr>
          <p:nvPr/>
        </p:nvCxnSpPr>
        <p:spPr>
          <a:xfrm flipV="1">
            <a:off x="5843278" y="1298698"/>
            <a:ext cx="0" cy="1605000"/>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8C5620F-0F9E-A647-B601-7B64B66ABE60}"/>
              </a:ext>
            </a:extLst>
          </p:cNvPr>
          <p:cNvSpPr>
            <a:spLocks noChangeAspect="1"/>
          </p:cNvSpPr>
          <p:nvPr/>
        </p:nvSpPr>
        <p:spPr>
          <a:xfrm>
            <a:off x="5768080" y="2887432"/>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0145FF5E-BF51-3D4D-A0B3-033BC1004C3A}"/>
              </a:ext>
            </a:extLst>
          </p:cNvPr>
          <p:cNvSpPr/>
          <p:nvPr/>
        </p:nvSpPr>
        <p:spPr>
          <a:xfrm>
            <a:off x="6415995" y="3362090"/>
            <a:ext cx="1869609" cy="738664"/>
          </a:xfrm>
          <a:prstGeom prst="rect">
            <a:avLst/>
          </a:prstGeom>
        </p:spPr>
        <p:txBody>
          <a:bodyPr wrap="square" rtlCol="0">
            <a:spAutoFit/>
          </a:bodyPr>
          <a:lstStyle/>
          <a:p>
            <a:r>
              <a:rPr lang="en-CA" sz="1400" b="1" spc="300" dirty="0">
                <a:solidFill>
                  <a:srgbClr val="6D3CAF"/>
                </a:solidFill>
                <a:latin typeface="+mj-lt"/>
              </a:rPr>
              <a:t>2018</a:t>
            </a:r>
          </a:p>
          <a:p>
            <a:r>
              <a:rPr lang="en-CA" sz="1400" dirty="0">
                <a:latin typeface="+mj-lt"/>
              </a:rPr>
              <a:t>Acquired Machine Learning leader, </a:t>
            </a:r>
            <a:r>
              <a:rPr lang="en-CA" sz="1400" i="1" dirty="0">
                <a:latin typeface="+mj-lt"/>
              </a:rPr>
              <a:t>Versive</a:t>
            </a:r>
            <a:r>
              <a:rPr lang="en-CA" sz="1400" dirty="0">
                <a:latin typeface="+mj-lt"/>
              </a:rPr>
              <a:t> </a:t>
            </a:r>
            <a:endParaRPr lang="en-US" sz="1400" dirty="0">
              <a:latin typeface="+mj-lt"/>
            </a:endParaRPr>
          </a:p>
        </p:txBody>
      </p:sp>
      <p:sp>
        <p:nvSpPr>
          <p:cNvPr id="30" name="Rectangle 29">
            <a:extLst>
              <a:ext uri="{FF2B5EF4-FFF2-40B4-BE49-F238E27FC236}">
                <a16:creationId xmlns:a16="http://schemas.microsoft.com/office/drawing/2014/main" id="{A9487AE5-C8B8-F24E-ADA4-04FDA0D80D63}"/>
              </a:ext>
            </a:extLst>
          </p:cNvPr>
          <p:cNvSpPr/>
          <p:nvPr/>
        </p:nvSpPr>
        <p:spPr>
          <a:xfrm>
            <a:off x="7264464" y="289209"/>
            <a:ext cx="1477617" cy="738664"/>
          </a:xfrm>
          <a:prstGeom prst="rect">
            <a:avLst/>
          </a:prstGeom>
        </p:spPr>
        <p:txBody>
          <a:bodyPr wrap="square" rtlCol="0">
            <a:spAutoFit/>
          </a:bodyPr>
          <a:lstStyle/>
          <a:p>
            <a:r>
              <a:rPr lang="en-CA" sz="1400" b="1" spc="300" dirty="0">
                <a:solidFill>
                  <a:srgbClr val="6D3CAF"/>
                </a:solidFill>
                <a:latin typeface="+mj-lt"/>
              </a:rPr>
              <a:t>2019</a:t>
            </a:r>
          </a:p>
          <a:p>
            <a:r>
              <a:rPr lang="en-CA" sz="1400" dirty="0">
                <a:latin typeface="+mj-lt"/>
              </a:rPr>
              <a:t>New Global HQ in Waterloo, Canada</a:t>
            </a:r>
            <a:endParaRPr lang="en-US" sz="1400" dirty="0">
              <a:latin typeface="+mj-lt"/>
            </a:endParaRPr>
          </a:p>
        </p:txBody>
      </p:sp>
      <p:cxnSp>
        <p:nvCxnSpPr>
          <p:cNvPr id="31" name="Straight Connector 30">
            <a:extLst>
              <a:ext uri="{FF2B5EF4-FFF2-40B4-BE49-F238E27FC236}">
                <a16:creationId xmlns:a16="http://schemas.microsoft.com/office/drawing/2014/main" id="{0FC08745-656B-B541-8AC4-7E30F70CE6E8}"/>
              </a:ext>
            </a:extLst>
          </p:cNvPr>
          <p:cNvCxnSpPr>
            <a:cxnSpLocks/>
          </p:cNvCxnSpPr>
          <p:nvPr/>
        </p:nvCxnSpPr>
        <p:spPr>
          <a:xfrm flipV="1">
            <a:off x="7258956" y="1994189"/>
            <a:ext cx="0" cy="652592"/>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66F451DC-6111-0947-8448-FC971169E3AE}"/>
              </a:ext>
            </a:extLst>
          </p:cNvPr>
          <p:cNvSpPr>
            <a:spLocks noChangeAspect="1"/>
          </p:cNvSpPr>
          <p:nvPr/>
        </p:nvSpPr>
        <p:spPr>
          <a:xfrm>
            <a:off x="7173416" y="2531663"/>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CABC8107-6CEE-9C42-80B1-C44D7EE1E88E}"/>
              </a:ext>
            </a:extLst>
          </p:cNvPr>
          <p:cNvSpPr/>
          <p:nvPr/>
        </p:nvSpPr>
        <p:spPr>
          <a:xfrm>
            <a:off x="7879535" y="4829095"/>
            <a:ext cx="2399859" cy="954107"/>
          </a:xfrm>
          <a:prstGeom prst="rect">
            <a:avLst/>
          </a:prstGeom>
        </p:spPr>
        <p:txBody>
          <a:bodyPr wrap="square" rtlCol="0">
            <a:spAutoFit/>
          </a:bodyPr>
          <a:lstStyle/>
          <a:p>
            <a:r>
              <a:rPr lang="en-CA" sz="1400" b="1" spc="300" dirty="0">
                <a:solidFill>
                  <a:srgbClr val="6D3CAF"/>
                </a:solidFill>
                <a:latin typeface="+mj-lt"/>
              </a:rPr>
              <a:t>2019</a:t>
            </a:r>
          </a:p>
          <a:p>
            <a:r>
              <a:rPr lang="en-CA" sz="1400" dirty="0">
                <a:latin typeface="+mj-lt"/>
              </a:rPr>
              <a:t>Expanded expertise across best of breed tech including </a:t>
            </a:r>
            <a:r>
              <a:rPr lang="en-CA" sz="1400" i="1" dirty="0">
                <a:latin typeface="+mj-lt"/>
              </a:rPr>
              <a:t>Crowdstrike</a:t>
            </a:r>
            <a:r>
              <a:rPr lang="en-CA" sz="1400" dirty="0">
                <a:latin typeface="+mj-lt"/>
              </a:rPr>
              <a:t> and</a:t>
            </a:r>
            <a:r>
              <a:rPr lang="en-CA" sz="1400" i="1" dirty="0">
                <a:latin typeface="+mj-lt"/>
              </a:rPr>
              <a:t> Carbon Black</a:t>
            </a:r>
          </a:p>
        </p:txBody>
      </p:sp>
      <p:cxnSp>
        <p:nvCxnSpPr>
          <p:cNvPr id="34" name="Straight Connector 33">
            <a:extLst>
              <a:ext uri="{FF2B5EF4-FFF2-40B4-BE49-F238E27FC236}">
                <a16:creationId xmlns:a16="http://schemas.microsoft.com/office/drawing/2014/main" id="{DC7CD400-3C4D-9549-84A8-9987B96D4E4A}"/>
              </a:ext>
            </a:extLst>
          </p:cNvPr>
          <p:cNvCxnSpPr>
            <a:cxnSpLocks/>
          </p:cNvCxnSpPr>
          <p:nvPr/>
        </p:nvCxnSpPr>
        <p:spPr>
          <a:xfrm flipV="1">
            <a:off x="7882916" y="2457642"/>
            <a:ext cx="0" cy="904448"/>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E9A3DC85-7D89-1842-AE0A-C88457993B98}"/>
              </a:ext>
            </a:extLst>
          </p:cNvPr>
          <p:cNvSpPr>
            <a:spLocks noChangeAspect="1"/>
          </p:cNvSpPr>
          <p:nvPr/>
        </p:nvSpPr>
        <p:spPr>
          <a:xfrm>
            <a:off x="7800894" y="2346253"/>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le 35">
            <a:extLst>
              <a:ext uri="{FF2B5EF4-FFF2-40B4-BE49-F238E27FC236}">
                <a16:creationId xmlns:a16="http://schemas.microsoft.com/office/drawing/2014/main" id="{23201457-9C38-5E46-868D-41443F4BB566}"/>
              </a:ext>
            </a:extLst>
          </p:cNvPr>
          <p:cNvSpPr/>
          <p:nvPr/>
        </p:nvSpPr>
        <p:spPr>
          <a:xfrm>
            <a:off x="8588233" y="3606429"/>
            <a:ext cx="3441212" cy="954107"/>
          </a:xfrm>
          <a:prstGeom prst="rect">
            <a:avLst/>
          </a:prstGeom>
        </p:spPr>
        <p:txBody>
          <a:bodyPr wrap="square" rtlCol="0">
            <a:spAutoFit/>
          </a:bodyPr>
          <a:lstStyle/>
          <a:p>
            <a:r>
              <a:rPr lang="en-CA" sz="1400" b="1" spc="300" dirty="0">
                <a:solidFill>
                  <a:srgbClr val="6D3CAF"/>
                </a:solidFill>
                <a:latin typeface="+mj-lt"/>
              </a:rPr>
              <a:t>2020</a:t>
            </a:r>
          </a:p>
          <a:p>
            <a:r>
              <a:rPr lang="en-CA" sz="1400" dirty="0">
                <a:latin typeface="+mj-lt"/>
              </a:rPr>
              <a:t>Introduced Atlas XDR Cloud Platform with complete Multi-Signal Capability across Network, Endpoint, Log, Cloud and more</a:t>
            </a:r>
          </a:p>
        </p:txBody>
      </p:sp>
      <p:cxnSp>
        <p:nvCxnSpPr>
          <p:cNvPr id="37" name="Straight Connector 36">
            <a:extLst>
              <a:ext uri="{FF2B5EF4-FFF2-40B4-BE49-F238E27FC236}">
                <a16:creationId xmlns:a16="http://schemas.microsoft.com/office/drawing/2014/main" id="{3B0F4D7C-456E-B849-9FEA-0CEFFED870EE}"/>
              </a:ext>
            </a:extLst>
          </p:cNvPr>
          <p:cNvCxnSpPr>
            <a:cxnSpLocks/>
            <a:endCxn id="38" idx="4"/>
          </p:cNvCxnSpPr>
          <p:nvPr/>
        </p:nvCxnSpPr>
        <p:spPr>
          <a:xfrm flipV="1">
            <a:off x="8575740" y="2341193"/>
            <a:ext cx="4411" cy="1419799"/>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76C5770-DC85-4248-9FDD-DD6DE8AEC3DB}"/>
              </a:ext>
            </a:extLst>
          </p:cNvPr>
          <p:cNvSpPr>
            <a:spLocks noChangeAspect="1"/>
          </p:cNvSpPr>
          <p:nvPr/>
        </p:nvSpPr>
        <p:spPr>
          <a:xfrm>
            <a:off x="8496445" y="2173782"/>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38">
            <a:extLst>
              <a:ext uri="{FF2B5EF4-FFF2-40B4-BE49-F238E27FC236}">
                <a16:creationId xmlns:a16="http://schemas.microsoft.com/office/drawing/2014/main" id="{C7B6E22D-E463-6344-91BB-DC38BDD60CCD}"/>
              </a:ext>
            </a:extLst>
          </p:cNvPr>
          <p:cNvSpPr/>
          <p:nvPr/>
        </p:nvSpPr>
        <p:spPr>
          <a:xfrm>
            <a:off x="9196432" y="617447"/>
            <a:ext cx="2436764" cy="738664"/>
          </a:xfrm>
          <a:prstGeom prst="rect">
            <a:avLst/>
          </a:prstGeom>
        </p:spPr>
        <p:txBody>
          <a:bodyPr wrap="square" rtlCol="0">
            <a:spAutoFit/>
          </a:bodyPr>
          <a:lstStyle/>
          <a:p>
            <a:r>
              <a:rPr lang="en-CA" sz="1400" b="1" spc="300" dirty="0">
                <a:solidFill>
                  <a:srgbClr val="6D3CAF"/>
                </a:solidFill>
                <a:latin typeface="+mj-lt"/>
              </a:rPr>
              <a:t>2020</a:t>
            </a:r>
          </a:p>
          <a:p>
            <a:r>
              <a:rPr lang="en-CA" sz="1400" dirty="0">
                <a:latin typeface="+mj-lt"/>
              </a:rPr>
              <a:t>Announced key partnerships with </a:t>
            </a:r>
            <a:r>
              <a:rPr lang="en-CA" sz="1400" i="1" dirty="0">
                <a:latin typeface="+mj-lt"/>
              </a:rPr>
              <a:t>Microsoft</a:t>
            </a:r>
            <a:r>
              <a:rPr lang="en-CA" sz="1400" dirty="0">
                <a:latin typeface="+mj-lt"/>
              </a:rPr>
              <a:t> and </a:t>
            </a:r>
            <a:r>
              <a:rPr lang="en-CA" sz="1400" i="1" dirty="0">
                <a:latin typeface="+mj-lt"/>
              </a:rPr>
              <a:t>UiPath</a:t>
            </a:r>
          </a:p>
        </p:txBody>
      </p:sp>
      <p:cxnSp>
        <p:nvCxnSpPr>
          <p:cNvPr id="40" name="Straight Connector 39">
            <a:extLst>
              <a:ext uri="{FF2B5EF4-FFF2-40B4-BE49-F238E27FC236}">
                <a16:creationId xmlns:a16="http://schemas.microsoft.com/office/drawing/2014/main" id="{C353B642-F0B9-A342-8390-2D812F9515C1}"/>
              </a:ext>
            </a:extLst>
          </p:cNvPr>
          <p:cNvCxnSpPr>
            <a:cxnSpLocks/>
          </p:cNvCxnSpPr>
          <p:nvPr/>
        </p:nvCxnSpPr>
        <p:spPr>
          <a:xfrm flipV="1">
            <a:off x="9196432" y="739987"/>
            <a:ext cx="0" cy="1370079"/>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036B93CB-73B1-DF4C-BFAF-755E0C1C8E98}"/>
              </a:ext>
            </a:extLst>
          </p:cNvPr>
          <p:cNvSpPr>
            <a:spLocks noChangeAspect="1"/>
          </p:cNvSpPr>
          <p:nvPr/>
        </p:nvSpPr>
        <p:spPr>
          <a:xfrm>
            <a:off x="9114107" y="2026409"/>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41">
            <a:extLst>
              <a:ext uri="{FF2B5EF4-FFF2-40B4-BE49-F238E27FC236}">
                <a16:creationId xmlns:a16="http://schemas.microsoft.com/office/drawing/2014/main" id="{CA46A4F3-0338-4043-9076-D710FAB74D79}"/>
              </a:ext>
            </a:extLst>
          </p:cNvPr>
          <p:cNvSpPr/>
          <p:nvPr/>
        </p:nvSpPr>
        <p:spPr>
          <a:xfrm>
            <a:off x="9809572" y="2257962"/>
            <a:ext cx="1970039" cy="1384995"/>
          </a:xfrm>
          <a:prstGeom prst="rect">
            <a:avLst/>
          </a:prstGeom>
        </p:spPr>
        <p:txBody>
          <a:bodyPr wrap="square" rtlCol="0">
            <a:spAutoFit/>
          </a:bodyPr>
          <a:lstStyle/>
          <a:p>
            <a:r>
              <a:rPr lang="en-CA" sz="1400" b="1" spc="300" dirty="0">
                <a:solidFill>
                  <a:srgbClr val="6D3CAF"/>
                </a:solidFill>
                <a:latin typeface="+mj-lt"/>
              </a:rPr>
              <a:t>2021</a:t>
            </a:r>
          </a:p>
          <a:p>
            <a:r>
              <a:rPr lang="en-CA" sz="1400" dirty="0">
                <a:latin typeface="+mj-lt"/>
              </a:rPr>
              <a:t>Acquired CyFIR and announced complete Cyber Investigations portfolio with 4-hour threat suppression</a:t>
            </a:r>
          </a:p>
        </p:txBody>
      </p:sp>
      <p:cxnSp>
        <p:nvCxnSpPr>
          <p:cNvPr id="43" name="Straight Connector 42">
            <a:extLst>
              <a:ext uri="{FF2B5EF4-FFF2-40B4-BE49-F238E27FC236}">
                <a16:creationId xmlns:a16="http://schemas.microsoft.com/office/drawing/2014/main" id="{A416D0C4-A25D-CD41-9B70-2F9BBFFE9545}"/>
              </a:ext>
            </a:extLst>
          </p:cNvPr>
          <p:cNvCxnSpPr>
            <a:cxnSpLocks/>
          </p:cNvCxnSpPr>
          <p:nvPr/>
        </p:nvCxnSpPr>
        <p:spPr>
          <a:xfrm flipV="1">
            <a:off x="9797710" y="1923747"/>
            <a:ext cx="0" cy="480219"/>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730C9C97-7E4C-7141-8DDA-C412649BEA95}"/>
              </a:ext>
            </a:extLst>
          </p:cNvPr>
          <p:cNvSpPr>
            <a:spLocks noChangeAspect="1"/>
          </p:cNvSpPr>
          <p:nvPr/>
        </p:nvSpPr>
        <p:spPr>
          <a:xfrm>
            <a:off x="9718415" y="1848810"/>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5" name="Straight Connector 44">
            <a:extLst>
              <a:ext uri="{FF2B5EF4-FFF2-40B4-BE49-F238E27FC236}">
                <a16:creationId xmlns:a16="http://schemas.microsoft.com/office/drawing/2014/main" id="{9BE86EDB-A5EB-864B-A7DF-F9D304FE1449}"/>
              </a:ext>
            </a:extLst>
          </p:cNvPr>
          <p:cNvCxnSpPr>
            <a:cxnSpLocks/>
          </p:cNvCxnSpPr>
          <p:nvPr/>
        </p:nvCxnSpPr>
        <p:spPr>
          <a:xfrm flipV="1">
            <a:off x="6420850" y="2835566"/>
            <a:ext cx="0" cy="679420"/>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0614DD3D-36E6-974D-AEF4-E50493D70430}"/>
              </a:ext>
            </a:extLst>
          </p:cNvPr>
          <p:cNvSpPr>
            <a:spLocks noChangeAspect="1"/>
          </p:cNvSpPr>
          <p:nvPr/>
        </p:nvSpPr>
        <p:spPr>
          <a:xfrm>
            <a:off x="6337145" y="2744275"/>
            <a:ext cx="167411" cy="167411"/>
          </a:xfrm>
          <a:prstGeom prst="ellipse">
            <a:avLst/>
          </a:prstGeom>
          <a:solidFill>
            <a:srgbClr val="41257C"/>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Connector 46">
            <a:extLst>
              <a:ext uri="{FF2B5EF4-FFF2-40B4-BE49-F238E27FC236}">
                <a16:creationId xmlns:a16="http://schemas.microsoft.com/office/drawing/2014/main" id="{CF99AB4A-CB64-854A-A966-3A5C37A6BED9}"/>
              </a:ext>
            </a:extLst>
          </p:cNvPr>
          <p:cNvCxnSpPr>
            <a:cxnSpLocks/>
          </p:cNvCxnSpPr>
          <p:nvPr/>
        </p:nvCxnSpPr>
        <p:spPr>
          <a:xfrm>
            <a:off x="7258956" y="467962"/>
            <a:ext cx="0" cy="746389"/>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E6604EB-F9FC-1F45-A8A5-AD14A2BD9AAD}"/>
              </a:ext>
            </a:extLst>
          </p:cNvPr>
          <p:cNvCxnSpPr>
            <a:cxnSpLocks/>
          </p:cNvCxnSpPr>
          <p:nvPr/>
        </p:nvCxnSpPr>
        <p:spPr>
          <a:xfrm flipV="1">
            <a:off x="7882916" y="4226383"/>
            <a:ext cx="0" cy="732203"/>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5E817698-2F45-B84A-B2D7-552227804A25}"/>
              </a:ext>
            </a:extLst>
          </p:cNvPr>
          <p:cNvSpPr/>
          <p:nvPr/>
        </p:nvSpPr>
        <p:spPr>
          <a:xfrm>
            <a:off x="8428089" y="5979264"/>
            <a:ext cx="3083376" cy="254000"/>
          </a:xfrm>
          <a:prstGeom prst="roundRect">
            <a:avLst>
              <a:gd name="adj" fmla="val 50000"/>
            </a:avLst>
          </a:prstGeom>
          <a:gradFill flip="none" rotWithShape="1">
            <a:gsLst>
              <a:gs pos="100000">
                <a:schemeClr val="accent1">
                  <a:alpha val="50430"/>
                </a:schemeClr>
              </a:gs>
              <a:gs pos="2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spc="300" dirty="0">
                <a:solidFill>
                  <a:schemeClr val="bg1"/>
                </a:solidFill>
                <a:latin typeface="+mj-lt"/>
              </a:rPr>
              <a:t>OWN THE “R”</a:t>
            </a:r>
          </a:p>
        </p:txBody>
      </p:sp>
      <p:sp>
        <p:nvSpPr>
          <p:cNvPr id="50" name="Rounded Rectangle 49">
            <a:extLst>
              <a:ext uri="{FF2B5EF4-FFF2-40B4-BE49-F238E27FC236}">
                <a16:creationId xmlns:a16="http://schemas.microsoft.com/office/drawing/2014/main" id="{0F794289-F7BE-C94F-A406-8E7C89032438}"/>
              </a:ext>
            </a:extLst>
          </p:cNvPr>
          <p:cNvSpPr/>
          <p:nvPr/>
        </p:nvSpPr>
        <p:spPr>
          <a:xfrm>
            <a:off x="5266876" y="5979264"/>
            <a:ext cx="4006333" cy="254000"/>
          </a:xfrm>
          <a:prstGeom prst="roundRect">
            <a:avLst>
              <a:gd name="adj" fmla="val 50000"/>
            </a:avLst>
          </a:prstGeom>
          <a:gradFill flip="none" rotWithShape="1">
            <a:gsLst>
              <a:gs pos="100000">
                <a:schemeClr val="accent1">
                  <a:alpha val="50430"/>
                </a:schemeClr>
              </a:gs>
              <a:gs pos="2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spc="300" dirty="0">
                <a:solidFill>
                  <a:schemeClr val="bg1"/>
                </a:solidFill>
                <a:latin typeface="+mj-lt"/>
              </a:rPr>
              <a:t>PLATFORM ADVANCEMENT</a:t>
            </a:r>
          </a:p>
        </p:txBody>
      </p:sp>
      <p:sp>
        <p:nvSpPr>
          <p:cNvPr id="51" name="Rounded Rectangle 50">
            <a:extLst>
              <a:ext uri="{FF2B5EF4-FFF2-40B4-BE49-F238E27FC236}">
                <a16:creationId xmlns:a16="http://schemas.microsoft.com/office/drawing/2014/main" id="{8B691712-9004-D24B-87FA-0A878C86BD5D}"/>
              </a:ext>
            </a:extLst>
          </p:cNvPr>
          <p:cNvSpPr/>
          <p:nvPr/>
        </p:nvSpPr>
        <p:spPr>
          <a:xfrm>
            <a:off x="2542678" y="5979264"/>
            <a:ext cx="3490726" cy="254000"/>
          </a:xfrm>
          <a:prstGeom prst="roundRect">
            <a:avLst>
              <a:gd name="adj" fmla="val 50000"/>
            </a:avLst>
          </a:prstGeom>
          <a:gradFill flip="none" rotWithShape="1">
            <a:gsLst>
              <a:gs pos="100000">
                <a:schemeClr val="accent1">
                  <a:alpha val="50430"/>
                </a:schemeClr>
              </a:gs>
              <a:gs pos="2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050" b="1" spc="300" dirty="0">
                <a:solidFill>
                  <a:schemeClr val="bg1"/>
                </a:solidFill>
                <a:latin typeface="+mj-lt"/>
              </a:rPr>
              <a:t>GLOBAL EXPANSION</a:t>
            </a:r>
            <a:endParaRPr lang="en-US" sz="1050" b="1" spc="300" dirty="0">
              <a:solidFill>
                <a:schemeClr val="bg1"/>
              </a:solidFill>
              <a:latin typeface="+mj-lt"/>
            </a:endParaRPr>
          </a:p>
        </p:txBody>
      </p:sp>
      <p:sp>
        <p:nvSpPr>
          <p:cNvPr id="52" name="Freeform 51">
            <a:extLst>
              <a:ext uri="{FF2B5EF4-FFF2-40B4-BE49-F238E27FC236}">
                <a16:creationId xmlns:a16="http://schemas.microsoft.com/office/drawing/2014/main" id="{5D5E5B90-A6D9-3040-ABCE-EBBB53FEE4C9}"/>
              </a:ext>
            </a:extLst>
          </p:cNvPr>
          <p:cNvSpPr/>
          <p:nvPr/>
        </p:nvSpPr>
        <p:spPr>
          <a:xfrm>
            <a:off x="769105" y="5979264"/>
            <a:ext cx="2548052" cy="254000"/>
          </a:xfrm>
          <a:custGeom>
            <a:avLst/>
            <a:gdLst>
              <a:gd name="connsiteX0" fmla="*/ 0 w 2548052"/>
              <a:gd name="connsiteY0" fmla="*/ 0 h 254000"/>
              <a:gd name="connsiteX1" fmla="*/ 2421052 w 2548052"/>
              <a:gd name="connsiteY1" fmla="*/ 0 h 254000"/>
              <a:gd name="connsiteX2" fmla="*/ 2548052 w 2548052"/>
              <a:gd name="connsiteY2" fmla="*/ 127000 h 254000"/>
              <a:gd name="connsiteX3" fmla="*/ 2421052 w 2548052"/>
              <a:gd name="connsiteY3" fmla="*/ 254000 h 254000"/>
              <a:gd name="connsiteX4" fmla="*/ 0 w 2548052"/>
              <a:gd name="connsiteY4" fmla="*/ 254000 h 2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052" h="254000">
                <a:moveTo>
                  <a:pt x="0" y="0"/>
                </a:moveTo>
                <a:lnTo>
                  <a:pt x="2421052" y="0"/>
                </a:lnTo>
                <a:cubicBezTo>
                  <a:pt x="2491192" y="0"/>
                  <a:pt x="2548052" y="56860"/>
                  <a:pt x="2548052" y="127000"/>
                </a:cubicBezTo>
                <a:cubicBezTo>
                  <a:pt x="2548052" y="197140"/>
                  <a:pt x="2491192" y="254000"/>
                  <a:pt x="2421052" y="254000"/>
                </a:cubicBezTo>
                <a:lnTo>
                  <a:pt x="0" y="254000"/>
                </a:lnTo>
                <a:close/>
              </a:path>
            </a:pathLst>
          </a:custGeom>
          <a:gradFill flip="none" rotWithShape="1">
            <a:gsLst>
              <a:gs pos="100000">
                <a:schemeClr val="accent1">
                  <a:alpha val="50430"/>
                </a:schemeClr>
              </a:gs>
              <a:gs pos="2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144000" rtlCol="0" anchor="ctr">
            <a:noAutofit/>
          </a:bodyPr>
          <a:lstStyle/>
          <a:p>
            <a:pPr algn="r"/>
            <a:r>
              <a:rPr lang="en-CA" sz="1050" b="1" spc="300" dirty="0">
                <a:solidFill>
                  <a:schemeClr val="bg1"/>
                </a:solidFill>
                <a:latin typeface="+mj-lt"/>
              </a:rPr>
              <a:t>EXPERTISE IN RESPONSE</a:t>
            </a:r>
            <a:endParaRPr lang="en-US" sz="1050" b="1" spc="300" dirty="0">
              <a:solidFill>
                <a:schemeClr val="bg1"/>
              </a:solidFill>
              <a:latin typeface="+mj-lt"/>
            </a:endParaRPr>
          </a:p>
        </p:txBody>
      </p:sp>
      <p:sp>
        <p:nvSpPr>
          <p:cNvPr id="53" name="Rectangle 52">
            <a:extLst>
              <a:ext uri="{FF2B5EF4-FFF2-40B4-BE49-F238E27FC236}">
                <a16:creationId xmlns:a16="http://schemas.microsoft.com/office/drawing/2014/main" id="{978BB682-B551-6547-8B30-5985E263A003}"/>
              </a:ext>
            </a:extLst>
          </p:cNvPr>
          <p:cNvSpPr/>
          <p:nvPr/>
        </p:nvSpPr>
        <p:spPr>
          <a:xfrm>
            <a:off x="775746" y="2156715"/>
            <a:ext cx="1467160" cy="1169551"/>
          </a:xfrm>
          <a:prstGeom prst="rect">
            <a:avLst/>
          </a:prstGeom>
        </p:spPr>
        <p:txBody>
          <a:bodyPr wrap="square" rtlCol="0">
            <a:spAutoFit/>
          </a:bodyPr>
          <a:lstStyle/>
          <a:p>
            <a:r>
              <a:rPr lang="en-CA" sz="1400" b="1" spc="300" dirty="0">
                <a:solidFill>
                  <a:srgbClr val="6D3CAF"/>
                </a:solidFill>
                <a:latin typeface="+mj-lt"/>
              </a:rPr>
              <a:t>2001</a:t>
            </a:r>
          </a:p>
          <a:p>
            <a:r>
              <a:rPr lang="en-CA" sz="1400" dirty="0">
                <a:latin typeface="+mj-lt"/>
              </a:rPr>
              <a:t>eSentire founded to disrupt threats in hedge fund environments</a:t>
            </a:r>
            <a:endParaRPr lang="en-US" sz="1400" dirty="0">
              <a:latin typeface="+mj-lt"/>
            </a:endParaRPr>
          </a:p>
        </p:txBody>
      </p:sp>
      <p:cxnSp>
        <p:nvCxnSpPr>
          <p:cNvPr id="54" name="Straight Connector 53">
            <a:extLst>
              <a:ext uri="{FF2B5EF4-FFF2-40B4-BE49-F238E27FC236}">
                <a16:creationId xmlns:a16="http://schemas.microsoft.com/office/drawing/2014/main" id="{C6D10FF7-0A74-2D42-90C4-8791CD3BB512}"/>
              </a:ext>
            </a:extLst>
          </p:cNvPr>
          <p:cNvCxnSpPr>
            <a:cxnSpLocks/>
          </p:cNvCxnSpPr>
          <p:nvPr/>
        </p:nvCxnSpPr>
        <p:spPr>
          <a:xfrm flipV="1">
            <a:off x="769105" y="2289105"/>
            <a:ext cx="0" cy="3944159"/>
          </a:xfrm>
          <a:prstGeom prst="line">
            <a:avLst/>
          </a:prstGeom>
          <a:ln w="12700">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8AEEC80E-F7C6-FE40-80FE-BA8E59B61185}"/>
              </a:ext>
            </a:extLst>
          </p:cNvPr>
          <p:cNvSpPr>
            <a:spLocks noChangeAspect="1"/>
          </p:cNvSpPr>
          <p:nvPr/>
        </p:nvSpPr>
        <p:spPr>
          <a:xfrm>
            <a:off x="648962" y="4174880"/>
            <a:ext cx="240286" cy="240286"/>
          </a:xfrm>
          <a:prstGeom prst="ellipse">
            <a:avLst/>
          </a:prstGeom>
          <a:solidFill>
            <a:srgbClr val="00C5DD"/>
          </a:solidFill>
          <a:ln w="6032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 Placeholder 1">
            <a:extLst>
              <a:ext uri="{FF2B5EF4-FFF2-40B4-BE49-F238E27FC236}">
                <a16:creationId xmlns:a16="http://schemas.microsoft.com/office/drawing/2014/main" id="{83C490C7-6EB1-8446-9A8A-166EC430D1ED}"/>
              </a:ext>
            </a:extLst>
          </p:cNvPr>
          <p:cNvSpPr>
            <a:spLocks noGrp="1"/>
          </p:cNvSpPr>
          <p:nvPr>
            <p:ph type="body" sz="quarter" idx="10"/>
          </p:nvPr>
        </p:nvSpPr>
        <p:spPr>
          <a:xfrm>
            <a:off x="260321" y="212005"/>
            <a:ext cx="6624574" cy="514800"/>
          </a:xfrm>
        </p:spPr>
        <p:txBody>
          <a:bodyPr/>
          <a:lstStyle/>
          <a:p>
            <a:r>
              <a:rPr lang="en-US" sz="3200" dirty="0"/>
              <a:t>Constant Forward Momentum</a:t>
            </a:r>
          </a:p>
        </p:txBody>
      </p:sp>
      <p:sp>
        <p:nvSpPr>
          <p:cNvPr id="4" name="Footer Placeholder 3">
            <a:extLst>
              <a:ext uri="{FF2B5EF4-FFF2-40B4-BE49-F238E27FC236}">
                <a16:creationId xmlns:a16="http://schemas.microsoft.com/office/drawing/2014/main" id="{DB5749CE-9658-AC49-86D8-F40E7E0A2C8C}"/>
              </a:ext>
            </a:extLst>
          </p:cNvPr>
          <p:cNvSpPr>
            <a:spLocks noGrp="1"/>
          </p:cNvSpPr>
          <p:nvPr>
            <p:ph type="ftr" sz="quarter" idx="3"/>
          </p:nvPr>
        </p:nvSpPr>
        <p:spPr/>
        <p:txBody>
          <a:bodyPr/>
          <a:lstStyle/>
          <a:p>
            <a:r>
              <a:rPr lang="en-CA" dirty="0"/>
              <a:t>eSentire CONFIDENTIAL</a:t>
            </a:r>
          </a:p>
        </p:txBody>
      </p:sp>
      <p:sp>
        <p:nvSpPr>
          <p:cNvPr id="5" name="Slide Number Placeholder 4">
            <a:extLst>
              <a:ext uri="{FF2B5EF4-FFF2-40B4-BE49-F238E27FC236}">
                <a16:creationId xmlns:a16="http://schemas.microsoft.com/office/drawing/2014/main" id="{EE47C08F-4EFF-6D4E-AC25-441C1FD1D9FE}"/>
              </a:ext>
            </a:extLst>
          </p:cNvPr>
          <p:cNvSpPr>
            <a:spLocks noGrp="1"/>
          </p:cNvSpPr>
          <p:nvPr>
            <p:ph type="sldNum" sz="quarter" idx="4"/>
          </p:nvPr>
        </p:nvSpPr>
        <p:spPr/>
        <p:txBody>
          <a:bodyPr/>
          <a:lstStyle/>
          <a:p>
            <a:fld id="{00993212-4268-2345-9A22-365630C70738}" type="slidenum">
              <a:rPr lang="en-US" smtClean="0"/>
              <a:pPr/>
              <a:t>3</a:t>
            </a:fld>
            <a:endParaRPr lang="en-CA" dirty="0"/>
          </a:p>
        </p:txBody>
      </p:sp>
      <p:cxnSp>
        <p:nvCxnSpPr>
          <p:cNvPr id="56" name="Straight Connector 55">
            <a:extLst>
              <a:ext uri="{FF2B5EF4-FFF2-40B4-BE49-F238E27FC236}">
                <a16:creationId xmlns:a16="http://schemas.microsoft.com/office/drawing/2014/main" id="{3CBF2AA0-4D37-BE40-91D5-6F64F14FB7A0}"/>
              </a:ext>
            </a:extLst>
          </p:cNvPr>
          <p:cNvCxnSpPr/>
          <p:nvPr/>
        </p:nvCxnSpPr>
        <p:spPr>
          <a:xfrm>
            <a:off x="445818" y="6462944"/>
            <a:ext cx="0" cy="168675"/>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84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C71916-17F1-6B4E-98C2-6907EC831D7B}"/>
              </a:ext>
            </a:extLst>
          </p:cNvPr>
          <p:cNvGrpSpPr/>
          <p:nvPr/>
        </p:nvGrpSpPr>
        <p:grpSpPr>
          <a:xfrm>
            <a:off x="0" y="619125"/>
            <a:ext cx="12192000" cy="5737225"/>
            <a:chOff x="0" y="619125"/>
            <a:chExt cx="12192000" cy="5737225"/>
          </a:xfrm>
        </p:grpSpPr>
        <p:pic>
          <p:nvPicPr>
            <p:cNvPr id="4" name="Graphic 3">
              <a:extLst>
                <a:ext uri="{FF2B5EF4-FFF2-40B4-BE49-F238E27FC236}">
                  <a16:creationId xmlns:a16="http://schemas.microsoft.com/office/drawing/2014/main" id="{C6EE210F-FFD0-4448-ADC5-441463BDD4F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41" r="6840" b="6840"/>
            <a:stretch/>
          </p:blipFill>
          <p:spPr>
            <a:xfrm>
              <a:off x="0" y="619125"/>
              <a:ext cx="12192000" cy="5619750"/>
            </a:xfrm>
            <a:prstGeom prst="rect">
              <a:avLst/>
            </a:prstGeom>
          </p:spPr>
        </p:pic>
        <p:sp>
          <p:nvSpPr>
            <p:cNvPr id="5" name="Rectangle 4">
              <a:extLst>
                <a:ext uri="{FF2B5EF4-FFF2-40B4-BE49-F238E27FC236}">
                  <a16:creationId xmlns:a16="http://schemas.microsoft.com/office/drawing/2014/main" id="{99F2796B-C563-A54B-BDB5-A8677B88132F}"/>
                </a:ext>
              </a:extLst>
            </p:cNvPr>
            <p:cNvSpPr/>
            <p:nvPr/>
          </p:nvSpPr>
          <p:spPr>
            <a:xfrm>
              <a:off x="0" y="5527343"/>
              <a:ext cx="12192000" cy="829007"/>
            </a:xfrm>
            <a:prstGeom prst="rect">
              <a:avLst/>
            </a:prstGeom>
            <a:gradFill flip="none" rotWithShape="1">
              <a:gsLst>
                <a:gs pos="100000">
                  <a:schemeClr val="bg1"/>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Footer Placeholder 1">
            <a:extLst>
              <a:ext uri="{FF2B5EF4-FFF2-40B4-BE49-F238E27FC236}">
                <a16:creationId xmlns:a16="http://schemas.microsoft.com/office/drawing/2014/main" id="{A5E87307-47EB-AD4D-A7E2-0B87DD123EBF}"/>
              </a:ext>
            </a:extLst>
          </p:cNvPr>
          <p:cNvSpPr>
            <a:spLocks noGrp="1"/>
          </p:cNvSpPr>
          <p:nvPr>
            <p:ph type="ftr" sz="quarter" idx="3"/>
          </p:nvPr>
        </p:nvSpPr>
        <p:spPr/>
        <p:txBody>
          <a:bodyPr/>
          <a:lstStyle/>
          <a:p>
            <a:r>
              <a:rPr lang="en-CA" dirty="0"/>
              <a:t>eSentire CONFIDENTIAL</a:t>
            </a:r>
          </a:p>
        </p:txBody>
      </p:sp>
      <p:sp>
        <p:nvSpPr>
          <p:cNvPr id="3" name="Slide Number Placeholder 2">
            <a:extLst>
              <a:ext uri="{FF2B5EF4-FFF2-40B4-BE49-F238E27FC236}">
                <a16:creationId xmlns:a16="http://schemas.microsoft.com/office/drawing/2014/main" id="{032999AA-3F4C-E940-B7FD-AEBDE451169F}"/>
              </a:ext>
            </a:extLst>
          </p:cNvPr>
          <p:cNvSpPr>
            <a:spLocks noGrp="1"/>
          </p:cNvSpPr>
          <p:nvPr>
            <p:ph type="sldNum" sz="quarter" idx="4"/>
          </p:nvPr>
        </p:nvSpPr>
        <p:spPr/>
        <p:txBody>
          <a:bodyPr/>
          <a:lstStyle/>
          <a:p>
            <a:fld id="{00993212-4268-2345-9A22-365630C70738}" type="slidenum">
              <a:rPr lang="en-US" smtClean="0"/>
              <a:pPr/>
              <a:t>4</a:t>
            </a:fld>
            <a:endParaRPr lang="en-CA" dirty="0"/>
          </a:p>
        </p:txBody>
      </p:sp>
      <p:grpSp>
        <p:nvGrpSpPr>
          <p:cNvPr id="67" name="Quote">
            <a:extLst>
              <a:ext uri="{FF2B5EF4-FFF2-40B4-BE49-F238E27FC236}">
                <a16:creationId xmlns:a16="http://schemas.microsoft.com/office/drawing/2014/main" id="{E65A8FA8-584D-AC4A-8E4F-9F176EE4708D}"/>
              </a:ext>
            </a:extLst>
          </p:cNvPr>
          <p:cNvGrpSpPr/>
          <p:nvPr/>
        </p:nvGrpSpPr>
        <p:grpSpPr>
          <a:xfrm>
            <a:off x="1071158" y="2473958"/>
            <a:ext cx="10010775" cy="2046565"/>
            <a:chOff x="1090613" y="2405718"/>
            <a:chExt cx="10010775" cy="2046565"/>
          </a:xfrm>
        </p:grpSpPr>
        <p:sp>
          <p:nvSpPr>
            <p:cNvPr id="68" name="Rounded Rectangle 67">
              <a:extLst>
                <a:ext uri="{FF2B5EF4-FFF2-40B4-BE49-F238E27FC236}">
                  <a16:creationId xmlns:a16="http://schemas.microsoft.com/office/drawing/2014/main" id="{2131393B-55D2-D14E-AB20-FBDC4361A9DB}"/>
                </a:ext>
              </a:extLst>
            </p:cNvPr>
            <p:cNvSpPr/>
            <p:nvPr/>
          </p:nvSpPr>
          <p:spPr>
            <a:xfrm>
              <a:off x="1090613" y="2405718"/>
              <a:ext cx="10010775" cy="2000250"/>
            </a:xfrm>
            <a:prstGeom prst="roundRect">
              <a:avLst>
                <a:gd name="adj" fmla="val 8566"/>
              </a:avLst>
            </a:prstGeom>
            <a:gradFill flip="none" rotWithShape="1">
              <a:gsLst>
                <a:gs pos="0">
                  <a:srgbClr val="6D3CAF">
                    <a:alpha val="10000"/>
                  </a:srgbClr>
                </a:gs>
                <a:gs pos="100000">
                  <a:srgbClr val="293F97">
                    <a:alpha val="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AC048E4-2986-B54B-AE12-EDFDE52DF357}"/>
                </a:ext>
              </a:extLst>
            </p:cNvPr>
            <p:cNvSpPr/>
            <p:nvPr/>
          </p:nvSpPr>
          <p:spPr>
            <a:xfrm>
              <a:off x="1829332" y="2867234"/>
              <a:ext cx="861713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E152B"/>
                  </a:solidFill>
                  <a:effectLst/>
                  <a:uLnTx/>
                  <a:uFillTx/>
                  <a:latin typeface="Calibri Light" panose="020F0302020204030204"/>
                  <a:ea typeface="+mn-ea"/>
                  <a:cs typeface="Arial"/>
                </a:rPr>
                <a:t>Ultimately, business protection comes down to the speed at which you can </a:t>
              </a:r>
              <a:r>
                <a:rPr kumimoji="0" lang="en-US" sz="3200" b="1" i="1" u="none" strike="noStrike" kern="1200" cap="none" spc="0" normalizeH="0" baseline="0" noProof="0" dirty="0">
                  <a:ln>
                    <a:noFill/>
                  </a:ln>
                  <a:solidFill>
                    <a:srgbClr val="0E152B"/>
                  </a:solidFill>
                  <a:effectLst/>
                  <a:uLnTx/>
                  <a:uFillTx/>
                  <a:latin typeface="Calibri Light" panose="020F0302020204030204"/>
                  <a:ea typeface="+mn-ea"/>
                  <a:cs typeface="Arial"/>
                </a:rPr>
                <a:t>hunt</a:t>
              </a:r>
              <a:r>
                <a:rPr kumimoji="0" lang="en-US" sz="3200" b="0" i="1" u="none" strike="noStrike" kern="1200" cap="none" spc="0" normalizeH="0" baseline="0" noProof="0" dirty="0">
                  <a:ln>
                    <a:noFill/>
                  </a:ln>
                  <a:solidFill>
                    <a:srgbClr val="0E152B"/>
                  </a:solidFill>
                  <a:effectLst/>
                  <a:uLnTx/>
                  <a:uFillTx/>
                  <a:latin typeface="Calibri Light" panose="020F0302020204030204"/>
                  <a:ea typeface="+mn-ea"/>
                  <a:cs typeface="Arial"/>
                </a:rPr>
                <a:t> and </a:t>
              </a:r>
              <a:r>
                <a:rPr kumimoji="0" lang="en-US" sz="3200" b="1" i="1" u="none" strike="noStrike" kern="1200" cap="none" spc="0" normalizeH="0" baseline="0" noProof="0" dirty="0">
                  <a:ln>
                    <a:noFill/>
                  </a:ln>
                  <a:solidFill>
                    <a:srgbClr val="0E152B"/>
                  </a:solidFill>
                  <a:effectLst/>
                  <a:uLnTx/>
                  <a:uFillTx/>
                  <a:latin typeface="Calibri Light" panose="020F0302020204030204"/>
                  <a:ea typeface="+mn-ea"/>
                  <a:cs typeface="Arial"/>
                </a:rPr>
                <a:t>contain</a:t>
              </a:r>
              <a:r>
                <a:rPr kumimoji="0" lang="en-US" sz="3200" b="0" i="1" u="none" strike="noStrike" kern="1200" cap="none" spc="0" normalizeH="0" baseline="0" noProof="0" dirty="0">
                  <a:ln>
                    <a:noFill/>
                  </a:ln>
                  <a:solidFill>
                    <a:srgbClr val="0E152B"/>
                  </a:solidFill>
                  <a:effectLst/>
                  <a:uLnTx/>
                  <a:uFillTx/>
                  <a:latin typeface="Calibri Light" panose="020F0302020204030204"/>
                  <a:ea typeface="+mn-ea"/>
                  <a:cs typeface="Arial"/>
                </a:rPr>
                <a:t> an attack.</a:t>
              </a:r>
              <a:endParaRPr kumimoji="0" lang="en-US" sz="3200" b="1" i="1" u="none" strike="noStrike" kern="1200" cap="none" spc="0" normalizeH="0" baseline="0" noProof="0" dirty="0">
                <a:ln>
                  <a:noFill/>
                </a:ln>
                <a:solidFill>
                  <a:srgbClr val="0E152B"/>
                </a:solidFill>
                <a:effectLst/>
                <a:uLnTx/>
                <a:uFillTx/>
                <a:latin typeface="Calibri Light" panose="020F0302020204030204"/>
                <a:ea typeface="+mn-ea"/>
                <a:cs typeface="Arial"/>
              </a:endParaRPr>
            </a:p>
          </p:txBody>
        </p:sp>
        <p:sp>
          <p:nvSpPr>
            <p:cNvPr id="70" name="Human Problem">
              <a:extLst>
                <a:ext uri="{FF2B5EF4-FFF2-40B4-BE49-F238E27FC236}">
                  <a16:creationId xmlns:a16="http://schemas.microsoft.com/office/drawing/2014/main" id="{3DB204B9-0230-EB42-9AF3-384625632E0A}"/>
                </a:ext>
              </a:extLst>
            </p:cNvPr>
            <p:cNvSpPr txBox="1"/>
            <p:nvPr/>
          </p:nvSpPr>
          <p:spPr>
            <a:xfrm>
              <a:off x="1308362" y="2651716"/>
              <a:ext cx="800100" cy="1015663"/>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93F97"/>
                  </a:solidFill>
                  <a:effectLst/>
                  <a:uLnTx/>
                  <a:uFillTx/>
                  <a:latin typeface="Arial Black" panose="020B0604020202020204" pitchFamily="34" charset="0"/>
                  <a:ea typeface="+mn-ea"/>
                  <a:cs typeface="Arial Black" panose="020B0604020202020204" pitchFamily="34" charset="0"/>
                </a:rPr>
                <a:t>“</a:t>
              </a:r>
            </a:p>
          </p:txBody>
        </p:sp>
        <p:sp>
          <p:nvSpPr>
            <p:cNvPr id="71" name="TextBox 70">
              <a:extLst>
                <a:ext uri="{FF2B5EF4-FFF2-40B4-BE49-F238E27FC236}">
                  <a16:creationId xmlns:a16="http://schemas.microsoft.com/office/drawing/2014/main" id="{7D81794A-5985-5349-BA5C-22A7CEAE1DF4}"/>
                </a:ext>
              </a:extLst>
            </p:cNvPr>
            <p:cNvSpPr txBox="1"/>
            <p:nvPr/>
          </p:nvSpPr>
          <p:spPr>
            <a:xfrm>
              <a:off x="10299365" y="3436620"/>
              <a:ext cx="800100" cy="1015663"/>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93F97"/>
                  </a:solidFill>
                  <a:effectLst/>
                  <a:uLnTx/>
                  <a:uFillTx/>
                  <a:latin typeface="Arial Black" panose="020B0604020202020204" pitchFamily="34" charset="0"/>
                  <a:ea typeface="+mn-ea"/>
                  <a:cs typeface="Arial Black" panose="020B0604020202020204" pitchFamily="34" charset="0"/>
                </a:rPr>
                <a:t>”</a:t>
              </a:r>
            </a:p>
          </p:txBody>
        </p:sp>
      </p:grpSp>
      <p:grpSp>
        <p:nvGrpSpPr>
          <p:cNvPr id="72" name="Machine Problem">
            <a:extLst>
              <a:ext uri="{FF2B5EF4-FFF2-40B4-BE49-F238E27FC236}">
                <a16:creationId xmlns:a16="http://schemas.microsoft.com/office/drawing/2014/main" id="{A13B715D-B1CF-0E42-8602-BA86CC47572F}"/>
              </a:ext>
            </a:extLst>
          </p:cNvPr>
          <p:cNvGrpSpPr/>
          <p:nvPr/>
        </p:nvGrpSpPr>
        <p:grpSpPr>
          <a:xfrm>
            <a:off x="400443" y="532066"/>
            <a:ext cx="5794256" cy="5794256"/>
            <a:chOff x="408323" y="463826"/>
            <a:chExt cx="5794256" cy="5794256"/>
          </a:xfrm>
        </p:grpSpPr>
        <p:grpSp>
          <p:nvGrpSpPr>
            <p:cNvPr id="73" name="Group 72">
              <a:extLst>
                <a:ext uri="{FF2B5EF4-FFF2-40B4-BE49-F238E27FC236}">
                  <a16:creationId xmlns:a16="http://schemas.microsoft.com/office/drawing/2014/main" id="{286A7B85-D228-CA48-906F-ECA453EE078B}"/>
                </a:ext>
              </a:extLst>
            </p:cNvPr>
            <p:cNvGrpSpPr/>
            <p:nvPr/>
          </p:nvGrpSpPr>
          <p:grpSpPr>
            <a:xfrm>
              <a:off x="408323" y="463826"/>
              <a:ext cx="5794256" cy="5794256"/>
              <a:chOff x="417032" y="463826"/>
              <a:chExt cx="5794256" cy="5794256"/>
            </a:xfrm>
          </p:grpSpPr>
          <p:sp>
            <p:nvSpPr>
              <p:cNvPr id="89" name="Oval 88">
                <a:extLst>
                  <a:ext uri="{FF2B5EF4-FFF2-40B4-BE49-F238E27FC236}">
                    <a16:creationId xmlns:a16="http://schemas.microsoft.com/office/drawing/2014/main" id="{F3E9853C-CA9A-484A-BC10-CFF8AA3AE056}"/>
                  </a:ext>
                </a:extLst>
              </p:cNvPr>
              <p:cNvSpPr/>
              <p:nvPr/>
            </p:nvSpPr>
            <p:spPr>
              <a:xfrm>
                <a:off x="417032" y="463826"/>
                <a:ext cx="5794256" cy="5794256"/>
              </a:xfrm>
              <a:prstGeom prst="ellipse">
                <a:avLst/>
              </a:prstGeom>
              <a:solidFill>
                <a:srgbClr val="41257C">
                  <a:alpha val="19000"/>
                </a:srgbClr>
              </a:solidFill>
              <a:ln w="12700" cap="rnd">
                <a:no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57B901B9-842F-094C-ACE4-F0617CA8543F}"/>
                  </a:ext>
                </a:extLst>
              </p:cNvPr>
              <p:cNvSpPr/>
              <p:nvPr/>
            </p:nvSpPr>
            <p:spPr>
              <a:xfrm>
                <a:off x="515857" y="566541"/>
                <a:ext cx="5596608" cy="5596604"/>
              </a:xfrm>
              <a:prstGeom prst="ellipse">
                <a:avLst/>
              </a:prstGeom>
              <a:solidFill>
                <a:schemeClr val="bg1"/>
              </a:solidFill>
              <a:ln w="9525">
                <a:solidFill>
                  <a:srgbClr val="412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74" name="Title 1">
              <a:extLst>
                <a:ext uri="{FF2B5EF4-FFF2-40B4-BE49-F238E27FC236}">
                  <a16:creationId xmlns:a16="http://schemas.microsoft.com/office/drawing/2014/main" id="{AA86A409-4F21-7C4F-997C-7FAD00EC45A3}"/>
                </a:ext>
              </a:extLst>
            </p:cNvPr>
            <p:cNvSpPr txBox="1">
              <a:spLocks/>
            </p:cNvSpPr>
            <p:nvPr/>
          </p:nvSpPr>
          <p:spPr>
            <a:xfrm>
              <a:off x="2800245" y="5298641"/>
              <a:ext cx="1687450" cy="379067"/>
            </a:xfrm>
            <a:prstGeom prst="rect">
              <a:avLst/>
            </a:prstGeom>
          </p:spPr>
          <p:txBody>
            <a:bodyPr/>
            <a:lstStyle>
              <a:defPPr>
                <a:defRPr lang="en-US"/>
              </a:defPPr>
              <a:lvl1pPr lvl="0" algn="ctr">
                <a:lnSpc>
                  <a:spcPct val="90000"/>
                </a:lnSpc>
                <a:spcBef>
                  <a:spcPct val="0"/>
                </a:spcBef>
                <a:buNone/>
                <a:defRPr sz="16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1400" b="0" i="0" u="none" strike="noStrike" kern="1200" cap="none" spc="0" normalizeH="0" baseline="0" noProof="0" dirty="0">
                  <a:ln>
                    <a:noFill/>
                  </a:ln>
                  <a:solidFill>
                    <a:schemeClr val="tx2"/>
                  </a:solidFill>
                  <a:effectLst/>
                  <a:uLnTx/>
                  <a:uFillTx/>
                  <a:latin typeface="Calibri Light" panose="020F0302020204030204"/>
                  <a:ea typeface="+mj-ea"/>
                  <a:cs typeface="+mj-cs"/>
                </a:rPr>
                <a:t>Alert overload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1400" b="0" i="0" u="none" strike="noStrike" kern="1200" cap="none" spc="0" normalizeH="0" baseline="0" noProof="0" dirty="0">
                  <a:ln>
                    <a:noFill/>
                  </a:ln>
                  <a:solidFill>
                    <a:schemeClr val="tx2"/>
                  </a:solidFill>
                  <a:effectLst/>
                  <a:uLnTx/>
                  <a:uFillTx/>
                  <a:latin typeface="Calibri Light" panose="020F0302020204030204"/>
                  <a:ea typeface="+mj-ea"/>
                  <a:cs typeface="+mj-cs"/>
                </a:rPr>
                <a:t>and false positives</a:t>
              </a:r>
            </a:p>
          </p:txBody>
        </p:sp>
        <p:sp>
          <p:nvSpPr>
            <p:cNvPr id="75" name="Title 1">
              <a:extLst>
                <a:ext uri="{FF2B5EF4-FFF2-40B4-BE49-F238E27FC236}">
                  <a16:creationId xmlns:a16="http://schemas.microsoft.com/office/drawing/2014/main" id="{4855C89F-11B7-F849-BB22-99E5DB09173F}"/>
                </a:ext>
              </a:extLst>
            </p:cNvPr>
            <p:cNvSpPr txBox="1">
              <a:spLocks/>
            </p:cNvSpPr>
            <p:nvPr/>
          </p:nvSpPr>
          <p:spPr>
            <a:xfrm>
              <a:off x="601123" y="3044921"/>
              <a:ext cx="1426160" cy="379067"/>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1400" b="0" i="0" u="none" strike="noStrike" kern="1200" cap="none" spc="0" normalizeH="0" baseline="0" noProof="0" dirty="0">
                  <a:ln>
                    <a:noFill/>
                  </a:ln>
                  <a:solidFill>
                    <a:schemeClr val="tx2"/>
                  </a:solidFill>
                  <a:effectLst/>
                  <a:uLnTx/>
                  <a:uFillTx/>
                  <a:latin typeface="Calibri Light" panose="020F0302020204030204"/>
                  <a:ea typeface="+mj-ea"/>
                  <a:cs typeface="+mj-cs"/>
                </a:rPr>
                <a:t>Preventative tools bypassed</a:t>
              </a:r>
            </a:p>
          </p:txBody>
        </p:sp>
        <p:grpSp>
          <p:nvGrpSpPr>
            <p:cNvPr id="76" name="Group 75">
              <a:extLst>
                <a:ext uri="{FF2B5EF4-FFF2-40B4-BE49-F238E27FC236}">
                  <a16:creationId xmlns:a16="http://schemas.microsoft.com/office/drawing/2014/main" id="{9CD40AB2-B153-1E4E-A269-82DBD88BF7E3}"/>
                </a:ext>
              </a:extLst>
            </p:cNvPr>
            <p:cNvGrpSpPr/>
            <p:nvPr/>
          </p:nvGrpSpPr>
          <p:grpSpPr>
            <a:xfrm>
              <a:off x="2119343" y="992520"/>
              <a:ext cx="2407952" cy="3250434"/>
              <a:chOff x="2119343" y="992520"/>
              <a:chExt cx="2407952" cy="3250434"/>
            </a:xfrm>
          </p:grpSpPr>
          <p:sp>
            <p:nvSpPr>
              <p:cNvPr id="85" name="Rectangle 84">
                <a:extLst>
                  <a:ext uri="{FF2B5EF4-FFF2-40B4-BE49-F238E27FC236}">
                    <a16:creationId xmlns:a16="http://schemas.microsoft.com/office/drawing/2014/main" id="{7C0F98AA-A70C-BF41-AC15-BD7C7F7C3E3C}"/>
                  </a:ext>
                </a:extLst>
              </p:cNvPr>
              <p:cNvSpPr/>
              <p:nvPr/>
            </p:nvSpPr>
            <p:spPr>
              <a:xfrm>
                <a:off x="2119343" y="992520"/>
                <a:ext cx="2407952" cy="830997"/>
              </a:xfrm>
              <a:prstGeom prst="rect">
                <a:avLst/>
              </a:prstGeom>
              <a:no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effectLst/>
                    <a:uLnTx/>
                    <a:uFillTx/>
                    <a:latin typeface="Calibri Light" panose="020F0302020204030204"/>
                    <a:ea typeface="+mn-ea"/>
                    <a:cs typeface="Arial"/>
                  </a:rPr>
                  <a:t>MACHINE PROBLEM</a:t>
                </a:r>
                <a:endParaRPr kumimoji="0" lang="en-US" sz="2800" b="1" i="0" u="none" strike="noStrike" kern="1200" cap="none" spc="300" normalizeH="0" baseline="0" noProof="0" dirty="0">
                  <a:ln>
                    <a:noFill/>
                  </a:ln>
                  <a:effectLst/>
                  <a:uLnTx/>
                  <a:uFillTx/>
                  <a:latin typeface="Calibri Light" panose="020F0302020204030204"/>
                  <a:ea typeface="+mn-ea"/>
                  <a:cs typeface="Arial"/>
                </a:endParaRPr>
              </a:p>
            </p:txBody>
          </p:sp>
          <p:grpSp>
            <p:nvGrpSpPr>
              <p:cNvPr id="86" name="Group 85">
                <a:extLst>
                  <a:ext uri="{FF2B5EF4-FFF2-40B4-BE49-F238E27FC236}">
                    <a16:creationId xmlns:a16="http://schemas.microsoft.com/office/drawing/2014/main" id="{3993FF5A-01E7-E349-8569-C36916715649}"/>
                  </a:ext>
                </a:extLst>
              </p:cNvPr>
              <p:cNvGrpSpPr>
                <a:grpSpLocks noChangeAspect="1"/>
              </p:cNvGrpSpPr>
              <p:nvPr/>
            </p:nvGrpSpPr>
            <p:grpSpPr>
              <a:xfrm>
                <a:off x="2423449" y="2478954"/>
                <a:ext cx="1764004" cy="1764000"/>
                <a:chOff x="2803840" y="2477387"/>
                <a:chExt cx="1764004" cy="1764000"/>
              </a:xfrm>
            </p:grpSpPr>
            <p:sp>
              <p:nvSpPr>
                <p:cNvPr id="87" name="Oval 86">
                  <a:extLst>
                    <a:ext uri="{FF2B5EF4-FFF2-40B4-BE49-F238E27FC236}">
                      <a16:creationId xmlns:a16="http://schemas.microsoft.com/office/drawing/2014/main" id="{FB463811-7708-784E-8430-42EEFEA3C341}"/>
                    </a:ext>
                  </a:extLst>
                </p:cNvPr>
                <p:cNvSpPr>
                  <a:spLocks noChangeAspect="1"/>
                </p:cNvSpPr>
                <p:nvPr/>
              </p:nvSpPr>
              <p:spPr>
                <a:xfrm>
                  <a:off x="2803840" y="2477387"/>
                  <a:ext cx="1764004" cy="1764000"/>
                </a:xfrm>
                <a:prstGeom prst="ellipse">
                  <a:avLst/>
                </a:prstGeom>
                <a:solidFill>
                  <a:srgbClr val="6D3CAF">
                    <a:alpha val="10000"/>
                  </a:srgbClr>
                </a:solidFill>
                <a:ln w="9525">
                  <a:solidFill>
                    <a:srgbClr val="412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8" name="Graphic 15">
                  <a:extLst>
                    <a:ext uri="{FF2B5EF4-FFF2-40B4-BE49-F238E27FC236}">
                      <a16:creationId xmlns:a16="http://schemas.microsoft.com/office/drawing/2014/main" id="{DDD9A079-5B03-C247-B96F-2337DD257D7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60856" y="2959207"/>
                  <a:ext cx="923472" cy="760992"/>
                </a:xfrm>
                <a:prstGeom prst="rect">
                  <a:avLst/>
                </a:prstGeom>
              </p:spPr>
            </p:pic>
          </p:grpSp>
        </p:grpSp>
        <p:pic>
          <p:nvPicPr>
            <p:cNvPr id="77" name="Graphic 76">
              <a:extLst>
                <a:ext uri="{FF2B5EF4-FFF2-40B4-BE49-F238E27FC236}">
                  <a16:creationId xmlns:a16="http://schemas.microsoft.com/office/drawing/2014/main" id="{0CE42F3F-08AC-5B41-8CC1-7C69B9B83F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0730" y="2484507"/>
              <a:ext cx="556760" cy="556760"/>
            </a:xfrm>
            <a:prstGeom prst="rect">
              <a:avLst/>
            </a:prstGeom>
          </p:spPr>
        </p:pic>
        <p:pic>
          <p:nvPicPr>
            <p:cNvPr id="78" name="Graphic 77">
              <a:extLst>
                <a:ext uri="{FF2B5EF4-FFF2-40B4-BE49-F238E27FC236}">
                  <a16:creationId xmlns:a16="http://schemas.microsoft.com/office/drawing/2014/main" id="{F7A91F6D-F487-2C4F-905D-65D92A6580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3357914" y="4756728"/>
              <a:ext cx="556760" cy="556760"/>
            </a:xfrm>
            <a:prstGeom prst="rect">
              <a:avLst/>
            </a:prstGeom>
          </p:spPr>
        </p:pic>
        <p:pic>
          <p:nvPicPr>
            <p:cNvPr id="79" name="Graphic 183">
              <a:extLst>
                <a:ext uri="{FF2B5EF4-FFF2-40B4-BE49-F238E27FC236}">
                  <a16:creationId xmlns:a16="http://schemas.microsoft.com/office/drawing/2014/main" id="{9DF9802C-BC44-B047-9188-3D45B9D2512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858422" y="1619254"/>
              <a:ext cx="394948" cy="363972"/>
            </a:xfrm>
            <a:prstGeom prst="rect">
              <a:avLst/>
            </a:prstGeom>
          </p:spPr>
        </p:pic>
        <p:sp>
          <p:nvSpPr>
            <p:cNvPr id="80" name="Title 1">
              <a:extLst>
                <a:ext uri="{FF2B5EF4-FFF2-40B4-BE49-F238E27FC236}">
                  <a16:creationId xmlns:a16="http://schemas.microsoft.com/office/drawing/2014/main" id="{902F2421-449A-F04A-AF13-7F020D31CD61}"/>
                </a:ext>
              </a:extLst>
            </p:cNvPr>
            <p:cNvSpPr txBox="1">
              <a:spLocks/>
            </p:cNvSpPr>
            <p:nvPr/>
          </p:nvSpPr>
          <p:spPr>
            <a:xfrm>
              <a:off x="1425381" y="2033434"/>
              <a:ext cx="1285072" cy="379067"/>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lgn="ctr"/>
              <a:r>
                <a:rPr lang="en-CA" sz="1400" dirty="0">
                  <a:solidFill>
                    <a:schemeClr val="tx2"/>
                  </a:solidFill>
                </a:rPr>
                <a:t>Rapid speed </a:t>
              </a:r>
            </a:p>
            <a:p>
              <a:pPr lvl="0" algn="ctr"/>
              <a:r>
                <a:rPr lang="en-CA" sz="1400" dirty="0">
                  <a:solidFill>
                    <a:schemeClr val="tx2"/>
                  </a:solidFill>
                </a:rPr>
                <a:t>of business</a:t>
              </a:r>
            </a:p>
          </p:txBody>
        </p:sp>
        <p:sp>
          <p:nvSpPr>
            <p:cNvPr id="81" name="Title 1">
              <a:extLst>
                <a:ext uri="{FF2B5EF4-FFF2-40B4-BE49-F238E27FC236}">
                  <a16:creationId xmlns:a16="http://schemas.microsoft.com/office/drawing/2014/main" id="{C1611D07-00EB-E04B-8BAA-5EA9D6BF38B4}"/>
                </a:ext>
              </a:extLst>
            </p:cNvPr>
            <p:cNvSpPr txBox="1">
              <a:spLocks/>
            </p:cNvSpPr>
            <p:nvPr/>
          </p:nvSpPr>
          <p:spPr>
            <a:xfrm>
              <a:off x="841884" y="3982999"/>
              <a:ext cx="1387964" cy="379066"/>
            </a:xfrm>
            <a:prstGeom prst="rect">
              <a:avLst/>
            </a:prstGeom>
          </p:spPr>
          <p:txBody>
            <a:bodyPr/>
            <a:lstStyle>
              <a:defPPr>
                <a:defRPr lang="en-US"/>
              </a:defPPr>
              <a:lvl1pPr lvl="0" algn="ctr">
                <a:lnSpc>
                  <a:spcPct val="90000"/>
                </a:lnSpc>
                <a:spcBef>
                  <a:spcPct val="0"/>
                </a:spcBef>
                <a:buNone/>
                <a:defRPr sz="1600">
                  <a:solidFill>
                    <a:schemeClr val="bg1"/>
                  </a:solidFill>
                  <a:latin typeface="+mj-lt"/>
                  <a:ea typeface="+mj-ea"/>
                  <a:cs typeface="+mj-cs"/>
                </a:defRPr>
              </a:lvl1pPr>
            </a:lstStyle>
            <a:p>
              <a:r>
                <a:rPr lang="en-CA" sz="1400" dirty="0">
                  <a:solidFill>
                    <a:schemeClr val="tx2"/>
                  </a:solidFill>
                </a:rPr>
                <a:t>Expanding </a:t>
              </a:r>
            </a:p>
            <a:p>
              <a:r>
                <a:rPr lang="en-CA" sz="1400" dirty="0">
                  <a:solidFill>
                    <a:schemeClr val="tx2"/>
                  </a:solidFill>
                </a:rPr>
                <a:t>data and users</a:t>
              </a:r>
            </a:p>
          </p:txBody>
        </p:sp>
        <p:pic>
          <p:nvPicPr>
            <p:cNvPr id="82" name="Graphic 81">
              <a:extLst>
                <a:ext uri="{FF2B5EF4-FFF2-40B4-BE49-F238E27FC236}">
                  <a16:creationId xmlns:a16="http://schemas.microsoft.com/office/drawing/2014/main" id="{08976577-E306-EA42-BD78-7D2DD34A77C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341861" y="3632110"/>
              <a:ext cx="371715" cy="340740"/>
            </a:xfrm>
            <a:prstGeom prst="rect">
              <a:avLst/>
            </a:prstGeom>
          </p:spPr>
        </p:pic>
        <p:sp>
          <p:nvSpPr>
            <p:cNvPr id="83" name="Title 1">
              <a:extLst>
                <a:ext uri="{FF2B5EF4-FFF2-40B4-BE49-F238E27FC236}">
                  <a16:creationId xmlns:a16="http://schemas.microsoft.com/office/drawing/2014/main" id="{DF56993D-ADBB-394A-92BC-BEF749D1BE8A}"/>
                </a:ext>
              </a:extLst>
            </p:cNvPr>
            <p:cNvSpPr txBox="1">
              <a:spLocks/>
            </p:cNvSpPr>
            <p:nvPr/>
          </p:nvSpPr>
          <p:spPr>
            <a:xfrm>
              <a:off x="1652973" y="4859637"/>
              <a:ext cx="1234828" cy="379067"/>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lgn="ctr"/>
              <a:r>
                <a:rPr lang="en-CA" sz="1400" dirty="0">
                  <a:solidFill>
                    <a:schemeClr val="tx2"/>
                  </a:solidFill>
                </a:rPr>
                <a:t>No proactive threat hunting</a:t>
              </a:r>
            </a:p>
          </p:txBody>
        </p:sp>
        <p:pic>
          <p:nvPicPr>
            <p:cNvPr id="84" name="Graphic 83">
              <a:extLst>
                <a:ext uri="{FF2B5EF4-FFF2-40B4-BE49-F238E27FC236}">
                  <a16:creationId xmlns:a16="http://schemas.microsoft.com/office/drawing/2014/main" id="{3D5F216F-0B06-7648-A3FE-0E0B4D44E00A}"/>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141138" y="4517902"/>
              <a:ext cx="261964" cy="315700"/>
            </a:xfrm>
            <a:prstGeom prst="rect">
              <a:avLst/>
            </a:prstGeom>
          </p:spPr>
        </p:pic>
      </p:grpSp>
      <p:grpSp>
        <p:nvGrpSpPr>
          <p:cNvPr id="91" name="Human Problem">
            <a:extLst>
              <a:ext uri="{FF2B5EF4-FFF2-40B4-BE49-F238E27FC236}">
                <a16:creationId xmlns:a16="http://schemas.microsoft.com/office/drawing/2014/main" id="{CD62071B-C0FD-C345-8454-980477CAD862}"/>
              </a:ext>
            </a:extLst>
          </p:cNvPr>
          <p:cNvGrpSpPr/>
          <p:nvPr/>
        </p:nvGrpSpPr>
        <p:grpSpPr>
          <a:xfrm>
            <a:off x="5994144" y="532066"/>
            <a:ext cx="5796000" cy="5796000"/>
            <a:chOff x="6013599" y="463826"/>
            <a:chExt cx="5796000" cy="5796000"/>
          </a:xfrm>
        </p:grpSpPr>
        <p:grpSp>
          <p:nvGrpSpPr>
            <p:cNvPr id="92" name="Group 91">
              <a:extLst>
                <a:ext uri="{FF2B5EF4-FFF2-40B4-BE49-F238E27FC236}">
                  <a16:creationId xmlns:a16="http://schemas.microsoft.com/office/drawing/2014/main" id="{B2295869-747F-BE45-9194-AE0EAE9177A4}"/>
                </a:ext>
              </a:extLst>
            </p:cNvPr>
            <p:cNvGrpSpPr/>
            <p:nvPr/>
          </p:nvGrpSpPr>
          <p:grpSpPr>
            <a:xfrm>
              <a:off x="6013599" y="463826"/>
              <a:ext cx="5796000" cy="5796000"/>
              <a:chOff x="6004890" y="463826"/>
              <a:chExt cx="5796000" cy="5796000"/>
            </a:xfrm>
          </p:grpSpPr>
          <p:sp>
            <p:nvSpPr>
              <p:cNvPr id="108" name="Oval 107">
                <a:extLst>
                  <a:ext uri="{FF2B5EF4-FFF2-40B4-BE49-F238E27FC236}">
                    <a16:creationId xmlns:a16="http://schemas.microsoft.com/office/drawing/2014/main" id="{BCCA6E17-0004-7742-A890-53BEAA99E8E5}"/>
                  </a:ext>
                </a:extLst>
              </p:cNvPr>
              <p:cNvSpPr>
                <a:spLocks noChangeAspect="1"/>
              </p:cNvSpPr>
              <p:nvPr/>
            </p:nvSpPr>
            <p:spPr>
              <a:xfrm>
                <a:off x="6004890" y="463826"/>
                <a:ext cx="5796000" cy="5796000"/>
              </a:xfrm>
              <a:prstGeom prst="ellipse">
                <a:avLst/>
              </a:prstGeom>
              <a:solidFill>
                <a:srgbClr val="293F97">
                  <a:alpha val="19000"/>
                </a:srgbClr>
              </a:solidFill>
              <a:ln w="12700" cap="rnd">
                <a:no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6FD19FC1-810D-DE48-9169-A70D46B6BDC7}"/>
                  </a:ext>
                </a:extLst>
              </p:cNvPr>
              <p:cNvSpPr>
                <a:spLocks noChangeAspect="1"/>
              </p:cNvSpPr>
              <p:nvPr/>
            </p:nvSpPr>
            <p:spPr>
              <a:xfrm>
                <a:off x="6103889" y="562826"/>
                <a:ext cx="5598002" cy="5598000"/>
              </a:xfrm>
              <a:prstGeom prst="ellipse">
                <a:avLst/>
              </a:prstGeom>
              <a:solidFill>
                <a:schemeClr val="bg1"/>
              </a:solidFill>
              <a:ln w="9525">
                <a:solidFill>
                  <a:srgbClr val="293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93" name="Title 1">
              <a:extLst>
                <a:ext uri="{FF2B5EF4-FFF2-40B4-BE49-F238E27FC236}">
                  <a16:creationId xmlns:a16="http://schemas.microsoft.com/office/drawing/2014/main" id="{26071071-62C4-BE41-AC00-C872E63A88C8}"/>
                </a:ext>
              </a:extLst>
            </p:cNvPr>
            <p:cNvSpPr txBox="1">
              <a:spLocks/>
            </p:cNvSpPr>
            <p:nvPr/>
          </p:nvSpPr>
          <p:spPr>
            <a:xfrm>
              <a:off x="9345251" y="2208837"/>
              <a:ext cx="1445299" cy="379067"/>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1400" b="0" i="0" u="none" strike="noStrike" kern="1200" cap="none" spc="0" normalizeH="0" baseline="0" noProof="0" dirty="0">
                  <a:ln>
                    <a:noFill/>
                  </a:ln>
                  <a:solidFill>
                    <a:schemeClr val="tx2"/>
                  </a:solidFill>
                  <a:effectLst/>
                  <a:uLnTx/>
                  <a:uFillTx/>
                  <a:latin typeface="Calibri Light" panose="020F0302020204030204"/>
                  <a:ea typeface="+mj-ea"/>
                  <a:cs typeface="+mj-cs"/>
                </a:rPr>
                <a:t>24/7 coverage</a:t>
              </a:r>
            </a:p>
          </p:txBody>
        </p:sp>
        <p:sp>
          <p:nvSpPr>
            <p:cNvPr id="94" name="Title 1">
              <a:extLst>
                <a:ext uri="{FF2B5EF4-FFF2-40B4-BE49-F238E27FC236}">
                  <a16:creationId xmlns:a16="http://schemas.microsoft.com/office/drawing/2014/main" id="{A977E288-A809-094C-ACD4-E4D6E68AE18C}"/>
                </a:ext>
              </a:extLst>
            </p:cNvPr>
            <p:cNvSpPr txBox="1">
              <a:spLocks/>
            </p:cNvSpPr>
            <p:nvPr/>
          </p:nvSpPr>
          <p:spPr>
            <a:xfrm>
              <a:off x="7838751" y="5228662"/>
              <a:ext cx="1668078" cy="379067"/>
            </a:xfrm>
            <a:prstGeom prst="rect">
              <a:avLst/>
            </a:prstGeom>
          </p:spPr>
          <p:txBody>
            <a:bodyPr/>
            <a:lstStyle>
              <a:defPPr>
                <a:defRPr lang="en-US"/>
              </a:defPPr>
              <a:lvl1pPr algn="ctr">
                <a:lnSpc>
                  <a:spcPct val="90000"/>
                </a:lnSpc>
                <a:spcBef>
                  <a:spcPct val="0"/>
                </a:spcBef>
                <a:buNone/>
                <a:defRPr sz="16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1400" b="0" i="0" u="none" strike="noStrike" kern="1200" cap="none" spc="0" normalizeH="0" baseline="0" noProof="0" dirty="0">
                  <a:ln>
                    <a:noFill/>
                  </a:ln>
                  <a:solidFill>
                    <a:schemeClr val="tx2"/>
                  </a:solidFill>
                  <a:effectLst/>
                  <a:uLnTx/>
                  <a:uFillTx/>
                  <a:latin typeface="Calibri Light" panose="020F0302020204030204"/>
                  <a:ea typeface="+mj-ea"/>
                  <a:cs typeface="+mj-cs"/>
                </a:rPr>
                <a:t>Remote and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1400" b="0" i="0" u="none" strike="noStrike" kern="1200" cap="none" spc="0" normalizeH="0" baseline="0" noProof="0" dirty="0">
                  <a:ln>
                    <a:noFill/>
                  </a:ln>
                  <a:solidFill>
                    <a:schemeClr val="tx2"/>
                  </a:solidFill>
                  <a:effectLst/>
                  <a:uLnTx/>
                  <a:uFillTx/>
                  <a:latin typeface="Calibri Light" panose="020F0302020204030204"/>
                  <a:ea typeface="+mj-ea"/>
                  <a:cs typeface="+mj-cs"/>
                </a:rPr>
                <a:t>hybrid workforce</a:t>
              </a:r>
            </a:p>
          </p:txBody>
        </p:sp>
        <p:grpSp>
          <p:nvGrpSpPr>
            <p:cNvPr id="95" name="Group 94">
              <a:extLst>
                <a:ext uri="{FF2B5EF4-FFF2-40B4-BE49-F238E27FC236}">
                  <a16:creationId xmlns:a16="http://schemas.microsoft.com/office/drawing/2014/main" id="{1239CADF-1082-C249-A6DE-B5B2D12445BD}"/>
                </a:ext>
              </a:extLst>
            </p:cNvPr>
            <p:cNvGrpSpPr/>
            <p:nvPr/>
          </p:nvGrpSpPr>
          <p:grpSpPr>
            <a:xfrm>
              <a:off x="7705961" y="1013151"/>
              <a:ext cx="2407949" cy="3230675"/>
              <a:chOff x="7705961" y="1013151"/>
              <a:chExt cx="2407949" cy="3230675"/>
            </a:xfrm>
          </p:grpSpPr>
          <p:sp>
            <p:nvSpPr>
              <p:cNvPr id="104" name="Rectangle 103">
                <a:extLst>
                  <a:ext uri="{FF2B5EF4-FFF2-40B4-BE49-F238E27FC236}">
                    <a16:creationId xmlns:a16="http://schemas.microsoft.com/office/drawing/2014/main" id="{E4FD6E58-B5F1-5645-B968-059DC29856D7}"/>
                  </a:ext>
                </a:extLst>
              </p:cNvPr>
              <p:cNvSpPr/>
              <p:nvPr/>
            </p:nvSpPr>
            <p:spPr>
              <a:xfrm>
                <a:off x="7705961" y="1013151"/>
                <a:ext cx="2407949" cy="830997"/>
              </a:xfrm>
              <a:prstGeom prst="rect">
                <a:avLst/>
              </a:prstGeom>
              <a:no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effectLst/>
                    <a:uLnTx/>
                    <a:uFillTx/>
                    <a:latin typeface="Calibri Light" panose="020F0302020204030204"/>
                    <a:ea typeface="+mn-ea"/>
                    <a:cs typeface="Arial"/>
                  </a:rPr>
                  <a:t>HUMAN PROBLEM</a:t>
                </a:r>
                <a:endParaRPr kumimoji="0" lang="en-US" sz="2800" b="1" i="0" u="none" strike="noStrike" kern="1200" cap="none" spc="300" normalizeH="0" baseline="0" noProof="0" dirty="0">
                  <a:ln>
                    <a:noFill/>
                  </a:ln>
                  <a:effectLst/>
                  <a:uLnTx/>
                  <a:uFillTx/>
                  <a:latin typeface="Calibri Light" panose="020F0302020204030204"/>
                  <a:ea typeface="+mn-ea"/>
                  <a:cs typeface="Arial"/>
                </a:endParaRPr>
              </a:p>
            </p:txBody>
          </p:sp>
          <p:grpSp>
            <p:nvGrpSpPr>
              <p:cNvPr id="105" name="Group 104">
                <a:extLst>
                  <a:ext uri="{FF2B5EF4-FFF2-40B4-BE49-F238E27FC236}">
                    <a16:creationId xmlns:a16="http://schemas.microsoft.com/office/drawing/2014/main" id="{04034F7F-C678-F243-A17C-B38D2B04ED77}"/>
                  </a:ext>
                </a:extLst>
              </p:cNvPr>
              <p:cNvGrpSpPr>
                <a:grpSpLocks noChangeAspect="1"/>
              </p:cNvGrpSpPr>
              <p:nvPr/>
            </p:nvGrpSpPr>
            <p:grpSpPr>
              <a:xfrm>
                <a:off x="8029599" y="2479826"/>
                <a:ext cx="1764000" cy="1764000"/>
                <a:chOff x="7699454" y="2498651"/>
                <a:chExt cx="1764000" cy="1764000"/>
              </a:xfrm>
            </p:grpSpPr>
            <p:sp>
              <p:nvSpPr>
                <p:cNvPr id="106" name="Oval 105">
                  <a:extLst>
                    <a:ext uri="{FF2B5EF4-FFF2-40B4-BE49-F238E27FC236}">
                      <a16:creationId xmlns:a16="http://schemas.microsoft.com/office/drawing/2014/main" id="{A19C592A-595E-7E4D-B19D-D32243431887}"/>
                    </a:ext>
                  </a:extLst>
                </p:cNvPr>
                <p:cNvSpPr>
                  <a:spLocks noChangeAspect="1"/>
                </p:cNvSpPr>
                <p:nvPr/>
              </p:nvSpPr>
              <p:spPr>
                <a:xfrm>
                  <a:off x="7699454" y="2498651"/>
                  <a:ext cx="1764000" cy="1764000"/>
                </a:xfrm>
                <a:prstGeom prst="ellipse">
                  <a:avLst/>
                </a:prstGeom>
                <a:solidFill>
                  <a:srgbClr val="293F97">
                    <a:alpha val="10000"/>
                  </a:srgbClr>
                </a:solidFill>
                <a:ln w="9525">
                  <a:solidFill>
                    <a:srgbClr val="293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7" name="Graphic 16">
                  <a:extLst>
                    <a:ext uri="{FF2B5EF4-FFF2-40B4-BE49-F238E27FC236}">
                      <a16:creationId xmlns:a16="http://schemas.microsoft.com/office/drawing/2014/main" id="{68E7409F-067E-004A-9FB1-BF3164B85D71}"/>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120934" y="2960194"/>
                  <a:ext cx="925127" cy="760992"/>
                </a:xfrm>
                <a:prstGeom prst="rect">
                  <a:avLst/>
                </a:prstGeom>
              </p:spPr>
            </p:pic>
          </p:grpSp>
        </p:grpSp>
        <p:pic>
          <p:nvPicPr>
            <p:cNvPr id="96" name="Graphic 95">
              <a:extLst>
                <a:ext uri="{FF2B5EF4-FFF2-40B4-BE49-F238E27FC236}">
                  <a16:creationId xmlns:a16="http://schemas.microsoft.com/office/drawing/2014/main" id="{89EEC867-E98F-7C47-8078-81A599284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785444" y="1669166"/>
              <a:ext cx="556760" cy="556760"/>
            </a:xfrm>
            <a:prstGeom prst="rect">
              <a:avLst/>
            </a:prstGeom>
          </p:spPr>
        </p:pic>
        <p:pic>
          <p:nvPicPr>
            <p:cNvPr id="97" name="Graphic 96">
              <a:extLst>
                <a:ext uri="{FF2B5EF4-FFF2-40B4-BE49-F238E27FC236}">
                  <a16:creationId xmlns:a16="http://schemas.microsoft.com/office/drawing/2014/main" id="{A67EC8B2-F268-754E-9509-6FAF2BFCAD1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76776" y="4686672"/>
              <a:ext cx="556760" cy="556760"/>
            </a:xfrm>
            <a:prstGeom prst="rect">
              <a:avLst/>
            </a:prstGeom>
          </p:spPr>
        </p:pic>
        <p:pic>
          <p:nvPicPr>
            <p:cNvPr id="98" name="Graphic 214">
              <a:extLst>
                <a:ext uri="{FF2B5EF4-FFF2-40B4-BE49-F238E27FC236}">
                  <a16:creationId xmlns:a16="http://schemas.microsoft.com/office/drawing/2014/main" id="{6C829764-4E98-394A-9CCA-FB6BF5373FAD}"/>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0534790" y="2612970"/>
              <a:ext cx="363972" cy="363972"/>
            </a:xfrm>
            <a:prstGeom prst="rect">
              <a:avLst/>
            </a:prstGeom>
          </p:spPr>
        </p:pic>
        <p:sp>
          <p:nvSpPr>
            <p:cNvPr id="99" name="Title 1">
              <a:extLst>
                <a:ext uri="{FF2B5EF4-FFF2-40B4-BE49-F238E27FC236}">
                  <a16:creationId xmlns:a16="http://schemas.microsoft.com/office/drawing/2014/main" id="{D3A88BCB-8EF7-9548-A459-B5CF0533EDE2}"/>
                </a:ext>
              </a:extLst>
            </p:cNvPr>
            <p:cNvSpPr txBox="1">
              <a:spLocks/>
            </p:cNvSpPr>
            <p:nvPr/>
          </p:nvSpPr>
          <p:spPr>
            <a:xfrm>
              <a:off x="9986247" y="3027150"/>
              <a:ext cx="1459971" cy="379067"/>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CA" sz="1400" dirty="0">
                  <a:solidFill>
                    <a:schemeClr val="tx2"/>
                  </a:solidFill>
                </a:rPr>
                <a:t>Resource constraints</a:t>
              </a:r>
            </a:p>
          </p:txBody>
        </p:sp>
        <p:pic>
          <p:nvPicPr>
            <p:cNvPr id="100" name="Graphic 196">
              <a:extLst>
                <a:ext uri="{FF2B5EF4-FFF2-40B4-BE49-F238E27FC236}">
                  <a16:creationId xmlns:a16="http://schemas.microsoft.com/office/drawing/2014/main" id="{A836F5BD-CD6F-C445-A638-986F462B0CA0}"/>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0529068" y="3657645"/>
              <a:ext cx="363971" cy="363972"/>
            </a:xfrm>
            <a:prstGeom prst="rect">
              <a:avLst/>
            </a:prstGeom>
          </p:spPr>
        </p:pic>
        <p:sp>
          <p:nvSpPr>
            <p:cNvPr id="101" name="Title 1">
              <a:extLst>
                <a:ext uri="{FF2B5EF4-FFF2-40B4-BE49-F238E27FC236}">
                  <a16:creationId xmlns:a16="http://schemas.microsoft.com/office/drawing/2014/main" id="{9C714B48-ED5E-9A47-AC6F-A2D1FE2FDB63}"/>
                </a:ext>
              </a:extLst>
            </p:cNvPr>
            <p:cNvSpPr txBox="1">
              <a:spLocks/>
            </p:cNvSpPr>
            <p:nvPr/>
          </p:nvSpPr>
          <p:spPr>
            <a:xfrm>
              <a:off x="10082840" y="4066353"/>
              <a:ext cx="1223358" cy="379067"/>
            </a:xfrm>
            <a:prstGeom prst="rect">
              <a:avLst/>
            </a:prstGeom>
          </p:spPr>
          <p:txBody>
            <a:bodyPr/>
            <a:lstStyle>
              <a:defPPr>
                <a:defRPr lang="en-US"/>
              </a:defPPr>
              <a:lvl1pPr algn="ctr">
                <a:lnSpc>
                  <a:spcPct val="90000"/>
                </a:lnSpc>
                <a:spcBef>
                  <a:spcPct val="0"/>
                </a:spcBef>
                <a:buNone/>
                <a:defRPr sz="1600">
                  <a:solidFill>
                    <a:schemeClr val="bg1"/>
                  </a:solidFill>
                  <a:latin typeface="+mj-lt"/>
                  <a:ea typeface="+mj-ea"/>
                  <a:cs typeface="+mj-cs"/>
                </a:defRPr>
              </a:lvl1pPr>
            </a:lstStyle>
            <a:p>
              <a:r>
                <a:rPr lang="en-CA" sz="1400" dirty="0">
                  <a:solidFill>
                    <a:schemeClr val="tx2"/>
                  </a:solidFill>
                </a:rPr>
                <a:t>Limited processes</a:t>
              </a:r>
            </a:p>
          </p:txBody>
        </p:sp>
        <p:pic>
          <p:nvPicPr>
            <p:cNvPr id="102" name="Graphic 192">
              <a:extLst>
                <a:ext uri="{FF2B5EF4-FFF2-40B4-BE49-F238E27FC236}">
                  <a16:creationId xmlns:a16="http://schemas.microsoft.com/office/drawing/2014/main" id="{810ADF60-8FAF-AC4A-BC45-AC3E40058794}"/>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9760544" y="4469242"/>
              <a:ext cx="332752" cy="401010"/>
            </a:xfrm>
            <a:prstGeom prst="rect">
              <a:avLst/>
            </a:prstGeom>
          </p:spPr>
        </p:pic>
        <p:sp>
          <p:nvSpPr>
            <p:cNvPr id="103" name="Title 1">
              <a:extLst>
                <a:ext uri="{FF2B5EF4-FFF2-40B4-BE49-F238E27FC236}">
                  <a16:creationId xmlns:a16="http://schemas.microsoft.com/office/drawing/2014/main" id="{C6671C6A-C285-7347-B314-72482826A88A}"/>
                </a:ext>
              </a:extLst>
            </p:cNvPr>
            <p:cNvSpPr txBox="1">
              <a:spLocks/>
            </p:cNvSpPr>
            <p:nvPr/>
          </p:nvSpPr>
          <p:spPr>
            <a:xfrm>
              <a:off x="9400434" y="4902209"/>
              <a:ext cx="1080764" cy="379067"/>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lgn="ctr"/>
              <a:r>
                <a:rPr lang="en-CA" sz="1400" dirty="0">
                  <a:solidFill>
                    <a:schemeClr val="tx2"/>
                  </a:solidFill>
                </a:rPr>
                <a:t>Hunting skillset</a:t>
              </a:r>
            </a:p>
          </p:txBody>
        </p:sp>
      </p:grpSp>
      <p:grpSp>
        <p:nvGrpSpPr>
          <p:cNvPr id="110" name="Plus">
            <a:extLst>
              <a:ext uri="{FF2B5EF4-FFF2-40B4-BE49-F238E27FC236}">
                <a16:creationId xmlns:a16="http://schemas.microsoft.com/office/drawing/2014/main" id="{4F409C62-9B65-9E46-8787-A624EBEA35F2}"/>
              </a:ext>
            </a:extLst>
          </p:cNvPr>
          <p:cNvGrpSpPr/>
          <p:nvPr/>
        </p:nvGrpSpPr>
        <p:grpSpPr>
          <a:xfrm>
            <a:off x="5715933" y="3046610"/>
            <a:ext cx="765168" cy="765166"/>
            <a:chOff x="6491554" y="1012652"/>
            <a:chExt cx="5651420" cy="5651405"/>
          </a:xfrm>
        </p:grpSpPr>
        <p:sp>
          <p:nvSpPr>
            <p:cNvPr id="111" name="Oval 110">
              <a:extLst>
                <a:ext uri="{FF2B5EF4-FFF2-40B4-BE49-F238E27FC236}">
                  <a16:creationId xmlns:a16="http://schemas.microsoft.com/office/drawing/2014/main" id="{359E5D90-7D3B-2E48-A2F6-F7A9A61FC52F}"/>
                </a:ext>
              </a:extLst>
            </p:cNvPr>
            <p:cNvSpPr/>
            <p:nvPr/>
          </p:nvSpPr>
          <p:spPr>
            <a:xfrm>
              <a:off x="6491554" y="1012652"/>
              <a:ext cx="5651420" cy="5651405"/>
            </a:xfrm>
            <a:prstGeom prst="ellipse">
              <a:avLst/>
            </a:prstGeom>
            <a:solidFill>
              <a:schemeClr val="tx1">
                <a:alpha val="19000"/>
              </a:schemeClr>
            </a:solidFill>
            <a:ln w="12700" cap="rnd">
              <a:no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2" name="Group 111">
              <a:extLst>
                <a:ext uri="{FF2B5EF4-FFF2-40B4-BE49-F238E27FC236}">
                  <a16:creationId xmlns:a16="http://schemas.microsoft.com/office/drawing/2014/main" id="{DA0B0A8E-4E8C-3245-8397-5F0241C97447}"/>
                </a:ext>
              </a:extLst>
            </p:cNvPr>
            <p:cNvGrpSpPr/>
            <p:nvPr/>
          </p:nvGrpSpPr>
          <p:grpSpPr>
            <a:xfrm>
              <a:off x="6980589" y="1504206"/>
              <a:ext cx="4668216" cy="4668182"/>
              <a:chOff x="3225114" y="586835"/>
              <a:chExt cx="5741780" cy="5741741"/>
            </a:xfrm>
          </p:grpSpPr>
          <p:sp>
            <p:nvSpPr>
              <p:cNvPr id="113" name="Oval 112">
                <a:extLst>
                  <a:ext uri="{FF2B5EF4-FFF2-40B4-BE49-F238E27FC236}">
                    <a16:creationId xmlns:a16="http://schemas.microsoft.com/office/drawing/2014/main" id="{80558588-B77E-3147-935D-BD814CF01850}"/>
                  </a:ext>
                </a:extLst>
              </p:cNvPr>
              <p:cNvSpPr/>
              <p:nvPr/>
            </p:nvSpPr>
            <p:spPr>
              <a:xfrm>
                <a:off x="3225114" y="586835"/>
                <a:ext cx="5741780" cy="5741741"/>
              </a:xfrm>
              <a:prstGeom prst="ellipse">
                <a:avLst/>
              </a:prstGeom>
              <a:solidFill>
                <a:schemeClr val="bg1"/>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A9A4C071-C604-2D4F-AD0F-2C79D54BF99E}"/>
                  </a:ext>
                </a:extLst>
              </p:cNvPr>
              <p:cNvSpPr/>
              <p:nvPr/>
            </p:nvSpPr>
            <p:spPr>
              <a:xfrm>
                <a:off x="5044112" y="644057"/>
                <a:ext cx="2385783" cy="4753141"/>
              </a:xfrm>
              <a:prstGeom prst="rect">
                <a:avLst/>
              </a:prstGeom>
              <a:no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0E152B"/>
                    </a:solidFill>
                    <a:effectLst/>
                    <a:uLnTx/>
                    <a:uFillTx/>
                    <a:latin typeface="Calibri Light" panose="020F0302020204030204"/>
                    <a:ea typeface="+mn-ea"/>
                    <a:cs typeface="Arial"/>
                  </a:rPr>
                  <a:t>+</a:t>
                </a:r>
                <a:endParaRPr kumimoji="0" lang="en-US" sz="3600" b="1" i="0" u="none" strike="noStrike" kern="1200" cap="none" spc="300" normalizeH="0" baseline="0" noProof="0" dirty="0">
                  <a:ln>
                    <a:noFill/>
                  </a:ln>
                  <a:solidFill>
                    <a:srgbClr val="0E152B"/>
                  </a:solidFill>
                  <a:effectLst/>
                  <a:uLnTx/>
                  <a:uFillTx/>
                  <a:latin typeface="Calibri Light" panose="020F0302020204030204"/>
                  <a:ea typeface="+mn-ea"/>
                  <a:cs typeface="Arial"/>
                </a:endParaRPr>
              </a:p>
            </p:txBody>
          </p:sp>
        </p:grpSp>
      </p:grpSp>
      <p:grpSp>
        <p:nvGrpSpPr>
          <p:cNvPr id="126" name="Solve Circle">
            <a:extLst>
              <a:ext uri="{FF2B5EF4-FFF2-40B4-BE49-F238E27FC236}">
                <a16:creationId xmlns:a16="http://schemas.microsoft.com/office/drawing/2014/main" id="{CE20C509-E3EE-5340-AB28-70C7EC58D11B}"/>
              </a:ext>
            </a:extLst>
          </p:cNvPr>
          <p:cNvGrpSpPr/>
          <p:nvPr/>
        </p:nvGrpSpPr>
        <p:grpSpPr>
          <a:xfrm>
            <a:off x="3910816" y="1231826"/>
            <a:ext cx="4394734" cy="4394734"/>
            <a:chOff x="3930271" y="1163586"/>
            <a:chExt cx="4394734" cy="4394734"/>
          </a:xfrm>
        </p:grpSpPr>
        <p:sp>
          <p:nvSpPr>
            <p:cNvPr id="117" name="Oval 116">
              <a:extLst>
                <a:ext uri="{FF2B5EF4-FFF2-40B4-BE49-F238E27FC236}">
                  <a16:creationId xmlns:a16="http://schemas.microsoft.com/office/drawing/2014/main" id="{07EA6E81-D43F-4C49-80CA-6852A864914D}"/>
                </a:ext>
              </a:extLst>
            </p:cNvPr>
            <p:cNvSpPr/>
            <p:nvPr/>
          </p:nvSpPr>
          <p:spPr>
            <a:xfrm>
              <a:off x="3930271" y="1163586"/>
              <a:ext cx="4394734" cy="4394734"/>
            </a:xfrm>
            <a:prstGeom prst="ellipse">
              <a:avLst/>
            </a:prstGeom>
            <a:solidFill>
              <a:srgbClr val="00C5DD">
                <a:alpha val="19000"/>
              </a:srgbClr>
            </a:solidFill>
            <a:ln w="12700" cap="rnd">
              <a:no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211B3FB7-4A49-A74E-8262-E87C661AF264}"/>
                </a:ext>
              </a:extLst>
            </p:cNvPr>
            <p:cNvSpPr/>
            <p:nvPr/>
          </p:nvSpPr>
          <p:spPr>
            <a:xfrm>
              <a:off x="4017595" y="1253785"/>
              <a:ext cx="4214209" cy="4214207"/>
            </a:xfrm>
            <a:prstGeom prst="ellipse">
              <a:avLst/>
            </a:prstGeom>
            <a:solidFill>
              <a:schemeClr val="bg1"/>
            </a:solidFill>
            <a:ln w="9525" cmpd="sng">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19" name="Solve The Problem">
            <a:extLst>
              <a:ext uri="{FF2B5EF4-FFF2-40B4-BE49-F238E27FC236}">
                <a16:creationId xmlns:a16="http://schemas.microsoft.com/office/drawing/2014/main" id="{2A00C306-8130-984D-ADB1-A397610FF65E}"/>
              </a:ext>
            </a:extLst>
          </p:cNvPr>
          <p:cNvSpPr/>
          <p:nvPr/>
        </p:nvSpPr>
        <p:spPr>
          <a:xfrm>
            <a:off x="4751368" y="1760629"/>
            <a:ext cx="2755444" cy="830998"/>
          </a:xfrm>
          <a:prstGeom prst="rect">
            <a:avLst/>
          </a:prstGeom>
          <a:no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effectLst/>
                <a:uLnTx/>
                <a:uFillTx/>
                <a:latin typeface="Calibri Light" panose="020F0302020204030204"/>
                <a:ea typeface="+mn-ea"/>
                <a:cs typeface="Arial"/>
              </a:rPr>
              <a:t>SOLVE THE PROBLEM</a:t>
            </a:r>
            <a:endParaRPr kumimoji="0" lang="en-US" sz="2800" b="1" i="0" u="none" strike="noStrike" kern="1200" cap="none" spc="300" normalizeH="0" baseline="0" noProof="0" dirty="0">
              <a:ln>
                <a:noFill/>
              </a:ln>
              <a:effectLst/>
              <a:uLnTx/>
              <a:uFillTx/>
              <a:latin typeface="Calibri Light" panose="020F0302020204030204"/>
              <a:ea typeface="+mn-ea"/>
              <a:cs typeface="Arial"/>
            </a:endParaRPr>
          </a:p>
        </p:txBody>
      </p:sp>
      <p:grpSp>
        <p:nvGrpSpPr>
          <p:cNvPr id="128" name="Eliminate">
            <a:extLst>
              <a:ext uri="{FF2B5EF4-FFF2-40B4-BE49-F238E27FC236}">
                <a16:creationId xmlns:a16="http://schemas.microsoft.com/office/drawing/2014/main" id="{8D724BAA-D051-524B-9284-0359A3EEDD3A}"/>
              </a:ext>
            </a:extLst>
          </p:cNvPr>
          <p:cNvGrpSpPr/>
          <p:nvPr/>
        </p:nvGrpSpPr>
        <p:grpSpPr>
          <a:xfrm>
            <a:off x="4838629" y="2733610"/>
            <a:ext cx="2562312" cy="488791"/>
            <a:chOff x="4858084" y="2665370"/>
            <a:chExt cx="2562312" cy="488791"/>
          </a:xfrm>
        </p:grpSpPr>
        <p:sp>
          <p:nvSpPr>
            <p:cNvPr id="120" name="Rectangle 119">
              <a:extLst>
                <a:ext uri="{FF2B5EF4-FFF2-40B4-BE49-F238E27FC236}">
                  <a16:creationId xmlns:a16="http://schemas.microsoft.com/office/drawing/2014/main" id="{3B8F8825-D8D6-AA4D-9E5C-39C10EEDB356}"/>
                </a:ext>
              </a:extLst>
            </p:cNvPr>
            <p:cNvSpPr/>
            <p:nvPr/>
          </p:nvSpPr>
          <p:spPr>
            <a:xfrm>
              <a:off x="4858084" y="2754051"/>
              <a:ext cx="256231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Light" panose="020F0302020204030204"/>
                  <a:ea typeface="+mn-ea"/>
                  <a:cs typeface="+mn-cs"/>
                </a:rPr>
                <a:t>Eliminate</a:t>
              </a:r>
              <a:r>
                <a:rPr kumimoji="0" lang="en-US" sz="2000" b="1" i="0" u="none" strike="noStrike" kern="1200" cap="none" spc="0" normalizeH="0" baseline="0" noProof="0" dirty="0">
                  <a:ln>
                    <a:noFill/>
                  </a:ln>
                  <a:solidFill>
                    <a:srgbClr val="0E152B"/>
                  </a:solidFill>
                  <a:effectLst/>
                  <a:uLnTx/>
                  <a:uFillTx/>
                  <a:latin typeface="Calibri Light" panose="020F0302020204030204"/>
                  <a:ea typeface="+mn-ea"/>
                  <a:cs typeface="+mn-cs"/>
                </a:rPr>
                <a:t> </a:t>
              </a:r>
              <a:r>
                <a:rPr kumimoji="0" lang="en-US" sz="2000" i="0" u="none" strike="noStrike" kern="1200" cap="none" spc="0" normalizeH="0" baseline="0" noProof="0" dirty="0">
                  <a:ln>
                    <a:noFill/>
                  </a:ln>
                  <a:solidFill>
                    <a:schemeClr val="tx2"/>
                  </a:solidFill>
                  <a:effectLst/>
                  <a:uLnTx/>
                  <a:uFillTx/>
                  <a:latin typeface="Calibri Light" panose="020F0302020204030204"/>
                  <a:ea typeface="+mn-ea"/>
                  <a:cs typeface="+mn-cs"/>
                </a:rPr>
                <a:t>the noise</a:t>
              </a:r>
            </a:p>
          </p:txBody>
        </p:sp>
        <p:cxnSp>
          <p:nvCxnSpPr>
            <p:cNvPr id="123" name="Straight Connector 122">
              <a:extLst>
                <a:ext uri="{FF2B5EF4-FFF2-40B4-BE49-F238E27FC236}">
                  <a16:creationId xmlns:a16="http://schemas.microsoft.com/office/drawing/2014/main" id="{9CAA3635-95A8-4B44-AC96-A5A0D5888984}"/>
                </a:ext>
              </a:extLst>
            </p:cNvPr>
            <p:cNvCxnSpPr>
              <a:cxnSpLocks/>
            </p:cNvCxnSpPr>
            <p:nvPr/>
          </p:nvCxnSpPr>
          <p:spPr>
            <a:xfrm rot="5400000" flipH="1">
              <a:off x="6127638" y="2079431"/>
              <a:ext cx="0" cy="1171877"/>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29" name="Detect">
            <a:extLst>
              <a:ext uri="{FF2B5EF4-FFF2-40B4-BE49-F238E27FC236}">
                <a16:creationId xmlns:a16="http://schemas.microsoft.com/office/drawing/2014/main" id="{E9668E44-F8BD-BC40-ACA3-DD7EE6888F2E}"/>
              </a:ext>
            </a:extLst>
          </p:cNvPr>
          <p:cNvGrpSpPr/>
          <p:nvPr/>
        </p:nvGrpSpPr>
        <p:grpSpPr>
          <a:xfrm>
            <a:off x="4778843" y="3362496"/>
            <a:ext cx="2644224" cy="796972"/>
            <a:chOff x="4798298" y="3294256"/>
            <a:chExt cx="2644224" cy="796972"/>
          </a:xfrm>
        </p:grpSpPr>
        <p:sp>
          <p:nvSpPr>
            <p:cNvPr id="121" name="Rectangle 120">
              <a:extLst>
                <a:ext uri="{FF2B5EF4-FFF2-40B4-BE49-F238E27FC236}">
                  <a16:creationId xmlns:a16="http://schemas.microsoft.com/office/drawing/2014/main" id="{67B1D37D-BA8F-4C4E-9A78-43E55222C445}"/>
                </a:ext>
              </a:extLst>
            </p:cNvPr>
            <p:cNvSpPr/>
            <p:nvPr/>
          </p:nvSpPr>
          <p:spPr>
            <a:xfrm>
              <a:off x="4798298" y="3383342"/>
              <a:ext cx="264422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Light" panose="020F0302020204030204"/>
                  <a:ea typeface="+mn-ea"/>
                  <a:cs typeface="+mn-cs"/>
                </a:rPr>
                <a:t>Detect</a:t>
              </a:r>
              <a:r>
                <a:rPr kumimoji="0" lang="en-US" sz="2000" b="1" i="0" u="none" strike="noStrike" kern="1200" cap="none" spc="0" normalizeH="0" baseline="0" noProof="0" dirty="0">
                  <a:ln>
                    <a:noFill/>
                  </a:ln>
                  <a:solidFill>
                    <a:srgbClr val="0E152B"/>
                  </a:solidFill>
                  <a:effectLst/>
                  <a:uLnTx/>
                  <a:uFillTx/>
                  <a:latin typeface="Calibri Light" panose="020F0302020204030204"/>
                  <a:ea typeface="+mn-ea"/>
                  <a:cs typeface="+mn-cs"/>
                </a:rPr>
                <a:t> </a:t>
              </a:r>
              <a:r>
                <a:rPr kumimoji="0" lang="en-US" sz="2000" i="0" u="none" strike="noStrike" kern="1200" cap="none" spc="0" normalizeH="0" baseline="0" noProof="0" dirty="0">
                  <a:ln>
                    <a:noFill/>
                  </a:ln>
                  <a:solidFill>
                    <a:schemeClr val="tx2"/>
                  </a:solidFill>
                  <a:effectLst/>
                  <a:uLnTx/>
                  <a:uFillTx/>
                  <a:latin typeface="Calibri Light" panose="020F0302020204030204"/>
                  <a:ea typeface="+mn-ea"/>
                  <a:cs typeface="+mn-cs"/>
                </a:rPr>
                <a:t>known and unknown threats</a:t>
              </a:r>
            </a:p>
          </p:txBody>
        </p:sp>
        <p:cxnSp>
          <p:nvCxnSpPr>
            <p:cNvPr id="124" name="Straight Connector 123">
              <a:extLst>
                <a:ext uri="{FF2B5EF4-FFF2-40B4-BE49-F238E27FC236}">
                  <a16:creationId xmlns:a16="http://schemas.microsoft.com/office/drawing/2014/main" id="{1A8FF3C9-F941-B845-9BA5-AC50166B03CA}"/>
                </a:ext>
              </a:extLst>
            </p:cNvPr>
            <p:cNvCxnSpPr>
              <a:cxnSpLocks/>
            </p:cNvCxnSpPr>
            <p:nvPr/>
          </p:nvCxnSpPr>
          <p:spPr>
            <a:xfrm rot="5400000" flipH="1">
              <a:off x="6127638" y="2708317"/>
              <a:ext cx="0" cy="1171877"/>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0" name="Respond">
            <a:extLst>
              <a:ext uri="{FF2B5EF4-FFF2-40B4-BE49-F238E27FC236}">
                <a16:creationId xmlns:a16="http://schemas.microsoft.com/office/drawing/2014/main" id="{935555D4-F556-5D42-8892-D371C3734E00}"/>
              </a:ext>
            </a:extLst>
          </p:cNvPr>
          <p:cNvGrpSpPr/>
          <p:nvPr/>
        </p:nvGrpSpPr>
        <p:grpSpPr>
          <a:xfrm>
            <a:off x="4898870" y="4282700"/>
            <a:ext cx="2373725" cy="781186"/>
            <a:chOff x="4918325" y="4214460"/>
            <a:chExt cx="2373725" cy="781186"/>
          </a:xfrm>
        </p:grpSpPr>
        <p:sp>
          <p:nvSpPr>
            <p:cNvPr id="122" name="Rectangle 121">
              <a:extLst>
                <a:ext uri="{FF2B5EF4-FFF2-40B4-BE49-F238E27FC236}">
                  <a16:creationId xmlns:a16="http://schemas.microsoft.com/office/drawing/2014/main" id="{54D79CE9-10D2-2847-A25A-AC1A7912C9BD}"/>
                </a:ext>
              </a:extLst>
            </p:cNvPr>
            <p:cNvSpPr/>
            <p:nvPr/>
          </p:nvSpPr>
          <p:spPr>
            <a:xfrm>
              <a:off x="4918325" y="4287760"/>
              <a:ext cx="237372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Light" panose="020F0302020204030204"/>
                  <a:ea typeface="+mn-ea"/>
                  <a:cs typeface="+mn-cs"/>
                </a:rPr>
                <a:t>Respond</a:t>
              </a:r>
              <a:r>
                <a:rPr kumimoji="0" lang="en-US" sz="20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schemeClr val="tx2"/>
                  </a:solidFill>
                  <a:effectLst/>
                  <a:uLnTx/>
                  <a:uFillTx/>
                  <a:latin typeface="Calibri Light" panose="020F0302020204030204"/>
                  <a:ea typeface="+mn-ea"/>
                  <a:cs typeface="+mn-cs"/>
                </a:rPr>
                <a:t>before disruption</a:t>
              </a:r>
            </a:p>
          </p:txBody>
        </p:sp>
        <p:cxnSp>
          <p:nvCxnSpPr>
            <p:cNvPr id="125" name="Straight Connector 124">
              <a:extLst>
                <a:ext uri="{FF2B5EF4-FFF2-40B4-BE49-F238E27FC236}">
                  <a16:creationId xmlns:a16="http://schemas.microsoft.com/office/drawing/2014/main" id="{259A1B6C-CAC0-2348-A9CD-71789485B3F9}"/>
                </a:ext>
              </a:extLst>
            </p:cNvPr>
            <p:cNvCxnSpPr>
              <a:cxnSpLocks/>
            </p:cNvCxnSpPr>
            <p:nvPr/>
          </p:nvCxnSpPr>
          <p:spPr>
            <a:xfrm rot="5400000" flipH="1">
              <a:off x="6127638" y="3628521"/>
              <a:ext cx="0" cy="1171877"/>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319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7"/>
                                        </p:tgtEl>
                                      </p:cBhvr>
                                    </p:animEffect>
                                    <p:set>
                                      <p:cBhvr>
                                        <p:cTn id="12" dur="1" fill="hold">
                                          <p:stCondLst>
                                            <p:cond delay="499"/>
                                          </p:stCondLst>
                                        </p:cTn>
                                        <p:tgtEl>
                                          <p:spTgt spid="6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500"/>
                                        <p:tgtEl>
                                          <p:spTgt spid="110"/>
                                        </p:tgtEl>
                                      </p:cBhvr>
                                    </p:animEffect>
                                  </p:childTnLst>
                                </p:cTn>
                              </p:par>
                            </p:childTnLst>
                          </p:cTn>
                        </p:par>
                        <p:par>
                          <p:cTn id="22" fill="hold">
                            <p:stCondLst>
                              <p:cond delay="500"/>
                            </p:stCondLst>
                            <p:childTnLst>
                              <p:par>
                                <p:cTn id="23" presetID="10" presetClass="entr" presetSubtype="0" fill="hold" nodeType="afterEffect">
                                  <p:stCondLst>
                                    <p:cond delay="50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fade">
                                      <p:cBhvr>
                                        <p:cTn id="30" dur="500"/>
                                        <p:tgtEl>
                                          <p:spTgt spid="126"/>
                                        </p:tgtEl>
                                      </p:cBhvr>
                                    </p:animEffect>
                                  </p:childTnLst>
                                </p:cTn>
                              </p:par>
                            </p:childTnLst>
                          </p:cTn>
                        </p:par>
                        <p:par>
                          <p:cTn id="31" fill="hold">
                            <p:stCondLst>
                              <p:cond delay="500"/>
                            </p:stCondLst>
                            <p:childTnLst>
                              <p:par>
                                <p:cTn id="32" presetID="10" presetClass="entr" presetSubtype="0" fill="hold" grpId="0" nodeType="afterEffect">
                                  <p:stCondLst>
                                    <p:cond delay="100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childTnLst>
                          </p:cTn>
                        </p:par>
                        <p:par>
                          <p:cTn id="35" fill="hold">
                            <p:stCondLst>
                              <p:cond delay="2000"/>
                            </p:stCondLst>
                            <p:childTnLst>
                              <p:par>
                                <p:cTn id="36" presetID="10" presetClass="entr" presetSubtype="0" fill="hold" nodeType="afterEffect">
                                  <p:stCondLst>
                                    <p:cond delay="100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500"/>
                                        <p:tgtEl>
                                          <p:spTgt spid="128"/>
                                        </p:tgtEl>
                                      </p:cBhvr>
                                    </p:animEffect>
                                  </p:childTnLst>
                                </p:cTn>
                              </p:par>
                            </p:childTnLst>
                          </p:cTn>
                        </p:par>
                        <p:par>
                          <p:cTn id="39" fill="hold">
                            <p:stCondLst>
                              <p:cond delay="3500"/>
                            </p:stCondLst>
                            <p:childTnLst>
                              <p:par>
                                <p:cTn id="40" presetID="10" presetClass="entr" presetSubtype="0" fill="hold" nodeType="afterEffect">
                                  <p:stCondLst>
                                    <p:cond delay="1000"/>
                                  </p:stCondLst>
                                  <p:childTnLst>
                                    <p:set>
                                      <p:cBhvr>
                                        <p:cTn id="41" dur="1" fill="hold">
                                          <p:stCondLst>
                                            <p:cond delay="0"/>
                                          </p:stCondLst>
                                        </p:cTn>
                                        <p:tgtEl>
                                          <p:spTgt spid="129"/>
                                        </p:tgtEl>
                                        <p:attrNameLst>
                                          <p:attrName>style.visibility</p:attrName>
                                        </p:attrNameLst>
                                      </p:cBhvr>
                                      <p:to>
                                        <p:strVal val="visible"/>
                                      </p:to>
                                    </p:set>
                                    <p:animEffect transition="in" filter="fade">
                                      <p:cBhvr>
                                        <p:cTn id="42" dur="500"/>
                                        <p:tgtEl>
                                          <p:spTgt spid="129"/>
                                        </p:tgtEl>
                                      </p:cBhvr>
                                    </p:animEffect>
                                  </p:childTnLst>
                                </p:cTn>
                              </p:par>
                            </p:childTnLst>
                          </p:cTn>
                        </p:par>
                        <p:par>
                          <p:cTn id="43" fill="hold">
                            <p:stCondLst>
                              <p:cond delay="5000"/>
                            </p:stCondLst>
                            <p:childTnLst>
                              <p:par>
                                <p:cTn id="44" presetID="10" presetClass="entr" presetSubtype="0" fill="hold" nodeType="afterEffect">
                                  <p:stCondLst>
                                    <p:cond delay="100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AF3B1181-FB3D-7B48-9840-E5DD2D370273}"/>
              </a:ext>
            </a:extLst>
          </p:cNvPr>
          <p:cNvGrpSpPr/>
          <p:nvPr/>
        </p:nvGrpSpPr>
        <p:grpSpPr>
          <a:xfrm>
            <a:off x="-112020" y="809542"/>
            <a:ext cx="12389513" cy="5398124"/>
            <a:chOff x="-112020" y="657142"/>
            <a:chExt cx="12389513" cy="5398124"/>
          </a:xfrm>
        </p:grpSpPr>
        <p:grpSp>
          <p:nvGrpSpPr>
            <p:cNvPr id="41" name="Group 40">
              <a:extLst>
                <a:ext uri="{FF2B5EF4-FFF2-40B4-BE49-F238E27FC236}">
                  <a16:creationId xmlns:a16="http://schemas.microsoft.com/office/drawing/2014/main" id="{417EDFC5-E25C-6E4C-8069-C6424EE10FBB}"/>
                </a:ext>
              </a:extLst>
            </p:cNvPr>
            <p:cNvGrpSpPr/>
            <p:nvPr/>
          </p:nvGrpSpPr>
          <p:grpSpPr>
            <a:xfrm rot="16200000">
              <a:off x="467377" y="77745"/>
              <a:ext cx="5398124" cy="6556917"/>
              <a:chOff x="7837714" y="2500844"/>
              <a:chExt cx="4199436" cy="4357152"/>
            </a:xfrm>
          </p:grpSpPr>
          <p:sp>
            <p:nvSpPr>
              <p:cNvPr id="42" name="Trapezoid 41">
                <a:extLst>
                  <a:ext uri="{FF2B5EF4-FFF2-40B4-BE49-F238E27FC236}">
                    <a16:creationId xmlns:a16="http://schemas.microsoft.com/office/drawing/2014/main" id="{CC548141-1129-FA42-9B15-6ECA885C785E}"/>
                  </a:ext>
                </a:extLst>
              </p:cNvPr>
              <p:cNvSpPr/>
              <p:nvPr/>
            </p:nvSpPr>
            <p:spPr>
              <a:xfrm rot="10800000">
                <a:off x="7837714" y="2500844"/>
                <a:ext cx="4199436" cy="4357152"/>
              </a:xfrm>
              <a:prstGeom prst="trapezoid">
                <a:avLst/>
              </a:prstGeom>
              <a:gradFill flip="none" rotWithShape="1">
                <a:gsLst>
                  <a:gs pos="36000">
                    <a:srgbClr val="00C5DD">
                      <a:alpha val="22000"/>
                    </a:srgbClr>
                  </a:gs>
                  <a:gs pos="99000">
                    <a:srgbClr val="00C5DD">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rapezoid 42">
                <a:extLst>
                  <a:ext uri="{FF2B5EF4-FFF2-40B4-BE49-F238E27FC236}">
                    <a16:creationId xmlns:a16="http://schemas.microsoft.com/office/drawing/2014/main" id="{F9C07D9E-3D32-9241-ACB2-E4DD27A6AF72}"/>
                  </a:ext>
                </a:extLst>
              </p:cNvPr>
              <p:cNvSpPr/>
              <p:nvPr/>
            </p:nvSpPr>
            <p:spPr>
              <a:xfrm rot="10800000">
                <a:off x="8027205" y="2545529"/>
                <a:ext cx="3820448" cy="4312465"/>
              </a:xfrm>
              <a:prstGeom prst="trapezoid">
                <a:avLst/>
              </a:prstGeom>
              <a:gradFill flip="none" rotWithShape="1">
                <a:gsLst>
                  <a:gs pos="36000">
                    <a:srgbClr val="00C5DD">
                      <a:alpha val="11000"/>
                    </a:srgbClr>
                  </a:gs>
                  <a:gs pos="99000">
                    <a:srgbClr val="00C5DD">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rapezoid 43">
                <a:extLst>
                  <a:ext uri="{FF2B5EF4-FFF2-40B4-BE49-F238E27FC236}">
                    <a16:creationId xmlns:a16="http://schemas.microsoft.com/office/drawing/2014/main" id="{1162055E-1AAE-984A-9D39-AF4B62301395}"/>
                  </a:ext>
                </a:extLst>
              </p:cNvPr>
              <p:cNvSpPr/>
              <p:nvPr/>
            </p:nvSpPr>
            <p:spPr>
              <a:xfrm rot="10800000">
                <a:off x="8208548" y="2581254"/>
                <a:ext cx="3457764" cy="4276740"/>
              </a:xfrm>
              <a:prstGeom prst="trapezoid">
                <a:avLst/>
              </a:prstGeom>
              <a:gradFill flip="none" rotWithShape="1">
                <a:gsLst>
                  <a:gs pos="99000">
                    <a:srgbClr val="00C5DD">
                      <a:alpha val="5000"/>
                    </a:srgbClr>
                  </a:gs>
                  <a:gs pos="50000">
                    <a:schemeClr val="bg1"/>
                  </a:gs>
                  <a:gs pos="0">
                    <a:srgbClr val="00C5DD">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E1435E71-99F2-1E4E-90E7-E316E875AA50}"/>
                </a:ext>
              </a:extLst>
            </p:cNvPr>
            <p:cNvGrpSpPr/>
            <p:nvPr/>
          </p:nvGrpSpPr>
          <p:grpSpPr>
            <a:xfrm rot="5400000">
              <a:off x="6299973" y="77745"/>
              <a:ext cx="5398124" cy="6556917"/>
              <a:chOff x="7837714" y="2500844"/>
              <a:chExt cx="4199436" cy="4357152"/>
            </a:xfrm>
          </p:grpSpPr>
          <p:sp>
            <p:nvSpPr>
              <p:cNvPr id="46" name="Trapezoid 45">
                <a:extLst>
                  <a:ext uri="{FF2B5EF4-FFF2-40B4-BE49-F238E27FC236}">
                    <a16:creationId xmlns:a16="http://schemas.microsoft.com/office/drawing/2014/main" id="{C430C585-0956-034F-99D8-7BC9E5269398}"/>
                  </a:ext>
                </a:extLst>
              </p:cNvPr>
              <p:cNvSpPr/>
              <p:nvPr/>
            </p:nvSpPr>
            <p:spPr>
              <a:xfrm rot="10800000">
                <a:off x="7837714" y="2500844"/>
                <a:ext cx="4199436" cy="4357152"/>
              </a:xfrm>
              <a:prstGeom prst="trapezoid">
                <a:avLst/>
              </a:prstGeom>
              <a:gradFill flip="none" rotWithShape="1">
                <a:gsLst>
                  <a:gs pos="36000">
                    <a:srgbClr val="00C5DD">
                      <a:alpha val="22000"/>
                    </a:srgbClr>
                  </a:gs>
                  <a:gs pos="99000">
                    <a:srgbClr val="00C5DD">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Trapezoid 46">
                <a:extLst>
                  <a:ext uri="{FF2B5EF4-FFF2-40B4-BE49-F238E27FC236}">
                    <a16:creationId xmlns:a16="http://schemas.microsoft.com/office/drawing/2014/main" id="{E3E73251-3B6F-0945-A024-4F4216AF72FE}"/>
                  </a:ext>
                </a:extLst>
              </p:cNvPr>
              <p:cNvSpPr/>
              <p:nvPr/>
            </p:nvSpPr>
            <p:spPr>
              <a:xfrm rot="10800000">
                <a:off x="8027205" y="2545529"/>
                <a:ext cx="3820448" cy="4312465"/>
              </a:xfrm>
              <a:prstGeom prst="trapezoid">
                <a:avLst/>
              </a:prstGeom>
              <a:gradFill flip="none" rotWithShape="1">
                <a:gsLst>
                  <a:gs pos="36000">
                    <a:srgbClr val="00C5DD">
                      <a:alpha val="11000"/>
                    </a:srgbClr>
                  </a:gs>
                  <a:gs pos="99000">
                    <a:srgbClr val="00C5DD">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Trapezoid 47">
                <a:extLst>
                  <a:ext uri="{FF2B5EF4-FFF2-40B4-BE49-F238E27FC236}">
                    <a16:creationId xmlns:a16="http://schemas.microsoft.com/office/drawing/2014/main" id="{A4736945-AAA1-DA47-9546-A5630DCA7111}"/>
                  </a:ext>
                </a:extLst>
              </p:cNvPr>
              <p:cNvSpPr/>
              <p:nvPr/>
            </p:nvSpPr>
            <p:spPr>
              <a:xfrm rot="10800000">
                <a:off x="8208548" y="2581254"/>
                <a:ext cx="3457764" cy="4276740"/>
              </a:xfrm>
              <a:prstGeom prst="trapezoid">
                <a:avLst/>
              </a:prstGeom>
              <a:gradFill flip="none" rotWithShape="1">
                <a:gsLst>
                  <a:gs pos="99000">
                    <a:srgbClr val="00C5DD">
                      <a:alpha val="5000"/>
                    </a:srgbClr>
                  </a:gs>
                  <a:gs pos="50000">
                    <a:schemeClr val="bg1"/>
                  </a:gs>
                  <a:gs pos="0">
                    <a:srgbClr val="00C5DD">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2" name="Text Placeholder 1">
            <a:extLst>
              <a:ext uri="{FF2B5EF4-FFF2-40B4-BE49-F238E27FC236}">
                <a16:creationId xmlns:a16="http://schemas.microsoft.com/office/drawing/2014/main" id="{F2D43EC0-4422-7647-99FB-32AA89F05F61}"/>
              </a:ext>
            </a:extLst>
          </p:cNvPr>
          <p:cNvSpPr>
            <a:spLocks noGrp="1"/>
          </p:cNvSpPr>
          <p:nvPr>
            <p:ph type="body" sz="quarter" idx="10"/>
          </p:nvPr>
        </p:nvSpPr>
        <p:spPr/>
        <p:txBody>
          <a:bodyPr/>
          <a:lstStyle/>
          <a:p>
            <a:r>
              <a:rPr lang="en-US" sz="3200" dirty="0"/>
              <a:t>Not all MDR is created equal. Here is what you should expect… </a:t>
            </a:r>
          </a:p>
        </p:txBody>
      </p:sp>
      <p:sp>
        <p:nvSpPr>
          <p:cNvPr id="4" name="Footer Placeholder 3">
            <a:extLst>
              <a:ext uri="{FF2B5EF4-FFF2-40B4-BE49-F238E27FC236}">
                <a16:creationId xmlns:a16="http://schemas.microsoft.com/office/drawing/2014/main" id="{9362120D-56CE-6248-889D-4CE72AF02384}"/>
              </a:ext>
            </a:extLst>
          </p:cNvPr>
          <p:cNvSpPr>
            <a:spLocks noGrp="1"/>
          </p:cNvSpPr>
          <p:nvPr>
            <p:ph type="ftr" sz="quarter" idx="3"/>
          </p:nvPr>
        </p:nvSpPr>
        <p:spPr/>
        <p:txBody>
          <a:bodyPr/>
          <a:lstStyle/>
          <a:p>
            <a:r>
              <a:rPr lang="en-CA" dirty="0"/>
              <a:t>eSentire CONFIDENTIAL</a:t>
            </a:r>
          </a:p>
        </p:txBody>
      </p:sp>
      <p:sp>
        <p:nvSpPr>
          <p:cNvPr id="5" name="Slide Number Placeholder 4">
            <a:extLst>
              <a:ext uri="{FF2B5EF4-FFF2-40B4-BE49-F238E27FC236}">
                <a16:creationId xmlns:a16="http://schemas.microsoft.com/office/drawing/2014/main" id="{E74F62AE-F9F6-8C45-B448-02CEC0EDEE73}"/>
              </a:ext>
            </a:extLst>
          </p:cNvPr>
          <p:cNvSpPr>
            <a:spLocks noGrp="1"/>
          </p:cNvSpPr>
          <p:nvPr>
            <p:ph type="sldNum" sz="quarter" idx="4"/>
          </p:nvPr>
        </p:nvSpPr>
        <p:spPr/>
        <p:txBody>
          <a:bodyPr/>
          <a:lstStyle/>
          <a:p>
            <a:fld id="{00993212-4268-2345-9A22-365630C70738}" type="slidenum">
              <a:rPr lang="en-US" smtClean="0"/>
              <a:pPr/>
              <a:t>5</a:t>
            </a:fld>
            <a:endParaRPr lang="en-CA" dirty="0"/>
          </a:p>
        </p:txBody>
      </p:sp>
      <p:grpSp>
        <p:nvGrpSpPr>
          <p:cNvPr id="73" name="Group 72">
            <a:extLst>
              <a:ext uri="{FF2B5EF4-FFF2-40B4-BE49-F238E27FC236}">
                <a16:creationId xmlns:a16="http://schemas.microsoft.com/office/drawing/2014/main" id="{DB96C343-0900-AC4E-B92B-B5E28EA990F7}"/>
              </a:ext>
            </a:extLst>
          </p:cNvPr>
          <p:cNvGrpSpPr/>
          <p:nvPr/>
        </p:nvGrpSpPr>
        <p:grpSpPr>
          <a:xfrm>
            <a:off x="3910816" y="1231826"/>
            <a:ext cx="4394734" cy="4394734"/>
            <a:chOff x="3930271" y="1231826"/>
            <a:chExt cx="4394734" cy="4394734"/>
          </a:xfrm>
        </p:grpSpPr>
        <p:grpSp>
          <p:nvGrpSpPr>
            <p:cNvPr id="60" name="Solve Circle">
              <a:extLst>
                <a:ext uri="{FF2B5EF4-FFF2-40B4-BE49-F238E27FC236}">
                  <a16:creationId xmlns:a16="http://schemas.microsoft.com/office/drawing/2014/main" id="{638A44AC-CBAB-E149-831D-725C985AB8D1}"/>
                </a:ext>
              </a:extLst>
            </p:cNvPr>
            <p:cNvGrpSpPr/>
            <p:nvPr/>
          </p:nvGrpSpPr>
          <p:grpSpPr>
            <a:xfrm>
              <a:off x="3930271" y="1231826"/>
              <a:ext cx="4394734" cy="4394734"/>
              <a:chOff x="3930271" y="1163586"/>
              <a:chExt cx="4394734" cy="4394734"/>
            </a:xfrm>
          </p:grpSpPr>
          <p:sp>
            <p:nvSpPr>
              <p:cNvPr id="61" name="Oval 60">
                <a:extLst>
                  <a:ext uri="{FF2B5EF4-FFF2-40B4-BE49-F238E27FC236}">
                    <a16:creationId xmlns:a16="http://schemas.microsoft.com/office/drawing/2014/main" id="{9FD28DAA-450C-F34D-801E-FCA4FDE18D73}"/>
                  </a:ext>
                </a:extLst>
              </p:cNvPr>
              <p:cNvSpPr/>
              <p:nvPr/>
            </p:nvSpPr>
            <p:spPr>
              <a:xfrm>
                <a:off x="3930271" y="1163586"/>
                <a:ext cx="4394734" cy="4394734"/>
              </a:xfrm>
              <a:prstGeom prst="ellipse">
                <a:avLst/>
              </a:prstGeom>
              <a:solidFill>
                <a:srgbClr val="00C5DD">
                  <a:alpha val="19000"/>
                </a:srgbClr>
              </a:solidFill>
              <a:ln w="12700" cap="rnd">
                <a:no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4CC23D9F-F05D-E844-B99C-664D2C1CB9F2}"/>
                  </a:ext>
                </a:extLst>
              </p:cNvPr>
              <p:cNvSpPr/>
              <p:nvPr/>
            </p:nvSpPr>
            <p:spPr>
              <a:xfrm>
                <a:off x="4017595" y="1253785"/>
                <a:ext cx="4214209" cy="4214207"/>
              </a:xfrm>
              <a:prstGeom prst="ellipse">
                <a:avLst/>
              </a:prstGeom>
              <a:solidFill>
                <a:schemeClr val="bg1"/>
              </a:solidFill>
              <a:ln w="9525" cmpd="sng">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63" name="Solve The Problem">
              <a:extLst>
                <a:ext uri="{FF2B5EF4-FFF2-40B4-BE49-F238E27FC236}">
                  <a16:creationId xmlns:a16="http://schemas.microsoft.com/office/drawing/2014/main" id="{6DDCD0C4-0EE0-6D4C-BB74-3309815AAD0D}"/>
                </a:ext>
              </a:extLst>
            </p:cNvPr>
            <p:cNvSpPr/>
            <p:nvPr/>
          </p:nvSpPr>
          <p:spPr>
            <a:xfrm>
              <a:off x="4770823" y="1760629"/>
              <a:ext cx="2755444" cy="830998"/>
            </a:xfrm>
            <a:prstGeom prst="rect">
              <a:avLst/>
            </a:prstGeom>
            <a:no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effectLst/>
                  <a:uLnTx/>
                  <a:uFillTx/>
                  <a:latin typeface="Calibri Light" panose="020F0302020204030204"/>
                  <a:ea typeface="+mn-ea"/>
                  <a:cs typeface="Arial"/>
                </a:rPr>
                <a:t>SOLVE THE PROBLEM</a:t>
              </a:r>
              <a:endParaRPr kumimoji="0" lang="en-US" sz="2800" b="1" i="0" u="none" strike="noStrike" kern="1200" cap="none" spc="300" normalizeH="0" baseline="0" noProof="0" dirty="0">
                <a:ln>
                  <a:noFill/>
                </a:ln>
                <a:effectLst/>
                <a:uLnTx/>
                <a:uFillTx/>
                <a:latin typeface="Calibri Light" panose="020F0302020204030204"/>
                <a:ea typeface="+mn-ea"/>
                <a:cs typeface="Arial"/>
              </a:endParaRPr>
            </a:p>
          </p:txBody>
        </p:sp>
        <p:grpSp>
          <p:nvGrpSpPr>
            <p:cNvPr id="64" name="Eliminate">
              <a:extLst>
                <a:ext uri="{FF2B5EF4-FFF2-40B4-BE49-F238E27FC236}">
                  <a16:creationId xmlns:a16="http://schemas.microsoft.com/office/drawing/2014/main" id="{5C326444-B0F9-7849-AC68-117E20873E3E}"/>
                </a:ext>
              </a:extLst>
            </p:cNvPr>
            <p:cNvGrpSpPr/>
            <p:nvPr/>
          </p:nvGrpSpPr>
          <p:grpSpPr>
            <a:xfrm>
              <a:off x="4858084" y="2733610"/>
              <a:ext cx="2562312" cy="488791"/>
              <a:chOff x="4858084" y="2665370"/>
              <a:chExt cx="2562312" cy="488791"/>
            </a:xfrm>
          </p:grpSpPr>
          <p:sp>
            <p:nvSpPr>
              <p:cNvPr id="65" name="Rectangle 64">
                <a:extLst>
                  <a:ext uri="{FF2B5EF4-FFF2-40B4-BE49-F238E27FC236}">
                    <a16:creationId xmlns:a16="http://schemas.microsoft.com/office/drawing/2014/main" id="{DB6F0D31-7B19-2E4C-9879-72F3CE3948FE}"/>
                  </a:ext>
                </a:extLst>
              </p:cNvPr>
              <p:cNvSpPr/>
              <p:nvPr/>
            </p:nvSpPr>
            <p:spPr>
              <a:xfrm>
                <a:off x="4858084" y="2754051"/>
                <a:ext cx="256231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Light" panose="020F0302020204030204"/>
                    <a:ea typeface="+mn-ea"/>
                    <a:cs typeface="+mn-cs"/>
                  </a:rPr>
                  <a:t>Eliminate</a:t>
                </a:r>
                <a:r>
                  <a:rPr kumimoji="0" lang="en-US" sz="2000" b="1" i="0" u="none" strike="noStrike" kern="1200" cap="none" spc="0" normalizeH="0" baseline="0" noProof="0" dirty="0">
                    <a:ln>
                      <a:noFill/>
                    </a:ln>
                    <a:solidFill>
                      <a:srgbClr val="0E152B"/>
                    </a:solidFill>
                    <a:effectLst/>
                    <a:uLnTx/>
                    <a:uFillTx/>
                    <a:latin typeface="Calibri Light" panose="020F0302020204030204"/>
                    <a:ea typeface="+mn-ea"/>
                    <a:cs typeface="+mn-cs"/>
                  </a:rPr>
                  <a:t> </a:t>
                </a:r>
                <a:r>
                  <a:rPr kumimoji="0" lang="en-US" sz="2000" i="0" u="none" strike="noStrike" kern="1200" cap="none" spc="0" normalizeH="0" baseline="0" noProof="0" dirty="0">
                    <a:ln>
                      <a:noFill/>
                    </a:ln>
                    <a:solidFill>
                      <a:schemeClr val="tx2"/>
                    </a:solidFill>
                    <a:effectLst/>
                    <a:uLnTx/>
                    <a:uFillTx/>
                    <a:latin typeface="Calibri Light" panose="020F0302020204030204"/>
                    <a:ea typeface="+mn-ea"/>
                    <a:cs typeface="+mn-cs"/>
                  </a:rPr>
                  <a:t>the noise</a:t>
                </a:r>
              </a:p>
            </p:txBody>
          </p:sp>
          <p:cxnSp>
            <p:nvCxnSpPr>
              <p:cNvPr id="66" name="Straight Connector 65">
                <a:extLst>
                  <a:ext uri="{FF2B5EF4-FFF2-40B4-BE49-F238E27FC236}">
                    <a16:creationId xmlns:a16="http://schemas.microsoft.com/office/drawing/2014/main" id="{76EC15A9-A704-3E4D-A918-52E25A6DF5FD}"/>
                  </a:ext>
                </a:extLst>
              </p:cNvPr>
              <p:cNvCxnSpPr>
                <a:cxnSpLocks/>
              </p:cNvCxnSpPr>
              <p:nvPr/>
            </p:nvCxnSpPr>
            <p:spPr>
              <a:xfrm rot="5400000" flipH="1">
                <a:off x="6127638" y="2079431"/>
                <a:ext cx="0" cy="1171877"/>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67" name="Detect">
              <a:extLst>
                <a:ext uri="{FF2B5EF4-FFF2-40B4-BE49-F238E27FC236}">
                  <a16:creationId xmlns:a16="http://schemas.microsoft.com/office/drawing/2014/main" id="{D2DE914A-F2A3-7043-88B7-05D397353D40}"/>
                </a:ext>
              </a:extLst>
            </p:cNvPr>
            <p:cNvGrpSpPr/>
            <p:nvPr/>
          </p:nvGrpSpPr>
          <p:grpSpPr>
            <a:xfrm>
              <a:off x="4798298" y="3362496"/>
              <a:ext cx="2644224" cy="796972"/>
              <a:chOff x="4798298" y="3294256"/>
              <a:chExt cx="2644224" cy="796972"/>
            </a:xfrm>
          </p:grpSpPr>
          <p:sp>
            <p:nvSpPr>
              <p:cNvPr id="68" name="Rectangle 67">
                <a:extLst>
                  <a:ext uri="{FF2B5EF4-FFF2-40B4-BE49-F238E27FC236}">
                    <a16:creationId xmlns:a16="http://schemas.microsoft.com/office/drawing/2014/main" id="{8B5EA1A6-53FD-5F41-BE67-F37DBA5E772B}"/>
                  </a:ext>
                </a:extLst>
              </p:cNvPr>
              <p:cNvSpPr/>
              <p:nvPr/>
            </p:nvSpPr>
            <p:spPr>
              <a:xfrm>
                <a:off x="4798298" y="3383342"/>
                <a:ext cx="264422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Light" panose="020F0302020204030204"/>
                    <a:ea typeface="+mn-ea"/>
                    <a:cs typeface="+mn-cs"/>
                  </a:rPr>
                  <a:t>Detect</a:t>
                </a:r>
                <a:r>
                  <a:rPr kumimoji="0" lang="en-US" sz="2000" b="1" i="0" u="none" strike="noStrike" kern="1200" cap="none" spc="0" normalizeH="0" baseline="0" noProof="0" dirty="0">
                    <a:ln>
                      <a:noFill/>
                    </a:ln>
                    <a:solidFill>
                      <a:srgbClr val="0E152B"/>
                    </a:solidFill>
                    <a:effectLst/>
                    <a:uLnTx/>
                    <a:uFillTx/>
                    <a:latin typeface="Calibri Light" panose="020F0302020204030204"/>
                    <a:ea typeface="+mn-ea"/>
                    <a:cs typeface="+mn-cs"/>
                  </a:rPr>
                  <a:t> </a:t>
                </a:r>
                <a:r>
                  <a:rPr kumimoji="0" lang="en-US" sz="2000" i="0" u="none" strike="noStrike" kern="1200" cap="none" spc="0" normalizeH="0" baseline="0" noProof="0" dirty="0">
                    <a:ln>
                      <a:noFill/>
                    </a:ln>
                    <a:solidFill>
                      <a:schemeClr val="tx2"/>
                    </a:solidFill>
                    <a:effectLst/>
                    <a:uLnTx/>
                    <a:uFillTx/>
                    <a:latin typeface="Calibri Light" panose="020F0302020204030204"/>
                    <a:ea typeface="+mn-ea"/>
                    <a:cs typeface="+mn-cs"/>
                  </a:rPr>
                  <a:t>known and unknown threats</a:t>
                </a:r>
              </a:p>
            </p:txBody>
          </p:sp>
          <p:cxnSp>
            <p:nvCxnSpPr>
              <p:cNvPr id="69" name="Straight Connector 68">
                <a:extLst>
                  <a:ext uri="{FF2B5EF4-FFF2-40B4-BE49-F238E27FC236}">
                    <a16:creationId xmlns:a16="http://schemas.microsoft.com/office/drawing/2014/main" id="{457BD26C-9B83-F649-97D5-6DA7FFDEED25}"/>
                  </a:ext>
                </a:extLst>
              </p:cNvPr>
              <p:cNvCxnSpPr>
                <a:cxnSpLocks/>
              </p:cNvCxnSpPr>
              <p:nvPr/>
            </p:nvCxnSpPr>
            <p:spPr>
              <a:xfrm rot="5400000" flipH="1">
                <a:off x="6127638" y="2708317"/>
                <a:ext cx="0" cy="1171877"/>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70" name="Respond">
              <a:extLst>
                <a:ext uri="{FF2B5EF4-FFF2-40B4-BE49-F238E27FC236}">
                  <a16:creationId xmlns:a16="http://schemas.microsoft.com/office/drawing/2014/main" id="{314041A9-D841-4644-BD43-F25775AC4239}"/>
                </a:ext>
              </a:extLst>
            </p:cNvPr>
            <p:cNvGrpSpPr/>
            <p:nvPr/>
          </p:nvGrpSpPr>
          <p:grpSpPr>
            <a:xfrm>
              <a:off x="4918325" y="4282700"/>
              <a:ext cx="2373725" cy="781186"/>
              <a:chOff x="4918325" y="4214460"/>
              <a:chExt cx="2373725" cy="781186"/>
            </a:xfrm>
          </p:grpSpPr>
          <p:sp>
            <p:nvSpPr>
              <p:cNvPr id="71" name="Rectangle 70">
                <a:extLst>
                  <a:ext uri="{FF2B5EF4-FFF2-40B4-BE49-F238E27FC236}">
                    <a16:creationId xmlns:a16="http://schemas.microsoft.com/office/drawing/2014/main" id="{FD8C9FEF-16E8-204E-98D7-BB78C2B773A9}"/>
                  </a:ext>
                </a:extLst>
              </p:cNvPr>
              <p:cNvSpPr/>
              <p:nvPr/>
            </p:nvSpPr>
            <p:spPr>
              <a:xfrm>
                <a:off x="4918325" y="4287760"/>
                <a:ext cx="237372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Light" panose="020F0302020204030204"/>
                    <a:ea typeface="+mn-ea"/>
                    <a:cs typeface="+mn-cs"/>
                  </a:rPr>
                  <a:t>Respond</a:t>
                </a:r>
                <a:r>
                  <a:rPr kumimoji="0" lang="en-US" sz="20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schemeClr val="tx2"/>
                    </a:solidFill>
                    <a:effectLst/>
                    <a:uLnTx/>
                    <a:uFillTx/>
                    <a:latin typeface="Calibri Light" panose="020F0302020204030204"/>
                    <a:ea typeface="+mn-ea"/>
                    <a:cs typeface="+mn-cs"/>
                  </a:rPr>
                  <a:t>before disruption</a:t>
                </a:r>
              </a:p>
            </p:txBody>
          </p:sp>
          <p:cxnSp>
            <p:nvCxnSpPr>
              <p:cNvPr id="72" name="Straight Connector 71">
                <a:extLst>
                  <a:ext uri="{FF2B5EF4-FFF2-40B4-BE49-F238E27FC236}">
                    <a16:creationId xmlns:a16="http://schemas.microsoft.com/office/drawing/2014/main" id="{DEA74658-29C0-2147-A82F-1B5FDFF9DE99}"/>
                  </a:ext>
                </a:extLst>
              </p:cNvPr>
              <p:cNvCxnSpPr>
                <a:cxnSpLocks/>
              </p:cNvCxnSpPr>
              <p:nvPr/>
            </p:nvCxnSpPr>
            <p:spPr>
              <a:xfrm rot="5400000" flipH="1">
                <a:off x="6127638" y="3628521"/>
                <a:ext cx="0" cy="1171877"/>
              </a:xfrm>
              <a:prstGeom prst="line">
                <a:avLst/>
              </a:prstGeom>
              <a:ln w="6350" cap="rnd">
                <a:gradFill flip="none" rotWithShape="1">
                  <a:gsLst>
                    <a:gs pos="25000">
                      <a:srgbClr val="00C5DD"/>
                    </a:gs>
                    <a:gs pos="0">
                      <a:schemeClr val="bg1"/>
                    </a:gs>
                    <a:gs pos="75000">
                      <a:srgbClr val="00C5DD"/>
                    </a:gs>
                    <a:gs pos="100000">
                      <a:schemeClr val="bg1"/>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123" name="Group 122">
            <a:extLst>
              <a:ext uri="{FF2B5EF4-FFF2-40B4-BE49-F238E27FC236}">
                <a16:creationId xmlns:a16="http://schemas.microsoft.com/office/drawing/2014/main" id="{3EF86520-9B4C-CC4A-8A49-39699F722612}"/>
              </a:ext>
            </a:extLst>
          </p:cNvPr>
          <p:cNvGrpSpPr/>
          <p:nvPr/>
        </p:nvGrpSpPr>
        <p:grpSpPr>
          <a:xfrm>
            <a:off x="8827345" y="1295613"/>
            <a:ext cx="3400750" cy="4405761"/>
            <a:chOff x="8827345" y="1295613"/>
            <a:chExt cx="3400750" cy="4405761"/>
          </a:xfrm>
        </p:grpSpPr>
        <p:sp>
          <p:nvSpPr>
            <p:cNvPr id="115" name="TextBox 114">
              <a:extLst>
                <a:ext uri="{FF2B5EF4-FFF2-40B4-BE49-F238E27FC236}">
                  <a16:creationId xmlns:a16="http://schemas.microsoft.com/office/drawing/2014/main" id="{923640EB-FDEA-5B4C-86B2-50BBC30225D5}"/>
                </a:ext>
              </a:extLst>
            </p:cNvPr>
            <p:cNvSpPr txBox="1"/>
            <p:nvPr/>
          </p:nvSpPr>
          <p:spPr>
            <a:xfrm rot="10800000">
              <a:off x="8827345" y="1295613"/>
              <a:ext cx="3400750" cy="979457"/>
            </a:xfrm>
            <a:custGeom>
              <a:avLst/>
              <a:gdLst>
                <a:gd name="connsiteX0" fmla="*/ 0 w 3400750"/>
                <a:gd name="connsiteY0" fmla="*/ 0 h 979457"/>
                <a:gd name="connsiteX1" fmla="*/ 3237504 w 3400750"/>
                <a:gd name="connsiteY1" fmla="*/ 0 h 979457"/>
                <a:gd name="connsiteX2" fmla="*/ 3400750 w 3400750"/>
                <a:gd name="connsiteY2" fmla="*/ 163246 h 979457"/>
                <a:gd name="connsiteX3" fmla="*/ 3400750 w 3400750"/>
                <a:gd name="connsiteY3" fmla="*/ 816211 h 979457"/>
                <a:gd name="connsiteX4" fmla="*/ 3237504 w 3400750"/>
                <a:gd name="connsiteY4" fmla="*/ 979457 h 979457"/>
                <a:gd name="connsiteX5" fmla="*/ 0 w 3400750"/>
                <a:gd name="connsiteY5" fmla="*/ 979457 h 9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750" h="979457">
                  <a:moveTo>
                    <a:pt x="0" y="0"/>
                  </a:moveTo>
                  <a:lnTo>
                    <a:pt x="3237504" y="0"/>
                  </a:lnTo>
                  <a:cubicBezTo>
                    <a:pt x="3327662" y="0"/>
                    <a:pt x="3400750" y="73088"/>
                    <a:pt x="3400750" y="163246"/>
                  </a:cubicBezTo>
                  <a:lnTo>
                    <a:pt x="3400750" y="816211"/>
                  </a:lnTo>
                  <a:cubicBezTo>
                    <a:pt x="3400750" y="906369"/>
                    <a:pt x="3327662" y="979457"/>
                    <a:pt x="3237504" y="979457"/>
                  </a:cubicBezTo>
                  <a:lnTo>
                    <a:pt x="0" y="979457"/>
                  </a:lnTo>
                  <a:close/>
                </a:path>
              </a:pathLst>
            </a:custGeom>
            <a:gradFill flip="none" rotWithShape="1">
              <a:gsLst>
                <a:gs pos="100000">
                  <a:schemeClr val="accent1">
                    <a:alpha val="25000"/>
                  </a:schemeClr>
                </a:gs>
                <a:gs pos="0">
                  <a:schemeClr val="accent5">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b="1" dirty="0"/>
            </a:p>
          </p:txBody>
        </p:sp>
        <p:sp>
          <p:nvSpPr>
            <p:cNvPr id="119" name="TextBox 118">
              <a:extLst>
                <a:ext uri="{FF2B5EF4-FFF2-40B4-BE49-F238E27FC236}">
                  <a16:creationId xmlns:a16="http://schemas.microsoft.com/office/drawing/2014/main" id="{54CAA989-CF9F-244C-9965-63C2D723B5C5}"/>
                </a:ext>
              </a:extLst>
            </p:cNvPr>
            <p:cNvSpPr txBox="1"/>
            <p:nvPr/>
          </p:nvSpPr>
          <p:spPr>
            <a:xfrm rot="10800000">
              <a:off x="8827345" y="2441819"/>
              <a:ext cx="3400750" cy="979457"/>
            </a:xfrm>
            <a:custGeom>
              <a:avLst/>
              <a:gdLst>
                <a:gd name="connsiteX0" fmla="*/ 0 w 3400750"/>
                <a:gd name="connsiteY0" fmla="*/ 0 h 979457"/>
                <a:gd name="connsiteX1" fmla="*/ 3237504 w 3400750"/>
                <a:gd name="connsiteY1" fmla="*/ 0 h 979457"/>
                <a:gd name="connsiteX2" fmla="*/ 3400750 w 3400750"/>
                <a:gd name="connsiteY2" fmla="*/ 163246 h 979457"/>
                <a:gd name="connsiteX3" fmla="*/ 3400750 w 3400750"/>
                <a:gd name="connsiteY3" fmla="*/ 816211 h 979457"/>
                <a:gd name="connsiteX4" fmla="*/ 3237504 w 3400750"/>
                <a:gd name="connsiteY4" fmla="*/ 979457 h 979457"/>
                <a:gd name="connsiteX5" fmla="*/ 0 w 3400750"/>
                <a:gd name="connsiteY5" fmla="*/ 979457 h 9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750" h="979457">
                  <a:moveTo>
                    <a:pt x="0" y="0"/>
                  </a:moveTo>
                  <a:lnTo>
                    <a:pt x="3237504" y="0"/>
                  </a:lnTo>
                  <a:cubicBezTo>
                    <a:pt x="3327662" y="0"/>
                    <a:pt x="3400750" y="73088"/>
                    <a:pt x="3400750" y="163246"/>
                  </a:cubicBezTo>
                  <a:lnTo>
                    <a:pt x="3400750" y="816211"/>
                  </a:lnTo>
                  <a:cubicBezTo>
                    <a:pt x="3400750" y="906369"/>
                    <a:pt x="3327662" y="979457"/>
                    <a:pt x="3237504" y="979457"/>
                  </a:cubicBezTo>
                  <a:lnTo>
                    <a:pt x="0" y="979457"/>
                  </a:lnTo>
                  <a:close/>
                </a:path>
              </a:pathLst>
            </a:custGeom>
            <a:gradFill flip="none" rotWithShape="1">
              <a:gsLst>
                <a:gs pos="100000">
                  <a:schemeClr val="accent1">
                    <a:alpha val="25000"/>
                  </a:schemeClr>
                </a:gs>
                <a:gs pos="0">
                  <a:schemeClr val="accent5">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b="1" dirty="0"/>
            </a:p>
          </p:txBody>
        </p:sp>
        <p:sp>
          <p:nvSpPr>
            <p:cNvPr id="120" name="TextBox 119">
              <a:extLst>
                <a:ext uri="{FF2B5EF4-FFF2-40B4-BE49-F238E27FC236}">
                  <a16:creationId xmlns:a16="http://schemas.microsoft.com/office/drawing/2014/main" id="{1D3E4B8E-5428-C343-83C3-E64CB5C63E27}"/>
                </a:ext>
              </a:extLst>
            </p:cNvPr>
            <p:cNvSpPr txBox="1"/>
            <p:nvPr/>
          </p:nvSpPr>
          <p:spPr>
            <a:xfrm rot="10800000">
              <a:off x="8827345" y="3575598"/>
              <a:ext cx="3400750" cy="979457"/>
            </a:xfrm>
            <a:custGeom>
              <a:avLst/>
              <a:gdLst>
                <a:gd name="connsiteX0" fmla="*/ 0 w 3400750"/>
                <a:gd name="connsiteY0" fmla="*/ 0 h 979457"/>
                <a:gd name="connsiteX1" fmla="*/ 3237504 w 3400750"/>
                <a:gd name="connsiteY1" fmla="*/ 0 h 979457"/>
                <a:gd name="connsiteX2" fmla="*/ 3400750 w 3400750"/>
                <a:gd name="connsiteY2" fmla="*/ 163246 h 979457"/>
                <a:gd name="connsiteX3" fmla="*/ 3400750 w 3400750"/>
                <a:gd name="connsiteY3" fmla="*/ 816211 h 979457"/>
                <a:gd name="connsiteX4" fmla="*/ 3237504 w 3400750"/>
                <a:gd name="connsiteY4" fmla="*/ 979457 h 979457"/>
                <a:gd name="connsiteX5" fmla="*/ 0 w 3400750"/>
                <a:gd name="connsiteY5" fmla="*/ 979457 h 9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750" h="979457">
                  <a:moveTo>
                    <a:pt x="0" y="0"/>
                  </a:moveTo>
                  <a:lnTo>
                    <a:pt x="3237504" y="0"/>
                  </a:lnTo>
                  <a:cubicBezTo>
                    <a:pt x="3327662" y="0"/>
                    <a:pt x="3400750" y="73088"/>
                    <a:pt x="3400750" y="163246"/>
                  </a:cubicBezTo>
                  <a:lnTo>
                    <a:pt x="3400750" y="816211"/>
                  </a:lnTo>
                  <a:cubicBezTo>
                    <a:pt x="3400750" y="906369"/>
                    <a:pt x="3327662" y="979457"/>
                    <a:pt x="3237504" y="979457"/>
                  </a:cubicBezTo>
                  <a:lnTo>
                    <a:pt x="0" y="979457"/>
                  </a:lnTo>
                  <a:close/>
                </a:path>
              </a:pathLst>
            </a:custGeom>
            <a:gradFill flip="none" rotWithShape="1">
              <a:gsLst>
                <a:gs pos="100000">
                  <a:schemeClr val="accent1">
                    <a:alpha val="25000"/>
                  </a:schemeClr>
                </a:gs>
                <a:gs pos="0">
                  <a:schemeClr val="accent5">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b="1" dirty="0"/>
            </a:p>
          </p:txBody>
        </p:sp>
        <p:sp>
          <p:nvSpPr>
            <p:cNvPr id="121" name="TextBox 120">
              <a:extLst>
                <a:ext uri="{FF2B5EF4-FFF2-40B4-BE49-F238E27FC236}">
                  <a16:creationId xmlns:a16="http://schemas.microsoft.com/office/drawing/2014/main" id="{58593BCD-9009-2341-89AA-381B72969503}"/>
                </a:ext>
              </a:extLst>
            </p:cNvPr>
            <p:cNvSpPr txBox="1"/>
            <p:nvPr/>
          </p:nvSpPr>
          <p:spPr>
            <a:xfrm rot="10800000">
              <a:off x="8827345" y="4721917"/>
              <a:ext cx="3400750" cy="979457"/>
            </a:xfrm>
            <a:custGeom>
              <a:avLst/>
              <a:gdLst>
                <a:gd name="connsiteX0" fmla="*/ 0 w 3400750"/>
                <a:gd name="connsiteY0" fmla="*/ 0 h 979457"/>
                <a:gd name="connsiteX1" fmla="*/ 3237504 w 3400750"/>
                <a:gd name="connsiteY1" fmla="*/ 0 h 979457"/>
                <a:gd name="connsiteX2" fmla="*/ 3400750 w 3400750"/>
                <a:gd name="connsiteY2" fmla="*/ 163246 h 979457"/>
                <a:gd name="connsiteX3" fmla="*/ 3400750 w 3400750"/>
                <a:gd name="connsiteY3" fmla="*/ 816211 h 979457"/>
                <a:gd name="connsiteX4" fmla="*/ 3237504 w 3400750"/>
                <a:gd name="connsiteY4" fmla="*/ 979457 h 979457"/>
                <a:gd name="connsiteX5" fmla="*/ 0 w 3400750"/>
                <a:gd name="connsiteY5" fmla="*/ 979457 h 9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750" h="979457">
                  <a:moveTo>
                    <a:pt x="0" y="0"/>
                  </a:moveTo>
                  <a:lnTo>
                    <a:pt x="3237504" y="0"/>
                  </a:lnTo>
                  <a:cubicBezTo>
                    <a:pt x="3327662" y="0"/>
                    <a:pt x="3400750" y="73088"/>
                    <a:pt x="3400750" y="163246"/>
                  </a:cubicBezTo>
                  <a:lnTo>
                    <a:pt x="3400750" y="816211"/>
                  </a:lnTo>
                  <a:cubicBezTo>
                    <a:pt x="3400750" y="906369"/>
                    <a:pt x="3327662" y="979457"/>
                    <a:pt x="3237504" y="979457"/>
                  </a:cubicBezTo>
                  <a:lnTo>
                    <a:pt x="0" y="979457"/>
                  </a:lnTo>
                  <a:close/>
                </a:path>
              </a:pathLst>
            </a:custGeom>
            <a:gradFill flip="none" rotWithShape="1">
              <a:gsLst>
                <a:gs pos="100000">
                  <a:schemeClr val="accent1">
                    <a:alpha val="25000"/>
                  </a:schemeClr>
                </a:gs>
                <a:gs pos="0">
                  <a:schemeClr val="accent5">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b="1" dirty="0"/>
            </a:p>
          </p:txBody>
        </p:sp>
        <p:sp>
          <p:nvSpPr>
            <p:cNvPr id="89" name="TextBox 88">
              <a:extLst>
                <a:ext uri="{FF2B5EF4-FFF2-40B4-BE49-F238E27FC236}">
                  <a16:creationId xmlns:a16="http://schemas.microsoft.com/office/drawing/2014/main" id="{DF6617AA-184D-BA4F-B6ED-A803DF6C018D}"/>
                </a:ext>
              </a:extLst>
            </p:cNvPr>
            <p:cNvSpPr txBox="1"/>
            <p:nvPr/>
          </p:nvSpPr>
          <p:spPr>
            <a:xfrm>
              <a:off x="8909220" y="2517547"/>
              <a:ext cx="3285096" cy="828000"/>
            </a:xfrm>
            <a:custGeom>
              <a:avLst/>
              <a:gdLst>
                <a:gd name="connsiteX0" fmla="*/ 138003 w 3285096"/>
                <a:gd name="connsiteY0" fmla="*/ 0 h 828000"/>
                <a:gd name="connsiteX1" fmla="*/ 3285096 w 3285096"/>
                <a:gd name="connsiteY1" fmla="*/ 0 h 828000"/>
                <a:gd name="connsiteX2" fmla="*/ 3285096 w 3285096"/>
                <a:gd name="connsiteY2" fmla="*/ 828000 h 828000"/>
                <a:gd name="connsiteX3" fmla="*/ 138003 w 3285096"/>
                <a:gd name="connsiteY3" fmla="*/ 828000 h 828000"/>
                <a:gd name="connsiteX4" fmla="*/ 0 w 3285096"/>
                <a:gd name="connsiteY4" fmla="*/ 689997 h 828000"/>
                <a:gd name="connsiteX5" fmla="*/ 0 w 3285096"/>
                <a:gd name="connsiteY5" fmla="*/ 138003 h 828000"/>
                <a:gd name="connsiteX6" fmla="*/ 138003 w 3285096"/>
                <a:gd name="connsiteY6" fmla="*/ 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096" h="828000">
                  <a:moveTo>
                    <a:pt x="138003" y="0"/>
                  </a:moveTo>
                  <a:lnTo>
                    <a:pt x="3285096" y="0"/>
                  </a:lnTo>
                  <a:lnTo>
                    <a:pt x="3285096" y="828000"/>
                  </a:lnTo>
                  <a:lnTo>
                    <a:pt x="138003" y="828000"/>
                  </a:lnTo>
                  <a:cubicBezTo>
                    <a:pt x="61786" y="828000"/>
                    <a:pt x="0" y="766214"/>
                    <a:pt x="0" y="689997"/>
                  </a:cubicBezTo>
                  <a:lnTo>
                    <a:pt x="0" y="138003"/>
                  </a:lnTo>
                  <a:cubicBezTo>
                    <a:pt x="0" y="61786"/>
                    <a:pt x="61786" y="0"/>
                    <a:pt x="138003" y="0"/>
                  </a:cubicBezTo>
                  <a:close/>
                </a:path>
              </a:pathLst>
            </a:custGeom>
            <a:gradFill flip="none" rotWithShape="1">
              <a:gsLst>
                <a:gs pos="0">
                  <a:srgbClr val="3C2B75"/>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rIns="144000" rtlCol="0" anchor="ctr">
              <a:noAutofit/>
            </a:bodyPr>
            <a:lstStyle>
              <a:defPPr>
                <a:defRPr lang="en-US"/>
              </a:defPPr>
              <a:lvl1pPr>
                <a:defRPr sz="1600" b="1">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Deep Investigation</a:t>
              </a:r>
            </a:p>
          </p:txBody>
        </p:sp>
        <p:sp>
          <p:nvSpPr>
            <p:cNvPr id="90" name="TextBox 89">
              <a:extLst>
                <a:ext uri="{FF2B5EF4-FFF2-40B4-BE49-F238E27FC236}">
                  <a16:creationId xmlns:a16="http://schemas.microsoft.com/office/drawing/2014/main" id="{68568B3E-9B67-2E49-894D-F1298449F00A}"/>
                </a:ext>
              </a:extLst>
            </p:cNvPr>
            <p:cNvSpPr txBox="1"/>
            <p:nvPr/>
          </p:nvSpPr>
          <p:spPr>
            <a:xfrm>
              <a:off x="8909220" y="3651326"/>
              <a:ext cx="3285096" cy="828000"/>
            </a:xfrm>
            <a:custGeom>
              <a:avLst/>
              <a:gdLst>
                <a:gd name="connsiteX0" fmla="*/ 138003 w 3285096"/>
                <a:gd name="connsiteY0" fmla="*/ 0 h 828000"/>
                <a:gd name="connsiteX1" fmla="*/ 3285096 w 3285096"/>
                <a:gd name="connsiteY1" fmla="*/ 0 h 828000"/>
                <a:gd name="connsiteX2" fmla="*/ 3285096 w 3285096"/>
                <a:gd name="connsiteY2" fmla="*/ 828000 h 828000"/>
                <a:gd name="connsiteX3" fmla="*/ 138003 w 3285096"/>
                <a:gd name="connsiteY3" fmla="*/ 828000 h 828000"/>
                <a:gd name="connsiteX4" fmla="*/ 0 w 3285096"/>
                <a:gd name="connsiteY4" fmla="*/ 689997 h 828000"/>
                <a:gd name="connsiteX5" fmla="*/ 0 w 3285096"/>
                <a:gd name="connsiteY5" fmla="*/ 138003 h 828000"/>
                <a:gd name="connsiteX6" fmla="*/ 138003 w 3285096"/>
                <a:gd name="connsiteY6" fmla="*/ 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096" h="828000">
                  <a:moveTo>
                    <a:pt x="138003" y="0"/>
                  </a:moveTo>
                  <a:lnTo>
                    <a:pt x="3285096" y="0"/>
                  </a:lnTo>
                  <a:lnTo>
                    <a:pt x="3285096" y="828000"/>
                  </a:lnTo>
                  <a:lnTo>
                    <a:pt x="138003" y="828000"/>
                  </a:lnTo>
                  <a:cubicBezTo>
                    <a:pt x="61786" y="828000"/>
                    <a:pt x="0" y="766214"/>
                    <a:pt x="0" y="689997"/>
                  </a:cubicBezTo>
                  <a:lnTo>
                    <a:pt x="0" y="138003"/>
                  </a:lnTo>
                  <a:cubicBezTo>
                    <a:pt x="0" y="61786"/>
                    <a:pt x="61786" y="0"/>
                    <a:pt x="138003" y="0"/>
                  </a:cubicBezTo>
                  <a:close/>
                </a:path>
              </a:pathLst>
            </a:custGeom>
            <a:gradFill flip="none" rotWithShape="1">
              <a:gsLst>
                <a:gs pos="0">
                  <a:srgbClr val="3C2B75"/>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rIns="144000" rtlCol="0" anchor="ctr">
              <a:noAutofit/>
            </a:bodyPr>
            <a:lstStyle>
              <a:defPPr>
                <a:defRPr lang="en-US"/>
              </a:defPPr>
              <a:lvl1pPr>
                <a:defRPr sz="1600" b="1">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Threat Research &amp; Analysis</a:t>
              </a:r>
            </a:p>
          </p:txBody>
        </p:sp>
        <p:sp>
          <p:nvSpPr>
            <p:cNvPr id="91" name="TextBox 90">
              <a:extLst>
                <a:ext uri="{FF2B5EF4-FFF2-40B4-BE49-F238E27FC236}">
                  <a16:creationId xmlns:a16="http://schemas.microsoft.com/office/drawing/2014/main" id="{A9E9B9AA-5C56-8349-B06D-A2F21B83ECEC}"/>
                </a:ext>
              </a:extLst>
            </p:cNvPr>
            <p:cNvSpPr txBox="1"/>
            <p:nvPr/>
          </p:nvSpPr>
          <p:spPr>
            <a:xfrm>
              <a:off x="8909220" y="4797646"/>
              <a:ext cx="3285096" cy="828000"/>
            </a:xfrm>
            <a:custGeom>
              <a:avLst/>
              <a:gdLst>
                <a:gd name="connsiteX0" fmla="*/ 138003 w 3285096"/>
                <a:gd name="connsiteY0" fmla="*/ 0 h 828000"/>
                <a:gd name="connsiteX1" fmla="*/ 3285096 w 3285096"/>
                <a:gd name="connsiteY1" fmla="*/ 0 h 828000"/>
                <a:gd name="connsiteX2" fmla="*/ 3285096 w 3285096"/>
                <a:gd name="connsiteY2" fmla="*/ 828000 h 828000"/>
                <a:gd name="connsiteX3" fmla="*/ 138003 w 3285096"/>
                <a:gd name="connsiteY3" fmla="*/ 828000 h 828000"/>
                <a:gd name="connsiteX4" fmla="*/ 0 w 3285096"/>
                <a:gd name="connsiteY4" fmla="*/ 689997 h 828000"/>
                <a:gd name="connsiteX5" fmla="*/ 0 w 3285096"/>
                <a:gd name="connsiteY5" fmla="*/ 138003 h 828000"/>
                <a:gd name="connsiteX6" fmla="*/ 138003 w 3285096"/>
                <a:gd name="connsiteY6" fmla="*/ 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096" h="828000">
                  <a:moveTo>
                    <a:pt x="138003" y="0"/>
                  </a:moveTo>
                  <a:lnTo>
                    <a:pt x="3285096" y="0"/>
                  </a:lnTo>
                  <a:lnTo>
                    <a:pt x="3285096" y="828000"/>
                  </a:lnTo>
                  <a:lnTo>
                    <a:pt x="138003" y="828000"/>
                  </a:lnTo>
                  <a:cubicBezTo>
                    <a:pt x="61786" y="828000"/>
                    <a:pt x="0" y="766214"/>
                    <a:pt x="0" y="689997"/>
                  </a:cubicBezTo>
                  <a:lnTo>
                    <a:pt x="0" y="138003"/>
                  </a:lnTo>
                  <a:cubicBezTo>
                    <a:pt x="0" y="61786"/>
                    <a:pt x="61786" y="0"/>
                    <a:pt x="138003" y="0"/>
                  </a:cubicBezTo>
                  <a:close/>
                </a:path>
              </a:pathLst>
            </a:custGeom>
            <a:gradFill flip="none" rotWithShape="1">
              <a:gsLst>
                <a:gs pos="0">
                  <a:srgbClr val="3C2B75"/>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rIns="144000" rtlCol="0" anchor="ctr">
              <a:noAutofit/>
            </a:bodyPr>
            <a:lstStyle>
              <a:defPPr>
                <a:defRPr lang="en-US"/>
              </a:defPPr>
              <a:lvl1pPr>
                <a:defRPr sz="1600" b="1">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Complete Response</a:t>
              </a:r>
            </a:p>
          </p:txBody>
        </p:sp>
        <p:sp>
          <p:nvSpPr>
            <p:cNvPr id="88" name="TextBox 87">
              <a:extLst>
                <a:ext uri="{FF2B5EF4-FFF2-40B4-BE49-F238E27FC236}">
                  <a16:creationId xmlns:a16="http://schemas.microsoft.com/office/drawing/2014/main" id="{A1C1B550-8D2E-6F43-B240-13FEE39C6BAA}"/>
                </a:ext>
              </a:extLst>
            </p:cNvPr>
            <p:cNvSpPr txBox="1"/>
            <p:nvPr/>
          </p:nvSpPr>
          <p:spPr>
            <a:xfrm>
              <a:off x="8909220" y="1371341"/>
              <a:ext cx="3285096" cy="828000"/>
            </a:xfrm>
            <a:custGeom>
              <a:avLst/>
              <a:gdLst>
                <a:gd name="connsiteX0" fmla="*/ 138003 w 3285096"/>
                <a:gd name="connsiteY0" fmla="*/ 0 h 828000"/>
                <a:gd name="connsiteX1" fmla="*/ 3285096 w 3285096"/>
                <a:gd name="connsiteY1" fmla="*/ 0 h 828000"/>
                <a:gd name="connsiteX2" fmla="*/ 3285096 w 3285096"/>
                <a:gd name="connsiteY2" fmla="*/ 828000 h 828000"/>
                <a:gd name="connsiteX3" fmla="*/ 138003 w 3285096"/>
                <a:gd name="connsiteY3" fmla="*/ 828000 h 828000"/>
                <a:gd name="connsiteX4" fmla="*/ 0 w 3285096"/>
                <a:gd name="connsiteY4" fmla="*/ 689997 h 828000"/>
                <a:gd name="connsiteX5" fmla="*/ 0 w 3285096"/>
                <a:gd name="connsiteY5" fmla="*/ 138003 h 828000"/>
                <a:gd name="connsiteX6" fmla="*/ 138003 w 3285096"/>
                <a:gd name="connsiteY6" fmla="*/ 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5096" h="828000">
                  <a:moveTo>
                    <a:pt x="138003" y="0"/>
                  </a:moveTo>
                  <a:lnTo>
                    <a:pt x="3285096" y="0"/>
                  </a:lnTo>
                  <a:lnTo>
                    <a:pt x="3285096" y="828000"/>
                  </a:lnTo>
                  <a:lnTo>
                    <a:pt x="138003" y="828000"/>
                  </a:lnTo>
                  <a:cubicBezTo>
                    <a:pt x="61786" y="828000"/>
                    <a:pt x="0" y="766214"/>
                    <a:pt x="0" y="689997"/>
                  </a:cubicBezTo>
                  <a:lnTo>
                    <a:pt x="0" y="138003"/>
                  </a:lnTo>
                  <a:cubicBezTo>
                    <a:pt x="0" y="61786"/>
                    <a:pt x="61786" y="0"/>
                    <a:pt x="138003" y="0"/>
                  </a:cubicBezTo>
                  <a:close/>
                </a:path>
              </a:pathLst>
            </a:custGeom>
            <a:gradFill flip="none" rotWithShape="1">
              <a:gsLst>
                <a:gs pos="0">
                  <a:srgbClr val="3C2B75"/>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rIns="14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b="1" dirty="0"/>
                <a:t>24/7 Threat Hunting</a:t>
              </a:r>
            </a:p>
          </p:txBody>
        </p:sp>
        <p:pic>
          <p:nvPicPr>
            <p:cNvPr id="96" name="Graphic 95">
              <a:extLst>
                <a:ext uri="{FF2B5EF4-FFF2-40B4-BE49-F238E27FC236}">
                  <a16:creationId xmlns:a16="http://schemas.microsoft.com/office/drawing/2014/main" id="{7FD25014-FA52-904D-8638-8938CF4064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067283" y="1605341"/>
              <a:ext cx="360000" cy="360000"/>
            </a:xfrm>
            <a:prstGeom prst="rect">
              <a:avLst/>
            </a:prstGeom>
          </p:spPr>
        </p:pic>
        <p:pic>
          <p:nvPicPr>
            <p:cNvPr id="97" name="Graphic 96">
              <a:extLst>
                <a:ext uri="{FF2B5EF4-FFF2-40B4-BE49-F238E27FC236}">
                  <a16:creationId xmlns:a16="http://schemas.microsoft.com/office/drawing/2014/main" id="{0037BC91-11E3-A749-8965-CE44230C0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067283" y="2751547"/>
              <a:ext cx="360000" cy="360000"/>
            </a:xfrm>
            <a:prstGeom prst="rect">
              <a:avLst/>
            </a:prstGeom>
          </p:spPr>
        </p:pic>
        <p:pic>
          <p:nvPicPr>
            <p:cNvPr id="98" name="Graphic 97">
              <a:extLst>
                <a:ext uri="{FF2B5EF4-FFF2-40B4-BE49-F238E27FC236}">
                  <a16:creationId xmlns:a16="http://schemas.microsoft.com/office/drawing/2014/main" id="{E8348E10-061F-D945-A49F-A440481F8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067283" y="3885326"/>
              <a:ext cx="360000" cy="360000"/>
            </a:xfrm>
            <a:prstGeom prst="rect">
              <a:avLst/>
            </a:prstGeom>
          </p:spPr>
        </p:pic>
        <p:pic>
          <p:nvPicPr>
            <p:cNvPr id="99" name="Graphic 98">
              <a:extLst>
                <a:ext uri="{FF2B5EF4-FFF2-40B4-BE49-F238E27FC236}">
                  <a16:creationId xmlns:a16="http://schemas.microsoft.com/office/drawing/2014/main" id="{BD6C0F85-9828-434A-BFAF-DAA674FC93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067283" y="5031646"/>
              <a:ext cx="360000" cy="360000"/>
            </a:xfrm>
            <a:prstGeom prst="rect">
              <a:avLst/>
            </a:prstGeom>
          </p:spPr>
        </p:pic>
      </p:grpSp>
      <p:grpSp>
        <p:nvGrpSpPr>
          <p:cNvPr id="122" name="Group 121">
            <a:extLst>
              <a:ext uri="{FF2B5EF4-FFF2-40B4-BE49-F238E27FC236}">
                <a16:creationId xmlns:a16="http://schemas.microsoft.com/office/drawing/2014/main" id="{C9CA85D1-77D0-F64C-A127-473577BE3904}"/>
              </a:ext>
            </a:extLst>
          </p:cNvPr>
          <p:cNvGrpSpPr/>
          <p:nvPr/>
        </p:nvGrpSpPr>
        <p:grpSpPr>
          <a:xfrm>
            <a:off x="-6947" y="1295612"/>
            <a:ext cx="3400750" cy="4405762"/>
            <a:chOff x="-6947" y="1295612"/>
            <a:chExt cx="3400750" cy="4405762"/>
          </a:xfrm>
        </p:grpSpPr>
        <p:sp>
          <p:nvSpPr>
            <p:cNvPr id="112" name="TextBox 111">
              <a:extLst>
                <a:ext uri="{FF2B5EF4-FFF2-40B4-BE49-F238E27FC236}">
                  <a16:creationId xmlns:a16="http://schemas.microsoft.com/office/drawing/2014/main" id="{46163082-1129-9F44-A751-621BED3A0531}"/>
                </a:ext>
              </a:extLst>
            </p:cNvPr>
            <p:cNvSpPr txBox="1"/>
            <p:nvPr/>
          </p:nvSpPr>
          <p:spPr>
            <a:xfrm>
              <a:off x="-6947" y="2441818"/>
              <a:ext cx="3400750" cy="979457"/>
            </a:xfrm>
            <a:custGeom>
              <a:avLst/>
              <a:gdLst>
                <a:gd name="connsiteX0" fmla="*/ 0 w 3400750"/>
                <a:gd name="connsiteY0" fmla="*/ 0 h 979457"/>
                <a:gd name="connsiteX1" fmla="*/ 3237504 w 3400750"/>
                <a:gd name="connsiteY1" fmla="*/ 0 h 979457"/>
                <a:gd name="connsiteX2" fmla="*/ 3400750 w 3400750"/>
                <a:gd name="connsiteY2" fmla="*/ 163246 h 979457"/>
                <a:gd name="connsiteX3" fmla="*/ 3400750 w 3400750"/>
                <a:gd name="connsiteY3" fmla="*/ 816211 h 979457"/>
                <a:gd name="connsiteX4" fmla="*/ 3237504 w 3400750"/>
                <a:gd name="connsiteY4" fmla="*/ 979457 h 979457"/>
                <a:gd name="connsiteX5" fmla="*/ 0 w 3400750"/>
                <a:gd name="connsiteY5" fmla="*/ 979457 h 9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750" h="979457">
                  <a:moveTo>
                    <a:pt x="0" y="0"/>
                  </a:moveTo>
                  <a:lnTo>
                    <a:pt x="3237504" y="0"/>
                  </a:lnTo>
                  <a:cubicBezTo>
                    <a:pt x="3327662" y="0"/>
                    <a:pt x="3400750" y="73088"/>
                    <a:pt x="3400750" y="163246"/>
                  </a:cubicBezTo>
                  <a:lnTo>
                    <a:pt x="3400750" y="816211"/>
                  </a:lnTo>
                  <a:cubicBezTo>
                    <a:pt x="3400750" y="906369"/>
                    <a:pt x="3327662" y="979457"/>
                    <a:pt x="3237504" y="979457"/>
                  </a:cubicBezTo>
                  <a:lnTo>
                    <a:pt x="0" y="979457"/>
                  </a:lnTo>
                  <a:close/>
                </a:path>
              </a:pathLst>
            </a:custGeom>
            <a:gradFill flip="none" rotWithShape="1">
              <a:gsLst>
                <a:gs pos="100000">
                  <a:schemeClr val="accent1">
                    <a:alpha val="25000"/>
                  </a:schemeClr>
                </a:gs>
                <a:gs pos="0">
                  <a:schemeClr val="accent5">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b="1" dirty="0"/>
            </a:p>
          </p:txBody>
        </p:sp>
        <p:sp>
          <p:nvSpPr>
            <p:cNvPr id="111" name="TextBox 110">
              <a:extLst>
                <a:ext uri="{FF2B5EF4-FFF2-40B4-BE49-F238E27FC236}">
                  <a16:creationId xmlns:a16="http://schemas.microsoft.com/office/drawing/2014/main" id="{18BAB2CD-72E0-0848-8674-FD88236D149C}"/>
                </a:ext>
              </a:extLst>
            </p:cNvPr>
            <p:cNvSpPr txBox="1"/>
            <p:nvPr/>
          </p:nvSpPr>
          <p:spPr>
            <a:xfrm>
              <a:off x="-6947" y="1295612"/>
              <a:ext cx="3400750" cy="979457"/>
            </a:xfrm>
            <a:custGeom>
              <a:avLst/>
              <a:gdLst>
                <a:gd name="connsiteX0" fmla="*/ 0 w 3400750"/>
                <a:gd name="connsiteY0" fmla="*/ 0 h 979457"/>
                <a:gd name="connsiteX1" fmla="*/ 3237504 w 3400750"/>
                <a:gd name="connsiteY1" fmla="*/ 0 h 979457"/>
                <a:gd name="connsiteX2" fmla="*/ 3400750 w 3400750"/>
                <a:gd name="connsiteY2" fmla="*/ 163246 h 979457"/>
                <a:gd name="connsiteX3" fmla="*/ 3400750 w 3400750"/>
                <a:gd name="connsiteY3" fmla="*/ 816211 h 979457"/>
                <a:gd name="connsiteX4" fmla="*/ 3237504 w 3400750"/>
                <a:gd name="connsiteY4" fmla="*/ 979457 h 979457"/>
                <a:gd name="connsiteX5" fmla="*/ 0 w 3400750"/>
                <a:gd name="connsiteY5" fmla="*/ 979457 h 9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750" h="979457">
                  <a:moveTo>
                    <a:pt x="0" y="0"/>
                  </a:moveTo>
                  <a:lnTo>
                    <a:pt x="3237504" y="0"/>
                  </a:lnTo>
                  <a:cubicBezTo>
                    <a:pt x="3327662" y="0"/>
                    <a:pt x="3400750" y="73088"/>
                    <a:pt x="3400750" y="163246"/>
                  </a:cubicBezTo>
                  <a:lnTo>
                    <a:pt x="3400750" y="816211"/>
                  </a:lnTo>
                  <a:cubicBezTo>
                    <a:pt x="3400750" y="906369"/>
                    <a:pt x="3327662" y="979457"/>
                    <a:pt x="3237504" y="979457"/>
                  </a:cubicBezTo>
                  <a:lnTo>
                    <a:pt x="0" y="979457"/>
                  </a:lnTo>
                  <a:close/>
                </a:path>
              </a:pathLst>
            </a:custGeom>
            <a:gradFill flip="none" rotWithShape="1">
              <a:gsLst>
                <a:gs pos="100000">
                  <a:schemeClr val="accent1">
                    <a:alpha val="25000"/>
                  </a:schemeClr>
                </a:gs>
                <a:gs pos="0">
                  <a:schemeClr val="accent5">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b="1" dirty="0"/>
            </a:p>
          </p:txBody>
        </p:sp>
        <p:sp>
          <p:nvSpPr>
            <p:cNvPr id="82" name="TextBox 81">
              <a:extLst>
                <a:ext uri="{FF2B5EF4-FFF2-40B4-BE49-F238E27FC236}">
                  <a16:creationId xmlns:a16="http://schemas.microsoft.com/office/drawing/2014/main" id="{35E0A010-18DE-4A4C-B318-FF58470986A7}"/>
                </a:ext>
              </a:extLst>
            </p:cNvPr>
            <p:cNvSpPr txBox="1"/>
            <p:nvPr/>
          </p:nvSpPr>
          <p:spPr>
            <a:xfrm>
              <a:off x="0" y="2517546"/>
              <a:ext cx="3312000" cy="828000"/>
            </a:xfrm>
            <a:custGeom>
              <a:avLst/>
              <a:gdLst>
                <a:gd name="connsiteX0" fmla="*/ 0 w 3310401"/>
                <a:gd name="connsiteY0" fmla="*/ 0 h 828000"/>
                <a:gd name="connsiteX1" fmla="*/ 3172398 w 3310401"/>
                <a:gd name="connsiteY1" fmla="*/ 0 h 828000"/>
                <a:gd name="connsiteX2" fmla="*/ 3310401 w 3310401"/>
                <a:gd name="connsiteY2" fmla="*/ 138003 h 828000"/>
                <a:gd name="connsiteX3" fmla="*/ 3310401 w 3310401"/>
                <a:gd name="connsiteY3" fmla="*/ 689997 h 828000"/>
                <a:gd name="connsiteX4" fmla="*/ 3172398 w 3310401"/>
                <a:gd name="connsiteY4" fmla="*/ 828000 h 828000"/>
                <a:gd name="connsiteX5" fmla="*/ 0 w 3310401"/>
                <a:gd name="connsiteY5" fmla="*/ 82800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401" h="828000">
                  <a:moveTo>
                    <a:pt x="0" y="0"/>
                  </a:moveTo>
                  <a:lnTo>
                    <a:pt x="3172398" y="0"/>
                  </a:lnTo>
                  <a:cubicBezTo>
                    <a:pt x="3248615" y="0"/>
                    <a:pt x="3310401" y="61786"/>
                    <a:pt x="3310401" y="138003"/>
                  </a:cubicBezTo>
                  <a:lnTo>
                    <a:pt x="3310401" y="689997"/>
                  </a:lnTo>
                  <a:cubicBezTo>
                    <a:pt x="3310401" y="766214"/>
                    <a:pt x="3248615" y="828000"/>
                    <a:pt x="3172398" y="828000"/>
                  </a:cubicBezTo>
                  <a:lnTo>
                    <a:pt x="0" y="828000"/>
                  </a:lnTo>
                  <a:close/>
                </a:path>
              </a:pathLst>
            </a:custGeom>
            <a:gradFill flip="none" rotWithShape="1">
              <a:gsLst>
                <a:gs pos="100000">
                  <a:schemeClr val="accent1"/>
                </a:gs>
                <a:gs pos="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b="1">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Multi-Signal Ingestion</a:t>
              </a:r>
            </a:p>
          </p:txBody>
        </p:sp>
        <p:sp>
          <p:nvSpPr>
            <p:cNvPr id="81" name="TextBox 80">
              <a:extLst>
                <a:ext uri="{FF2B5EF4-FFF2-40B4-BE49-F238E27FC236}">
                  <a16:creationId xmlns:a16="http://schemas.microsoft.com/office/drawing/2014/main" id="{F42A166F-A99D-F648-88DF-597A36530303}"/>
                </a:ext>
              </a:extLst>
            </p:cNvPr>
            <p:cNvSpPr txBox="1"/>
            <p:nvPr/>
          </p:nvSpPr>
          <p:spPr>
            <a:xfrm>
              <a:off x="0" y="1371340"/>
              <a:ext cx="3312000" cy="828000"/>
            </a:xfrm>
            <a:custGeom>
              <a:avLst/>
              <a:gdLst>
                <a:gd name="connsiteX0" fmla="*/ 0 w 3313270"/>
                <a:gd name="connsiteY0" fmla="*/ 0 h 828000"/>
                <a:gd name="connsiteX1" fmla="*/ 3175267 w 3313270"/>
                <a:gd name="connsiteY1" fmla="*/ 0 h 828000"/>
                <a:gd name="connsiteX2" fmla="*/ 3313270 w 3313270"/>
                <a:gd name="connsiteY2" fmla="*/ 138003 h 828000"/>
                <a:gd name="connsiteX3" fmla="*/ 3313270 w 3313270"/>
                <a:gd name="connsiteY3" fmla="*/ 689997 h 828000"/>
                <a:gd name="connsiteX4" fmla="*/ 3175267 w 3313270"/>
                <a:gd name="connsiteY4" fmla="*/ 828000 h 828000"/>
                <a:gd name="connsiteX5" fmla="*/ 0 w 3313270"/>
                <a:gd name="connsiteY5" fmla="*/ 82800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3270" h="828000">
                  <a:moveTo>
                    <a:pt x="0" y="0"/>
                  </a:moveTo>
                  <a:lnTo>
                    <a:pt x="3175267" y="0"/>
                  </a:lnTo>
                  <a:cubicBezTo>
                    <a:pt x="3251484" y="0"/>
                    <a:pt x="3313270" y="61786"/>
                    <a:pt x="3313270" y="138003"/>
                  </a:cubicBezTo>
                  <a:lnTo>
                    <a:pt x="3313270" y="689997"/>
                  </a:lnTo>
                  <a:cubicBezTo>
                    <a:pt x="3313270" y="766214"/>
                    <a:pt x="3251484" y="828000"/>
                    <a:pt x="3175267" y="828000"/>
                  </a:cubicBezTo>
                  <a:lnTo>
                    <a:pt x="0" y="828000"/>
                  </a:lnTo>
                  <a:close/>
                </a:path>
              </a:pathLst>
            </a:custGeom>
            <a:gradFill flip="none" rotWithShape="1">
              <a:gsLst>
                <a:gs pos="100000">
                  <a:schemeClr val="accent1"/>
                </a:gs>
                <a:gs pos="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t>24/7 Security Operations </a:t>
              </a:r>
            </a:p>
          </p:txBody>
        </p:sp>
        <p:pic>
          <p:nvPicPr>
            <p:cNvPr id="103" name="Graphic 102">
              <a:extLst>
                <a:ext uri="{FF2B5EF4-FFF2-40B4-BE49-F238E27FC236}">
                  <a16:creationId xmlns:a16="http://schemas.microsoft.com/office/drawing/2014/main" id="{59CA2E1C-FF43-D24D-B60F-6E28A57384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97283" y="2751546"/>
              <a:ext cx="360000" cy="360000"/>
            </a:xfrm>
            <a:prstGeom prst="rect">
              <a:avLst/>
            </a:prstGeom>
          </p:spPr>
        </p:pic>
        <p:pic>
          <p:nvPicPr>
            <p:cNvPr id="102" name="Graphic 101">
              <a:extLst>
                <a:ext uri="{FF2B5EF4-FFF2-40B4-BE49-F238E27FC236}">
                  <a16:creationId xmlns:a16="http://schemas.microsoft.com/office/drawing/2014/main" id="{91EBA61A-95FA-F84A-A486-9C74C19470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97283" y="1605340"/>
              <a:ext cx="360000" cy="360000"/>
            </a:xfrm>
            <a:prstGeom prst="rect">
              <a:avLst/>
            </a:prstGeom>
          </p:spPr>
        </p:pic>
        <p:sp>
          <p:nvSpPr>
            <p:cNvPr id="113" name="TextBox 112">
              <a:extLst>
                <a:ext uri="{FF2B5EF4-FFF2-40B4-BE49-F238E27FC236}">
                  <a16:creationId xmlns:a16="http://schemas.microsoft.com/office/drawing/2014/main" id="{626EAB3D-C519-3F45-AC9C-3F956D0CE046}"/>
                </a:ext>
              </a:extLst>
            </p:cNvPr>
            <p:cNvSpPr txBox="1"/>
            <p:nvPr/>
          </p:nvSpPr>
          <p:spPr>
            <a:xfrm>
              <a:off x="-6947" y="3575597"/>
              <a:ext cx="3400750" cy="979457"/>
            </a:xfrm>
            <a:custGeom>
              <a:avLst/>
              <a:gdLst>
                <a:gd name="connsiteX0" fmla="*/ 0 w 3400750"/>
                <a:gd name="connsiteY0" fmla="*/ 0 h 979457"/>
                <a:gd name="connsiteX1" fmla="*/ 3237504 w 3400750"/>
                <a:gd name="connsiteY1" fmla="*/ 0 h 979457"/>
                <a:gd name="connsiteX2" fmla="*/ 3400750 w 3400750"/>
                <a:gd name="connsiteY2" fmla="*/ 163246 h 979457"/>
                <a:gd name="connsiteX3" fmla="*/ 3400750 w 3400750"/>
                <a:gd name="connsiteY3" fmla="*/ 816211 h 979457"/>
                <a:gd name="connsiteX4" fmla="*/ 3237504 w 3400750"/>
                <a:gd name="connsiteY4" fmla="*/ 979457 h 979457"/>
                <a:gd name="connsiteX5" fmla="*/ 0 w 3400750"/>
                <a:gd name="connsiteY5" fmla="*/ 979457 h 9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750" h="979457">
                  <a:moveTo>
                    <a:pt x="0" y="0"/>
                  </a:moveTo>
                  <a:lnTo>
                    <a:pt x="3237504" y="0"/>
                  </a:lnTo>
                  <a:cubicBezTo>
                    <a:pt x="3327662" y="0"/>
                    <a:pt x="3400750" y="73088"/>
                    <a:pt x="3400750" y="163246"/>
                  </a:cubicBezTo>
                  <a:lnTo>
                    <a:pt x="3400750" y="816211"/>
                  </a:lnTo>
                  <a:cubicBezTo>
                    <a:pt x="3400750" y="906369"/>
                    <a:pt x="3327662" y="979457"/>
                    <a:pt x="3237504" y="979457"/>
                  </a:cubicBezTo>
                  <a:lnTo>
                    <a:pt x="0" y="979457"/>
                  </a:lnTo>
                  <a:close/>
                </a:path>
              </a:pathLst>
            </a:custGeom>
            <a:gradFill flip="none" rotWithShape="1">
              <a:gsLst>
                <a:gs pos="100000">
                  <a:schemeClr val="accent1">
                    <a:alpha val="25000"/>
                  </a:schemeClr>
                </a:gs>
                <a:gs pos="0">
                  <a:schemeClr val="accent5">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b="1" dirty="0"/>
            </a:p>
          </p:txBody>
        </p:sp>
        <p:sp>
          <p:nvSpPr>
            <p:cNvPr id="83" name="TextBox 82">
              <a:extLst>
                <a:ext uri="{FF2B5EF4-FFF2-40B4-BE49-F238E27FC236}">
                  <a16:creationId xmlns:a16="http://schemas.microsoft.com/office/drawing/2014/main" id="{4A4DAB55-4B1B-574C-8297-FD409016AC3F}"/>
                </a:ext>
              </a:extLst>
            </p:cNvPr>
            <p:cNvSpPr txBox="1"/>
            <p:nvPr/>
          </p:nvSpPr>
          <p:spPr>
            <a:xfrm>
              <a:off x="1" y="3651326"/>
              <a:ext cx="3310401" cy="828000"/>
            </a:xfrm>
            <a:custGeom>
              <a:avLst/>
              <a:gdLst>
                <a:gd name="connsiteX0" fmla="*/ 0 w 3310401"/>
                <a:gd name="connsiteY0" fmla="*/ 0 h 828000"/>
                <a:gd name="connsiteX1" fmla="*/ 3172398 w 3310401"/>
                <a:gd name="connsiteY1" fmla="*/ 0 h 828000"/>
                <a:gd name="connsiteX2" fmla="*/ 3310401 w 3310401"/>
                <a:gd name="connsiteY2" fmla="*/ 138003 h 828000"/>
                <a:gd name="connsiteX3" fmla="*/ 3310401 w 3310401"/>
                <a:gd name="connsiteY3" fmla="*/ 689997 h 828000"/>
                <a:gd name="connsiteX4" fmla="*/ 3172398 w 3310401"/>
                <a:gd name="connsiteY4" fmla="*/ 828000 h 828000"/>
                <a:gd name="connsiteX5" fmla="*/ 0 w 3310401"/>
                <a:gd name="connsiteY5" fmla="*/ 82800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401" h="828000">
                  <a:moveTo>
                    <a:pt x="0" y="0"/>
                  </a:moveTo>
                  <a:lnTo>
                    <a:pt x="3172398" y="0"/>
                  </a:lnTo>
                  <a:cubicBezTo>
                    <a:pt x="3248615" y="0"/>
                    <a:pt x="3310401" y="61786"/>
                    <a:pt x="3310401" y="138003"/>
                  </a:cubicBezTo>
                  <a:lnTo>
                    <a:pt x="3310401" y="689997"/>
                  </a:lnTo>
                  <a:cubicBezTo>
                    <a:pt x="3310401" y="766214"/>
                    <a:pt x="3248615" y="828000"/>
                    <a:pt x="3172398" y="828000"/>
                  </a:cubicBezTo>
                  <a:lnTo>
                    <a:pt x="0" y="828000"/>
                  </a:lnTo>
                  <a:close/>
                </a:path>
              </a:pathLst>
            </a:custGeom>
            <a:gradFill flip="none" rotWithShape="1">
              <a:gsLst>
                <a:gs pos="100000">
                  <a:schemeClr val="accent1"/>
                </a:gs>
                <a:gs pos="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b="1">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High Fidelity Detection</a:t>
              </a:r>
            </a:p>
          </p:txBody>
        </p:sp>
        <p:pic>
          <p:nvPicPr>
            <p:cNvPr id="104" name="Graphic 103">
              <a:extLst>
                <a:ext uri="{FF2B5EF4-FFF2-40B4-BE49-F238E27FC236}">
                  <a16:creationId xmlns:a16="http://schemas.microsoft.com/office/drawing/2014/main" id="{3AB3A371-CDAD-D442-B995-CE2B975DCC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97283" y="3890628"/>
              <a:ext cx="360000" cy="360000"/>
            </a:xfrm>
            <a:prstGeom prst="rect">
              <a:avLst/>
            </a:prstGeom>
          </p:spPr>
        </p:pic>
        <p:sp>
          <p:nvSpPr>
            <p:cNvPr id="114" name="TextBox 113">
              <a:extLst>
                <a:ext uri="{FF2B5EF4-FFF2-40B4-BE49-F238E27FC236}">
                  <a16:creationId xmlns:a16="http://schemas.microsoft.com/office/drawing/2014/main" id="{6129B1CE-725F-7243-8312-3D73C600B61B}"/>
                </a:ext>
              </a:extLst>
            </p:cNvPr>
            <p:cNvSpPr txBox="1"/>
            <p:nvPr/>
          </p:nvSpPr>
          <p:spPr>
            <a:xfrm>
              <a:off x="-6947" y="4721917"/>
              <a:ext cx="3400750" cy="979457"/>
            </a:xfrm>
            <a:custGeom>
              <a:avLst/>
              <a:gdLst>
                <a:gd name="connsiteX0" fmla="*/ 0 w 3400750"/>
                <a:gd name="connsiteY0" fmla="*/ 0 h 979457"/>
                <a:gd name="connsiteX1" fmla="*/ 3237504 w 3400750"/>
                <a:gd name="connsiteY1" fmla="*/ 0 h 979457"/>
                <a:gd name="connsiteX2" fmla="*/ 3400750 w 3400750"/>
                <a:gd name="connsiteY2" fmla="*/ 163246 h 979457"/>
                <a:gd name="connsiteX3" fmla="*/ 3400750 w 3400750"/>
                <a:gd name="connsiteY3" fmla="*/ 816211 h 979457"/>
                <a:gd name="connsiteX4" fmla="*/ 3237504 w 3400750"/>
                <a:gd name="connsiteY4" fmla="*/ 979457 h 979457"/>
                <a:gd name="connsiteX5" fmla="*/ 0 w 3400750"/>
                <a:gd name="connsiteY5" fmla="*/ 979457 h 97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750" h="979457">
                  <a:moveTo>
                    <a:pt x="0" y="0"/>
                  </a:moveTo>
                  <a:lnTo>
                    <a:pt x="3237504" y="0"/>
                  </a:lnTo>
                  <a:cubicBezTo>
                    <a:pt x="3327662" y="0"/>
                    <a:pt x="3400750" y="73088"/>
                    <a:pt x="3400750" y="163246"/>
                  </a:cubicBezTo>
                  <a:lnTo>
                    <a:pt x="3400750" y="816211"/>
                  </a:lnTo>
                  <a:cubicBezTo>
                    <a:pt x="3400750" y="906369"/>
                    <a:pt x="3327662" y="979457"/>
                    <a:pt x="3237504" y="979457"/>
                  </a:cubicBezTo>
                  <a:lnTo>
                    <a:pt x="0" y="979457"/>
                  </a:lnTo>
                  <a:close/>
                </a:path>
              </a:pathLst>
            </a:custGeom>
            <a:gradFill flip="none" rotWithShape="1">
              <a:gsLst>
                <a:gs pos="100000">
                  <a:schemeClr val="accent1">
                    <a:alpha val="25000"/>
                  </a:schemeClr>
                </a:gs>
                <a:gs pos="0">
                  <a:schemeClr val="accent5">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b="1" dirty="0"/>
            </a:p>
          </p:txBody>
        </p:sp>
        <p:sp>
          <p:nvSpPr>
            <p:cNvPr id="84" name="TextBox 83">
              <a:extLst>
                <a:ext uri="{FF2B5EF4-FFF2-40B4-BE49-F238E27FC236}">
                  <a16:creationId xmlns:a16="http://schemas.microsoft.com/office/drawing/2014/main" id="{1311E27F-C17A-3A4B-80E5-C38010D6E9A9}"/>
                </a:ext>
              </a:extLst>
            </p:cNvPr>
            <p:cNvSpPr txBox="1"/>
            <p:nvPr/>
          </p:nvSpPr>
          <p:spPr>
            <a:xfrm>
              <a:off x="1" y="4797645"/>
              <a:ext cx="3310401" cy="828000"/>
            </a:xfrm>
            <a:custGeom>
              <a:avLst/>
              <a:gdLst>
                <a:gd name="connsiteX0" fmla="*/ 0 w 3310401"/>
                <a:gd name="connsiteY0" fmla="*/ 0 h 828000"/>
                <a:gd name="connsiteX1" fmla="*/ 3172398 w 3310401"/>
                <a:gd name="connsiteY1" fmla="*/ 0 h 828000"/>
                <a:gd name="connsiteX2" fmla="*/ 3310401 w 3310401"/>
                <a:gd name="connsiteY2" fmla="*/ 138003 h 828000"/>
                <a:gd name="connsiteX3" fmla="*/ 3310401 w 3310401"/>
                <a:gd name="connsiteY3" fmla="*/ 689997 h 828000"/>
                <a:gd name="connsiteX4" fmla="*/ 3172398 w 3310401"/>
                <a:gd name="connsiteY4" fmla="*/ 828000 h 828000"/>
                <a:gd name="connsiteX5" fmla="*/ 0 w 3310401"/>
                <a:gd name="connsiteY5" fmla="*/ 828000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0401" h="828000">
                  <a:moveTo>
                    <a:pt x="0" y="0"/>
                  </a:moveTo>
                  <a:lnTo>
                    <a:pt x="3172398" y="0"/>
                  </a:lnTo>
                  <a:cubicBezTo>
                    <a:pt x="3248615" y="0"/>
                    <a:pt x="3310401" y="61786"/>
                    <a:pt x="3310401" y="138003"/>
                  </a:cubicBezTo>
                  <a:lnTo>
                    <a:pt x="3310401" y="689997"/>
                  </a:lnTo>
                  <a:cubicBezTo>
                    <a:pt x="3310401" y="766214"/>
                    <a:pt x="3248615" y="828000"/>
                    <a:pt x="3172398" y="828000"/>
                  </a:cubicBezTo>
                  <a:lnTo>
                    <a:pt x="0" y="828000"/>
                  </a:lnTo>
                  <a:close/>
                </a:path>
              </a:pathLst>
            </a:custGeom>
            <a:gradFill flip="none" rotWithShape="1">
              <a:gsLst>
                <a:gs pos="100000">
                  <a:schemeClr val="accent1"/>
                </a:gs>
                <a:gs pos="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684000" rtlCol="0" anchor="ctr">
              <a:noAutofit/>
            </a:bodyPr>
            <a:lstStyle>
              <a:defPPr>
                <a:defRPr lang="en-US"/>
              </a:defPPr>
              <a:lvl1pPr algn="r">
                <a:defRPr sz="1600" b="1">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Automated Disruptions</a:t>
              </a:r>
            </a:p>
          </p:txBody>
        </p:sp>
        <p:pic>
          <p:nvPicPr>
            <p:cNvPr id="105" name="Graphic 104">
              <a:extLst>
                <a:ext uri="{FF2B5EF4-FFF2-40B4-BE49-F238E27FC236}">
                  <a16:creationId xmlns:a16="http://schemas.microsoft.com/office/drawing/2014/main" id="{AE53E579-EEDD-3149-9FC1-BFC396BDA5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97283" y="5031645"/>
              <a:ext cx="360000" cy="360000"/>
            </a:xfrm>
            <a:prstGeom prst="rect">
              <a:avLst/>
            </a:prstGeom>
          </p:spPr>
        </p:pic>
      </p:grpSp>
    </p:spTree>
    <p:extLst>
      <p:ext uri="{BB962C8B-B14F-4D97-AF65-F5344CB8AC3E}">
        <p14:creationId xmlns:p14="http://schemas.microsoft.com/office/powerpoint/2010/main" val="42324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500"/>
                                  </p:stCondLst>
                                  <p:childTnLst>
                                    <p:set>
                                      <p:cBhvr>
                                        <p:cTn id="6" dur="1" fill="hold">
                                          <p:stCondLst>
                                            <p:cond delay="0"/>
                                          </p:stCondLst>
                                        </p:cTn>
                                        <p:tgtEl>
                                          <p:spTgt spid="49"/>
                                        </p:tgtEl>
                                        <p:attrNameLst>
                                          <p:attrName>style.visibility</p:attrName>
                                        </p:attrNameLst>
                                      </p:cBhvr>
                                      <p:to>
                                        <p:strVal val="visible"/>
                                      </p:to>
                                    </p:set>
                                    <p:animEffect transition="in" filter="barn(outVertical)">
                                      <p:cBhvr>
                                        <p:cTn id="7" dur="1500"/>
                                        <p:tgtEl>
                                          <p:spTgt spid="4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500"/>
                                        <p:tgtEl>
                                          <p:spTgt spid="122"/>
                                        </p:tgtEl>
                                      </p:cBhvr>
                                    </p:animEffect>
                                  </p:childTnLst>
                                </p:cTn>
                              </p:par>
                              <p:par>
                                <p:cTn id="12" presetID="10" presetClass="entr" presetSubtype="0" fill="hold" nodeType="withEffect">
                                  <p:stCondLst>
                                    <p:cond delay="0"/>
                                  </p:stCondLst>
                                  <p:childTnLst>
                                    <p:set>
                                      <p:cBhvr>
                                        <p:cTn id="13" dur="1" fill="hold">
                                          <p:stCondLst>
                                            <p:cond delay="0"/>
                                          </p:stCondLst>
                                        </p:cTn>
                                        <p:tgtEl>
                                          <p:spTgt spid="123"/>
                                        </p:tgtEl>
                                        <p:attrNameLst>
                                          <p:attrName>style.visibility</p:attrName>
                                        </p:attrNameLst>
                                      </p:cBhvr>
                                      <p:to>
                                        <p:strVal val="visible"/>
                                      </p:to>
                                    </p:set>
                                    <p:animEffect transition="in" filter="fade">
                                      <p:cBhvr>
                                        <p:cTn id="1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41257C"/>
            </a:gs>
            <a:gs pos="28000">
              <a:srgbClr val="293F97"/>
            </a:gs>
          </a:gsLst>
          <a:lin ang="4200000" scaled="0"/>
        </a:gra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2D5415-3DC5-B14C-8152-5F2D430850F6}"/>
              </a:ext>
            </a:extLst>
          </p:cNvPr>
          <p:cNvSpPr>
            <a:spLocks noGrp="1"/>
          </p:cNvSpPr>
          <p:nvPr>
            <p:ph type="ftr" sz="quarter" idx="3"/>
          </p:nvPr>
        </p:nvSpPr>
        <p:spPr/>
        <p:txBody>
          <a:bodyPr/>
          <a:lstStyle/>
          <a:p>
            <a:r>
              <a:rPr lang="en-CA" dirty="0"/>
              <a:t>eSentire CONFIDENTIAL</a:t>
            </a:r>
          </a:p>
        </p:txBody>
      </p:sp>
      <p:sp>
        <p:nvSpPr>
          <p:cNvPr id="3" name="Slide Number Placeholder 2">
            <a:extLst>
              <a:ext uri="{FF2B5EF4-FFF2-40B4-BE49-F238E27FC236}">
                <a16:creationId xmlns:a16="http://schemas.microsoft.com/office/drawing/2014/main" id="{7402D21F-FCA1-9844-931A-51E69E725F7E}"/>
              </a:ext>
            </a:extLst>
          </p:cNvPr>
          <p:cNvSpPr>
            <a:spLocks noGrp="1"/>
          </p:cNvSpPr>
          <p:nvPr>
            <p:ph type="sldNum" sz="quarter" idx="4"/>
          </p:nvPr>
        </p:nvSpPr>
        <p:spPr/>
        <p:txBody>
          <a:bodyPr/>
          <a:lstStyle/>
          <a:p>
            <a:fld id="{00993212-4268-2345-9A22-365630C70738}" type="slidenum">
              <a:rPr lang="en-US" smtClean="0"/>
              <a:pPr/>
              <a:t>6</a:t>
            </a:fld>
            <a:endParaRPr lang="en-CA" dirty="0"/>
          </a:p>
        </p:txBody>
      </p:sp>
      <p:pic>
        <p:nvPicPr>
          <p:cNvPr id="4" name="Picture 3">
            <a:extLst>
              <a:ext uri="{FF2B5EF4-FFF2-40B4-BE49-F238E27FC236}">
                <a16:creationId xmlns:a16="http://schemas.microsoft.com/office/drawing/2014/main" id="{0110D248-6457-9C45-8155-7AA0E97F402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7267" r="43735" b="18877"/>
          <a:stretch/>
        </p:blipFill>
        <p:spPr>
          <a:xfrm>
            <a:off x="7341575" y="0"/>
            <a:ext cx="4850426" cy="5675586"/>
          </a:xfrm>
          <a:prstGeom prst="rect">
            <a:avLst/>
          </a:prstGeom>
        </p:spPr>
      </p:pic>
      <p:cxnSp>
        <p:nvCxnSpPr>
          <p:cNvPr id="6" name="Straight Connector 5">
            <a:extLst>
              <a:ext uri="{FF2B5EF4-FFF2-40B4-BE49-F238E27FC236}">
                <a16:creationId xmlns:a16="http://schemas.microsoft.com/office/drawing/2014/main" id="{F931C955-5066-CA4B-B906-9819AA7D410A}"/>
              </a:ext>
            </a:extLst>
          </p:cNvPr>
          <p:cNvCxnSpPr/>
          <p:nvPr/>
        </p:nvCxnSpPr>
        <p:spPr>
          <a:xfrm>
            <a:off x="445818" y="6462944"/>
            <a:ext cx="0" cy="168675"/>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 Placeholder 1">
            <a:extLst>
              <a:ext uri="{FF2B5EF4-FFF2-40B4-BE49-F238E27FC236}">
                <a16:creationId xmlns:a16="http://schemas.microsoft.com/office/drawing/2014/main" id="{8E952786-3C57-7242-8771-EC5F6E325F9F}"/>
              </a:ext>
            </a:extLst>
          </p:cNvPr>
          <p:cNvSpPr txBox="1">
            <a:spLocks/>
          </p:cNvSpPr>
          <p:nvPr/>
        </p:nvSpPr>
        <p:spPr>
          <a:xfrm>
            <a:off x="792926" y="1402429"/>
            <a:ext cx="2832017" cy="7867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4000" dirty="0">
                <a:solidFill>
                  <a:schemeClr val="tx2">
                    <a:lumMod val="60000"/>
                    <a:lumOff val="40000"/>
                  </a:schemeClr>
                </a:solidFill>
                <a:latin typeface="+mj-lt"/>
              </a:rPr>
              <a:t>We deliver…</a:t>
            </a:r>
          </a:p>
        </p:txBody>
      </p:sp>
      <p:sp>
        <p:nvSpPr>
          <p:cNvPr id="12" name="Text Placeholder 1">
            <a:extLst>
              <a:ext uri="{FF2B5EF4-FFF2-40B4-BE49-F238E27FC236}">
                <a16:creationId xmlns:a16="http://schemas.microsoft.com/office/drawing/2014/main" id="{01457826-F629-1545-A2A7-DD405D926297}"/>
              </a:ext>
            </a:extLst>
          </p:cNvPr>
          <p:cNvSpPr txBox="1">
            <a:spLocks/>
          </p:cNvSpPr>
          <p:nvPr/>
        </p:nvSpPr>
        <p:spPr>
          <a:xfrm>
            <a:off x="1332026" y="4474597"/>
            <a:ext cx="4857964"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600" b="1" dirty="0">
                <a:solidFill>
                  <a:schemeClr val="accent2"/>
                </a:solidFill>
                <a:latin typeface="+mj-lt"/>
              </a:rPr>
              <a:t>Response. Remediation. Results.</a:t>
            </a:r>
          </a:p>
        </p:txBody>
      </p:sp>
      <p:grpSp>
        <p:nvGrpSpPr>
          <p:cNvPr id="17" name="Group 16">
            <a:extLst>
              <a:ext uri="{FF2B5EF4-FFF2-40B4-BE49-F238E27FC236}">
                <a16:creationId xmlns:a16="http://schemas.microsoft.com/office/drawing/2014/main" id="{2AF5F725-F849-D44D-B5B0-BDEAE09755FE}"/>
              </a:ext>
            </a:extLst>
          </p:cNvPr>
          <p:cNvGrpSpPr/>
          <p:nvPr/>
        </p:nvGrpSpPr>
        <p:grpSpPr>
          <a:xfrm>
            <a:off x="1345088" y="2048056"/>
            <a:ext cx="5373831" cy="2334465"/>
            <a:chOff x="1345088" y="2048056"/>
            <a:chExt cx="5373831" cy="2334465"/>
          </a:xfrm>
        </p:grpSpPr>
        <p:sp>
          <p:nvSpPr>
            <p:cNvPr id="11" name="Text Placeholder 1">
              <a:extLst>
                <a:ext uri="{FF2B5EF4-FFF2-40B4-BE49-F238E27FC236}">
                  <a16:creationId xmlns:a16="http://schemas.microsoft.com/office/drawing/2014/main" id="{204EEDFC-D29D-684A-98B0-69D408BCF384}"/>
                </a:ext>
              </a:extLst>
            </p:cNvPr>
            <p:cNvSpPr txBox="1">
              <a:spLocks/>
            </p:cNvSpPr>
            <p:nvPr/>
          </p:nvSpPr>
          <p:spPr>
            <a:xfrm>
              <a:off x="1345088" y="2387464"/>
              <a:ext cx="5373831" cy="19950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200" spc="-300" dirty="0">
                  <a:solidFill>
                    <a:schemeClr val="bg1"/>
                  </a:solidFill>
                  <a:latin typeface="+mj-lt"/>
                </a:rPr>
                <a:t>MDR</a:t>
              </a:r>
              <a:endParaRPr lang="en-CA" sz="18200" baseline="30000" dirty="0">
                <a:solidFill>
                  <a:schemeClr val="tx2">
                    <a:lumMod val="60000"/>
                    <a:lumOff val="40000"/>
                  </a:schemeClr>
                </a:solidFill>
                <a:latin typeface="+mj-lt"/>
              </a:endParaRPr>
            </a:p>
          </p:txBody>
        </p:sp>
        <p:sp>
          <p:nvSpPr>
            <p:cNvPr id="15" name="Rectangle 14">
              <a:extLst>
                <a:ext uri="{FF2B5EF4-FFF2-40B4-BE49-F238E27FC236}">
                  <a16:creationId xmlns:a16="http://schemas.microsoft.com/office/drawing/2014/main" id="{4FC693DE-0B3A-354E-BF7B-01347031D96C}"/>
                </a:ext>
              </a:extLst>
            </p:cNvPr>
            <p:cNvSpPr/>
            <p:nvPr/>
          </p:nvSpPr>
          <p:spPr>
            <a:xfrm>
              <a:off x="5798643" y="2048056"/>
              <a:ext cx="614271" cy="1200329"/>
            </a:xfrm>
            <a:prstGeom prst="rect">
              <a:avLst/>
            </a:prstGeom>
          </p:spPr>
          <p:txBody>
            <a:bodyPr wrap="none">
              <a:spAutoFit/>
            </a:bodyPr>
            <a:lstStyle/>
            <a:p>
              <a:r>
                <a:rPr lang="en-CA" sz="7200" spc="-300" dirty="0">
                  <a:solidFill>
                    <a:schemeClr val="accent2"/>
                  </a:solidFill>
                  <a:latin typeface="+mj-lt"/>
                </a:rPr>
                <a:t>3</a:t>
              </a:r>
              <a:endParaRPr lang="en-US" sz="1200" dirty="0">
                <a:solidFill>
                  <a:schemeClr val="accent2"/>
                </a:solidFill>
                <a:latin typeface="+mj-lt"/>
              </a:endParaRPr>
            </a:p>
          </p:txBody>
        </p:sp>
      </p:grpSp>
      <p:pic>
        <p:nvPicPr>
          <p:cNvPr id="18" name="Graphic 17">
            <a:extLst>
              <a:ext uri="{FF2B5EF4-FFF2-40B4-BE49-F238E27FC236}">
                <a16:creationId xmlns:a16="http://schemas.microsoft.com/office/drawing/2014/main" id="{0A185178-411F-D64C-A23A-347767FB11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10068" y="6426000"/>
            <a:ext cx="432000" cy="432000"/>
          </a:xfrm>
          <a:prstGeom prst="rect">
            <a:avLst/>
          </a:prstGeom>
        </p:spPr>
      </p:pic>
    </p:spTree>
    <p:extLst>
      <p:ext uri="{BB962C8B-B14F-4D97-AF65-F5344CB8AC3E}">
        <p14:creationId xmlns:p14="http://schemas.microsoft.com/office/powerpoint/2010/main" val="4638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DC12B156-B862-9C45-B2C3-E8FFAA634FF6}"/>
              </a:ext>
            </a:extLst>
          </p:cNvPr>
          <p:cNvGrpSpPr/>
          <p:nvPr/>
        </p:nvGrpSpPr>
        <p:grpSpPr>
          <a:xfrm>
            <a:off x="5840020" y="1679900"/>
            <a:ext cx="5885805" cy="4550906"/>
            <a:chOff x="5840020" y="1679900"/>
            <a:chExt cx="5885805" cy="4550906"/>
          </a:xfrm>
        </p:grpSpPr>
        <p:sp>
          <p:nvSpPr>
            <p:cNvPr id="7" name="Rounded Rectangle 6">
              <a:extLst>
                <a:ext uri="{FF2B5EF4-FFF2-40B4-BE49-F238E27FC236}">
                  <a16:creationId xmlns:a16="http://schemas.microsoft.com/office/drawing/2014/main" id="{1A0E0B2E-D53F-9743-9EAF-90362D40D575}"/>
                </a:ext>
              </a:extLst>
            </p:cNvPr>
            <p:cNvSpPr/>
            <p:nvPr/>
          </p:nvSpPr>
          <p:spPr>
            <a:xfrm>
              <a:off x="6763822" y="1891844"/>
              <a:ext cx="4578507" cy="3536112"/>
            </a:xfrm>
            <a:prstGeom prst="roundRect">
              <a:avLst>
                <a:gd name="adj" fmla="val 3514"/>
              </a:avLst>
            </a:prstGeom>
            <a:noFill/>
            <a:ln>
              <a:solidFill>
                <a:srgbClr val="00C5DD">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EFC11BEB-1E54-014E-8D67-1052A8E094D2}"/>
                </a:ext>
              </a:extLst>
            </p:cNvPr>
            <p:cNvSpPr/>
            <p:nvPr/>
          </p:nvSpPr>
          <p:spPr>
            <a:xfrm flipV="1">
              <a:off x="5840020" y="3658995"/>
              <a:ext cx="1061417" cy="1557453"/>
            </a:xfrm>
            <a:custGeom>
              <a:avLst/>
              <a:gdLst>
                <a:gd name="connsiteX0" fmla="*/ 0 w 1447138"/>
                <a:gd name="connsiteY0" fmla="*/ 1344 h 1527994"/>
                <a:gd name="connsiteX1" fmla="*/ 636104 w 1447138"/>
                <a:gd name="connsiteY1" fmla="*/ 208078 h 1527994"/>
                <a:gd name="connsiteX2" fmla="*/ 970059 w 1447138"/>
                <a:gd name="connsiteY2" fmla="*/ 1297407 h 1527994"/>
                <a:gd name="connsiteX3" fmla="*/ 1447138 w 1447138"/>
                <a:gd name="connsiteY3" fmla="*/ 1527994 h 1527994"/>
              </a:gdLst>
              <a:ahLst/>
              <a:cxnLst>
                <a:cxn ang="0">
                  <a:pos x="connsiteX0" y="connsiteY0"/>
                </a:cxn>
                <a:cxn ang="0">
                  <a:pos x="connsiteX1" y="connsiteY1"/>
                </a:cxn>
                <a:cxn ang="0">
                  <a:pos x="connsiteX2" y="connsiteY2"/>
                </a:cxn>
                <a:cxn ang="0">
                  <a:pos x="connsiteX3" y="connsiteY3"/>
                </a:cxn>
              </a:cxnLst>
              <a:rect l="l" t="t" r="r" b="b"/>
              <a:pathLst>
                <a:path w="1447138" h="1527994">
                  <a:moveTo>
                    <a:pt x="0" y="1344"/>
                  </a:moveTo>
                  <a:cubicBezTo>
                    <a:pt x="237214" y="-3294"/>
                    <a:pt x="474428" y="-7932"/>
                    <a:pt x="636104" y="208078"/>
                  </a:cubicBezTo>
                  <a:cubicBezTo>
                    <a:pt x="797780" y="424088"/>
                    <a:pt x="834887" y="1077421"/>
                    <a:pt x="970059" y="1297407"/>
                  </a:cubicBezTo>
                  <a:cubicBezTo>
                    <a:pt x="1105231" y="1517393"/>
                    <a:pt x="1276184" y="1522693"/>
                    <a:pt x="1447138" y="1527994"/>
                  </a:cubicBezTo>
                </a:path>
              </a:pathLst>
            </a:custGeom>
            <a:no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6CB7E19E-E04F-6E40-AD04-36B8C2C87266}"/>
                </a:ext>
              </a:extLst>
            </p:cNvPr>
            <p:cNvSpPr/>
            <p:nvPr/>
          </p:nvSpPr>
          <p:spPr>
            <a:xfrm>
              <a:off x="5840020" y="2103859"/>
              <a:ext cx="1061417" cy="1557453"/>
            </a:xfrm>
            <a:custGeom>
              <a:avLst/>
              <a:gdLst>
                <a:gd name="connsiteX0" fmla="*/ 0 w 1447138"/>
                <a:gd name="connsiteY0" fmla="*/ 1344 h 1527994"/>
                <a:gd name="connsiteX1" fmla="*/ 636104 w 1447138"/>
                <a:gd name="connsiteY1" fmla="*/ 208078 h 1527994"/>
                <a:gd name="connsiteX2" fmla="*/ 970059 w 1447138"/>
                <a:gd name="connsiteY2" fmla="*/ 1297407 h 1527994"/>
                <a:gd name="connsiteX3" fmla="*/ 1447138 w 1447138"/>
                <a:gd name="connsiteY3" fmla="*/ 1527994 h 1527994"/>
              </a:gdLst>
              <a:ahLst/>
              <a:cxnLst>
                <a:cxn ang="0">
                  <a:pos x="connsiteX0" y="connsiteY0"/>
                </a:cxn>
                <a:cxn ang="0">
                  <a:pos x="connsiteX1" y="connsiteY1"/>
                </a:cxn>
                <a:cxn ang="0">
                  <a:pos x="connsiteX2" y="connsiteY2"/>
                </a:cxn>
                <a:cxn ang="0">
                  <a:pos x="connsiteX3" y="connsiteY3"/>
                </a:cxn>
              </a:cxnLst>
              <a:rect l="l" t="t" r="r" b="b"/>
              <a:pathLst>
                <a:path w="1447138" h="1527994">
                  <a:moveTo>
                    <a:pt x="0" y="1344"/>
                  </a:moveTo>
                  <a:cubicBezTo>
                    <a:pt x="237214" y="-3294"/>
                    <a:pt x="474428" y="-7932"/>
                    <a:pt x="636104" y="208078"/>
                  </a:cubicBezTo>
                  <a:cubicBezTo>
                    <a:pt x="797780" y="424088"/>
                    <a:pt x="834887" y="1077421"/>
                    <a:pt x="970059" y="1297407"/>
                  </a:cubicBezTo>
                  <a:cubicBezTo>
                    <a:pt x="1105231" y="1517393"/>
                    <a:pt x="1276184" y="1522693"/>
                    <a:pt x="1447138" y="1527994"/>
                  </a:cubicBezTo>
                </a:path>
              </a:pathLst>
            </a:custGeom>
            <a:no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D65A5C4-1844-AE41-AD8C-8958F1CCA2DD}"/>
                </a:ext>
              </a:extLst>
            </p:cNvPr>
            <p:cNvCxnSpPr>
              <a:cxnSpLocks/>
            </p:cNvCxnSpPr>
            <p:nvPr/>
          </p:nvCxnSpPr>
          <p:spPr>
            <a:xfrm>
              <a:off x="5840021" y="3658996"/>
              <a:ext cx="1095678" cy="0"/>
            </a:xfrm>
            <a:prstGeom prst="line">
              <a:avLst/>
            </a:prstGeom>
            <a:noFill/>
            <a:ln w="12700">
              <a:solidFill>
                <a:schemeClr val="accent5"/>
              </a:soli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sp>
          <p:nvSpPr>
            <p:cNvPr id="11" name="Rounded Rectangle 10">
              <a:extLst>
                <a:ext uri="{FF2B5EF4-FFF2-40B4-BE49-F238E27FC236}">
                  <a16:creationId xmlns:a16="http://schemas.microsoft.com/office/drawing/2014/main" id="{B0AEF3A8-270B-8B4C-87DD-D96E9C0DD774}"/>
                </a:ext>
              </a:extLst>
            </p:cNvPr>
            <p:cNvSpPr/>
            <p:nvPr/>
          </p:nvSpPr>
          <p:spPr>
            <a:xfrm>
              <a:off x="6969179" y="2109530"/>
              <a:ext cx="4167793" cy="3100740"/>
            </a:xfrm>
            <a:prstGeom prst="roundRect">
              <a:avLst>
                <a:gd name="adj" fmla="val 3514"/>
              </a:avLst>
            </a:prstGeom>
            <a:gradFill>
              <a:gsLst>
                <a:gs pos="77000">
                  <a:srgbClr val="00C5DD">
                    <a:alpha val="10000"/>
                  </a:srgbClr>
                </a:gs>
                <a:gs pos="0">
                  <a:srgbClr val="00C5DD">
                    <a:alpha val="20348"/>
                  </a:srgbClr>
                </a:gs>
              </a:gsLst>
              <a:lin ang="16200000" scaled="1"/>
            </a:gra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FDEDCF0-7DB3-F34D-B7D1-7C2B8789E79B}"/>
                </a:ext>
              </a:extLst>
            </p:cNvPr>
            <p:cNvSpPr txBox="1"/>
            <p:nvPr/>
          </p:nvSpPr>
          <p:spPr>
            <a:xfrm>
              <a:off x="8298851" y="2679627"/>
              <a:ext cx="1536528" cy="400110"/>
            </a:xfrm>
            <a:prstGeom prst="rect">
              <a:avLst/>
            </a:prstGeom>
          </p:spPr>
          <p:txBody>
            <a:bodyPr wrap="square" rtlCol="0">
              <a:spAutoFit/>
            </a:bodyPr>
            <a:lstStyle/>
            <a:p>
              <a:r>
                <a:rPr lang="en-US" sz="2000" b="1" dirty="0">
                  <a:latin typeface="+mj-lt"/>
                </a:rPr>
                <a:t>Response</a:t>
              </a:r>
            </a:p>
          </p:txBody>
        </p:sp>
        <p:sp>
          <p:nvSpPr>
            <p:cNvPr id="13" name="Oval 12">
              <a:extLst>
                <a:ext uri="{FF2B5EF4-FFF2-40B4-BE49-F238E27FC236}">
                  <a16:creationId xmlns:a16="http://schemas.microsoft.com/office/drawing/2014/main" id="{48264DF1-7FEF-394E-8977-68F57678266B}"/>
                </a:ext>
              </a:extLst>
            </p:cNvPr>
            <p:cNvSpPr/>
            <p:nvPr/>
          </p:nvSpPr>
          <p:spPr>
            <a:xfrm>
              <a:off x="7530472" y="2524566"/>
              <a:ext cx="708430" cy="708430"/>
            </a:xfrm>
            <a:prstGeom prst="ellipse">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DCF1540-4E53-A540-9AEB-816B40BD0E33}"/>
                </a:ext>
              </a:extLst>
            </p:cNvPr>
            <p:cNvSpPr/>
            <p:nvPr/>
          </p:nvSpPr>
          <p:spPr>
            <a:xfrm>
              <a:off x="7530472" y="3328975"/>
              <a:ext cx="708430" cy="708430"/>
            </a:xfrm>
            <a:prstGeom prst="ellipse">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797158C-0340-E741-9CBD-DC15CE03BEF1}"/>
                </a:ext>
              </a:extLst>
            </p:cNvPr>
            <p:cNvSpPr/>
            <p:nvPr/>
          </p:nvSpPr>
          <p:spPr>
            <a:xfrm>
              <a:off x="7530541" y="4139610"/>
              <a:ext cx="708430" cy="708430"/>
            </a:xfrm>
            <a:prstGeom prst="ellipse">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BF14EAE7-6A9D-C545-A8CA-BC6E427B94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32471" y="3422273"/>
              <a:ext cx="521834" cy="521834"/>
            </a:xfrm>
            <a:prstGeom prst="rect">
              <a:avLst/>
            </a:prstGeom>
          </p:spPr>
        </p:pic>
        <p:pic>
          <p:nvPicPr>
            <p:cNvPr id="17" name="Graphic 16">
              <a:extLst>
                <a:ext uri="{FF2B5EF4-FFF2-40B4-BE49-F238E27FC236}">
                  <a16:creationId xmlns:a16="http://schemas.microsoft.com/office/drawing/2014/main" id="{FA983419-6C9E-4B4F-AA7D-F0EE281CF5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3839" y="4216106"/>
              <a:ext cx="521834" cy="521834"/>
            </a:xfrm>
            <a:prstGeom prst="rect">
              <a:avLst/>
            </a:prstGeom>
          </p:spPr>
        </p:pic>
        <p:pic>
          <p:nvPicPr>
            <p:cNvPr id="18" name="Graphic 17">
              <a:extLst>
                <a:ext uri="{FF2B5EF4-FFF2-40B4-BE49-F238E27FC236}">
                  <a16:creationId xmlns:a16="http://schemas.microsoft.com/office/drawing/2014/main" id="{535DC96D-463A-3944-AD25-EF74446092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94600" y="2590025"/>
              <a:ext cx="562174" cy="562172"/>
            </a:xfrm>
            <a:prstGeom prst="rect">
              <a:avLst/>
            </a:prstGeom>
          </p:spPr>
        </p:pic>
        <p:grpSp>
          <p:nvGrpSpPr>
            <p:cNvPr id="19" name="Group 18">
              <a:extLst>
                <a:ext uri="{FF2B5EF4-FFF2-40B4-BE49-F238E27FC236}">
                  <a16:creationId xmlns:a16="http://schemas.microsoft.com/office/drawing/2014/main" id="{EAEBB9B2-7596-C54C-B462-2877DFD4C7B9}"/>
                </a:ext>
              </a:extLst>
            </p:cNvPr>
            <p:cNvGrpSpPr/>
            <p:nvPr/>
          </p:nvGrpSpPr>
          <p:grpSpPr>
            <a:xfrm>
              <a:off x="9954146" y="3470245"/>
              <a:ext cx="1771679" cy="407769"/>
              <a:chOff x="10143240" y="3457958"/>
              <a:chExt cx="1445057" cy="407769"/>
            </a:xfrm>
          </p:grpSpPr>
          <p:cxnSp>
            <p:nvCxnSpPr>
              <p:cNvPr id="20" name="Straight Connector 19">
                <a:extLst>
                  <a:ext uri="{FF2B5EF4-FFF2-40B4-BE49-F238E27FC236}">
                    <a16:creationId xmlns:a16="http://schemas.microsoft.com/office/drawing/2014/main" id="{1CAF85EE-665D-0B49-9646-F2476B6CDC66}"/>
                  </a:ext>
                </a:extLst>
              </p:cNvPr>
              <p:cNvCxnSpPr>
                <a:cxnSpLocks/>
              </p:cNvCxnSpPr>
              <p:nvPr/>
            </p:nvCxnSpPr>
            <p:spPr>
              <a:xfrm>
                <a:off x="10143240" y="3661842"/>
                <a:ext cx="1445057"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8060A0D2-3134-2243-9AE9-BDC2E2631BC3}"/>
                  </a:ext>
                </a:extLst>
              </p:cNvPr>
              <p:cNvCxnSpPr>
                <a:cxnSpLocks/>
              </p:cNvCxnSpPr>
              <p:nvPr/>
            </p:nvCxnSpPr>
            <p:spPr>
              <a:xfrm>
                <a:off x="10233898" y="3865727"/>
                <a:ext cx="993371"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id="{82EEFBFC-488A-5246-9AA2-D53DDB8C238B}"/>
                  </a:ext>
                </a:extLst>
              </p:cNvPr>
              <p:cNvCxnSpPr>
                <a:cxnSpLocks/>
              </p:cNvCxnSpPr>
              <p:nvPr/>
            </p:nvCxnSpPr>
            <p:spPr>
              <a:xfrm>
                <a:off x="10292558" y="3457958"/>
                <a:ext cx="1102228" cy="0"/>
              </a:xfrm>
              <a:prstGeom prst="line">
                <a:avLst/>
              </a:prstGeom>
              <a:noFill/>
              <a:ln w="12700">
                <a:gradFill flip="none" rotWithShape="1">
                  <a:gsLst>
                    <a:gs pos="14000">
                      <a:srgbClr val="00C5DD">
                        <a:alpha val="17785"/>
                      </a:srgbClr>
                    </a:gs>
                    <a:gs pos="100000">
                      <a:srgbClr val="00C5DD"/>
                    </a:gs>
                  </a:gsLst>
                  <a:lin ang="0" scaled="1"/>
                  <a:tileRect/>
                </a:gradFill>
                <a:prstDash val="solid"/>
                <a:headEnd type="none"/>
                <a:tailEnd type="arrow" w="sm" len="sm"/>
              </a:ln>
            </p:spPr>
            <p:style>
              <a:lnRef idx="2">
                <a:schemeClr val="accent1">
                  <a:shade val="50000"/>
                </a:schemeClr>
              </a:lnRef>
              <a:fillRef idx="1">
                <a:schemeClr val="accent1"/>
              </a:fillRef>
              <a:effectRef idx="0">
                <a:schemeClr val="accent1"/>
              </a:effectRef>
              <a:fontRef idx="minor">
                <a:schemeClr val="lt1"/>
              </a:fontRef>
            </p:style>
          </p:cxnSp>
        </p:grpSp>
        <p:sp>
          <p:nvSpPr>
            <p:cNvPr id="23" name="TextBox 22">
              <a:extLst>
                <a:ext uri="{FF2B5EF4-FFF2-40B4-BE49-F238E27FC236}">
                  <a16:creationId xmlns:a16="http://schemas.microsoft.com/office/drawing/2014/main" id="{10F69317-931C-164C-BA35-4F7512DCC631}"/>
                </a:ext>
              </a:extLst>
            </p:cNvPr>
            <p:cNvSpPr txBox="1"/>
            <p:nvPr/>
          </p:nvSpPr>
          <p:spPr>
            <a:xfrm>
              <a:off x="8304983" y="3457958"/>
              <a:ext cx="1614153" cy="400110"/>
            </a:xfrm>
            <a:prstGeom prst="rect">
              <a:avLst/>
            </a:prstGeom>
          </p:spPr>
          <p:txBody>
            <a:bodyPr wrap="square" rtlCol="0">
              <a:spAutoFit/>
            </a:bodyPr>
            <a:lstStyle/>
            <a:p>
              <a:r>
                <a:rPr lang="en-US" sz="2000" b="1" dirty="0">
                  <a:latin typeface="+mj-lt"/>
                </a:rPr>
                <a:t>Remediation</a:t>
              </a:r>
            </a:p>
          </p:txBody>
        </p:sp>
        <p:sp>
          <p:nvSpPr>
            <p:cNvPr id="24" name="TextBox 23">
              <a:extLst>
                <a:ext uri="{FF2B5EF4-FFF2-40B4-BE49-F238E27FC236}">
                  <a16:creationId xmlns:a16="http://schemas.microsoft.com/office/drawing/2014/main" id="{A56E2D2C-A302-AD4F-8CD4-8690A83758F6}"/>
                </a:ext>
              </a:extLst>
            </p:cNvPr>
            <p:cNvSpPr txBox="1"/>
            <p:nvPr/>
          </p:nvSpPr>
          <p:spPr>
            <a:xfrm>
              <a:off x="8304982" y="4293770"/>
              <a:ext cx="1614153" cy="400110"/>
            </a:xfrm>
            <a:prstGeom prst="rect">
              <a:avLst/>
            </a:prstGeom>
          </p:spPr>
          <p:txBody>
            <a:bodyPr wrap="square" rtlCol="0">
              <a:spAutoFit/>
            </a:bodyPr>
            <a:lstStyle/>
            <a:p>
              <a:r>
                <a:rPr lang="en-US" sz="2000" b="1" dirty="0">
                  <a:latin typeface="+mj-lt"/>
                </a:rPr>
                <a:t>Results</a:t>
              </a:r>
            </a:p>
          </p:txBody>
        </p:sp>
        <p:sp>
          <p:nvSpPr>
            <p:cNvPr id="37" name="Rounded Rectangle 36">
              <a:extLst>
                <a:ext uri="{FF2B5EF4-FFF2-40B4-BE49-F238E27FC236}">
                  <a16:creationId xmlns:a16="http://schemas.microsoft.com/office/drawing/2014/main" id="{668D08D2-4C13-4648-8BFA-B5B108052D6E}"/>
                </a:ext>
              </a:extLst>
            </p:cNvPr>
            <p:cNvSpPr/>
            <p:nvPr/>
          </p:nvSpPr>
          <p:spPr>
            <a:xfrm>
              <a:off x="6551075" y="1679900"/>
              <a:ext cx="5004000" cy="3960000"/>
            </a:xfrm>
            <a:prstGeom prst="roundRect">
              <a:avLst>
                <a:gd name="adj" fmla="val 3514"/>
              </a:avLst>
            </a:prstGeom>
            <a:noFill/>
            <a:ln>
              <a:solidFill>
                <a:srgbClr val="00C5DD">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4908D52-8D50-CB4F-AFC3-59E581145D85}"/>
                </a:ext>
              </a:extLst>
            </p:cNvPr>
            <p:cNvSpPr/>
            <p:nvPr/>
          </p:nvSpPr>
          <p:spPr>
            <a:xfrm>
              <a:off x="6945195" y="5276699"/>
              <a:ext cx="4195334" cy="954107"/>
            </a:xfrm>
            <a:prstGeom prst="rect">
              <a:avLst/>
            </a:prstGeom>
            <a:solidFill>
              <a:schemeClr val="bg1"/>
            </a:solidFill>
          </p:spPr>
          <p:txBody>
            <a:bodyPr wrap="square" rtlCol="0">
              <a:spAutoFit/>
            </a:bodyPr>
            <a:lstStyle/>
            <a:p>
              <a:pPr algn="ctr"/>
              <a:r>
                <a:rPr lang="en-CA" sz="1400" dirty="0">
                  <a:latin typeface="+mj-lt"/>
                </a:rPr>
                <a:t>Our expertise in response is </a:t>
              </a:r>
              <a:r>
                <a:rPr lang="en-CA" sz="1400" b="1" dirty="0">
                  <a:latin typeface="+mj-lt"/>
                </a:rPr>
                <a:t>unparalleled. </a:t>
              </a:r>
            </a:p>
            <a:p>
              <a:pPr algn="ctr"/>
              <a:r>
                <a:rPr lang="en-CA" sz="1400" dirty="0">
                  <a:latin typeface="+mj-lt"/>
                </a:rPr>
                <a:t>When your preventative controls fail – and they will – we are there to disrupt and contain threats before they become business impacting events.</a:t>
              </a:r>
              <a:endParaRPr lang="en-US" sz="1400" dirty="0">
                <a:latin typeface="+mj-lt"/>
              </a:endParaRPr>
            </a:p>
          </p:txBody>
        </p:sp>
      </p:grpSp>
      <p:sp>
        <p:nvSpPr>
          <p:cNvPr id="2" name="Text Placeholder 1">
            <a:extLst>
              <a:ext uri="{FF2B5EF4-FFF2-40B4-BE49-F238E27FC236}">
                <a16:creationId xmlns:a16="http://schemas.microsoft.com/office/drawing/2014/main" id="{A4DA934B-57DE-B048-8F55-A929D3A4C090}"/>
              </a:ext>
            </a:extLst>
          </p:cNvPr>
          <p:cNvSpPr>
            <a:spLocks noGrp="1"/>
          </p:cNvSpPr>
          <p:nvPr>
            <p:ph type="body" sz="quarter" idx="10"/>
          </p:nvPr>
        </p:nvSpPr>
        <p:spPr/>
        <p:txBody>
          <a:bodyPr/>
          <a:lstStyle/>
          <a:p>
            <a:r>
              <a:rPr lang="en-US" sz="3200" dirty="0"/>
              <a:t>MDR</a:t>
            </a:r>
            <a:r>
              <a:rPr lang="en-US" sz="3200" baseline="30000" dirty="0"/>
              <a:t>3</a:t>
            </a:r>
            <a:r>
              <a:rPr lang="en-US" sz="3200" dirty="0"/>
              <a:t> Provides Complete Response</a:t>
            </a:r>
          </a:p>
        </p:txBody>
      </p:sp>
      <p:sp>
        <p:nvSpPr>
          <p:cNvPr id="4" name="Footer Placeholder 3">
            <a:extLst>
              <a:ext uri="{FF2B5EF4-FFF2-40B4-BE49-F238E27FC236}">
                <a16:creationId xmlns:a16="http://schemas.microsoft.com/office/drawing/2014/main" id="{575212A7-C9E7-0647-97C5-805B24545446}"/>
              </a:ext>
            </a:extLst>
          </p:cNvPr>
          <p:cNvSpPr>
            <a:spLocks noGrp="1"/>
          </p:cNvSpPr>
          <p:nvPr>
            <p:ph type="ftr" sz="quarter" idx="3"/>
          </p:nvPr>
        </p:nvSpPr>
        <p:spPr/>
        <p:txBody>
          <a:bodyPr/>
          <a:lstStyle/>
          <a:p>
            <a:r>
              <a:rPr lang="en-CA" dirty="0"/>
              <a:t>eSentire CONFIDENTIAL</a:t>
            </a:r>
          </a:p>
        </p:txBody>
      </p:sp>
      <p:sp>
        <p:nvSpPr>
          <p:cNvPr id="5" name="Slide Number Placeholder 4">
            <a:extLst>
              <a:ext uri="{FF2B5EF4-FFF2-40B4-BE49-F238E27FC236}">
                <a16:creationId xmlns:a16="http://schemas.microsoft.com/office/drawing/2014/main" id="{D7B3534B-8617-9E4D-9FA9-78D7CB8D0069}"/>
              </a:ext>
            </a:extLst>
          </p:cNvPr>
          <p:cNvSpPr>
            <a:spLocks noGrp="1"/>
          </p:cNvSpPr>
          <p:nvPr>
            <p:ph type="sldNum" sz="quarter" idx="4"/>
          </p:nvPr>
        </p:nvSpPr>
        <p:spPr/>
        <p:txBody>
          <a:bodyPr/>
          <a:lstStyle/>
          <a:p>
            <a:fld id="{00993212-4268-2345-9A22-365630C70738}" type="slidenum">
              <a:rPr lang="en-US" smtClean="0"/>
              <a:pPr/>
              <a:t>7</a:t>
            </a:fld>
            <a:endParaRPr lang="en-CA" dirty="0"/>
          </a:p>
        </p:txBody>
      </p:sp>
      <p:sp>
        <p:nvSpPr>
          <p:cNvPr id="6" name="Text Placeholder 5">
            <a:extLst>
              <a:ext uri="{FF2B5EF4-FFF2-40B4-BE49-F238E27FC236}">
                <a16:creationId xmlns:a16="http://schemas.microsoft.com/office/drawing/2014/main" id="{65BD8BFB-0D57-3240-876D-600A533AD584}"/>
              </a:ext>
            </a:extLst>
          </p:cNvPr>
          <p:cNvSpPr>
            <a:spLocks noGrp="1"/>
          </p:cNvSpPr>
          <p:nvPr>
            <p:ph type="body" sz="quarter" idx="12"/>
          </p:nvPr>
        </p:nvSpPr>
        <p:spPr/>
        <p:txBody>
          <a:bodyPr/>
          <a:lstStyle/>
          <a:p>
            <a:r>
              <a:rPr lang="en-US" dirty="0"/>
              <a:t>Our team doesn’t drown you in alerts. We go beyond MSPs and other MDR providers to drive results.</a:t>
            </a:r>
          </a:p>
        </p:txBody>
      </p:sp>
      <p:sp>
        <p:nvSpPr>
          <p:cNvPr id="25" name="Rounded Rectangle 24">
            <a:extLst>
              <a:ext uri="{FF2B5EF4-FFF2-40B4-BE49-F238E27FC236}">
                <a16:creationId xmlns:a16="http://schemas.microsoft.com/office/drawing/2014/main" id="{211D3512-9F59-D545-8C1E-B55A7B3BC579}"/>
              </a:ext>
            </a:extLst>
          </p:cNvPr>
          <p:cNvSpPr/>
          <p:nvPr/>
        </p:nvSpPr>
        <p:spPr>
          <a:xfrm rot="10800000">
            <a:off x="584033" y="1377664"/>
            <a:ext cx="5255989" cy="1386746"/>
          </a:xfrm>
          <a:prstGeom prst="roundRect">
            <a:avLst>
              <a:gd name="adj" fmla="val 3514"/>
            </a:avLst>
          </a:prstGeom>
          <a:gradFill flip="none" rotWithShape="1">
            <a:gsLst>
              <a:gs pos="0">
                <a:srgbClr val="41257C">
                  <a:alpha val="20113"/>
                </a:srgbClr>
              </a:gs>
              <a:gs pos="80000">
                <a:srgbClr val="41257C">
                  <a:alpha val="10410"/>
                </a:srgb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CD8CA922-B81D-ED45-BF6C-95517BEA28AD}"/>
              </a:ext>
            </a:extLst>
          </p:cNvPr>
          <p:cNvSpPr/>
          <p:nvPr/>
        </p:nvSpPr>
        <p:spPr>
          <a:xfrm rot="10800000">
            <a:off x="584032" y="2999748"/>
            <a:ext cx="5255989" cy="1386746"/>
          </a:xfrm>
          <a:prstGeom prst="roundRect">
            <a:avLst>
              <a:gd name="adj" fmla="val 3514"/>
            </a:avLst>
          </a:prstGeom>
          <a:gradFill flip="none" rotWithShape="1">
            <a:gsLst>
              <a:gs pos="0">
                <a:srgbClr val="41257C">
                  <a:alpha val="20113"/>
                </a:srgbClr>
              </a:gs>
              <a:gs pos="80000">
                <a:srgbClr val="41257C">
                  <a:alpha val="10410"/>
                </a:srgb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5A608F76-7495-3E46-B4D9-5FBD1FC450A9}"/>
              </a:ext>
            </a:extLst>
          </p:cNvPr>
          <p:cNvSpPr/>
          <p:nvPr/>
        </p:nvSpPr>
        <p:spPr>
          <a:xfrm rot="10800000">
            <a:off x="584032" y="4621832"/>
            <a:ext cx="5255989" cy="1386746"/>
          </a:xfrm>
          <a:prstGeom prst="roundRect">
            <a:avLst>
              <a:gd name="adj" fmla="val 3514"/>
            </a:avLst>
          </a:prstGeom>
          <a:gradFill flip="none" rotWithShape="1">
            <a:gsLst>
              <a:gs pos="0">
                <a:srgbClr val="41257C">
                  <a:alpha val="20113"/>
                </a:srgbClr>
              </a:gs>
              <a:gs pos="80000">
                <a:srgbClr val="41257C">
                  <a:alpha val="10410"/>
                </a:srgb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6093F72-863B-7B4C-8198-C3CF55057B82}"/>
              </a:ext>
            </a:extLst>
          </p:cNvPr>
          <p:cNvSpPr txBox="1"/>
          <p:nvPr/>
        </p:nvSpPr>
        <p:spPr>
          <a:xfrm>
            <a:off x="1362288" y="4773050"/>
            <a:ext cx="3628812" cy="400110"/>
          </a:xfrm>
          <a:prstGeom prst="rect">
            <a:avLst/>
          </a:prstGeom>
        </p:spPr>
        <p:txBody>
          <a:bodyPr wrap="square" rtlCol="0">
            <a:spAutoFit/>
          </a:bodyPr>
          <a:lstStyle/>
          <a:p>
            <a:r>
              <a:rPr lang="en-US" sz="2000" b="1" dirty="0">
                <a:latin typeface="+mj-lt"/>
              </a:rPr>
              <a:t>Operations – Security Leadership</a:t>
            </a:r>
          </a:p>
        </p:txBody>
      </p:sp>
      <p:sp>
        <p:nvSpPr>
          <p:cNvPr id="29" name="TextBox 28">
            <a:extLst>
              <a:ext uri="{FF2B5EF4-FFF2-40B4-BE49-F238E27FC236}">
                <a16:creationId xmlns:a16="http://schemas.microsoft.com/office/drawing/2014/main" id="{0E89D36C-5BF6-1543-B9A6-55A58945DA34}"/>
              </a:ext>
            </a:extLst>
          </p:cNvPr>
          <p:cNvSpPr txBox="1"/>
          <p:nvPr/>
        </p:nvSpPr>
        <p:spPr>
          <a:xfrm>
            <a:off x="1362288" y="3142891"/>
            <a:ext cx="3399518" cy="400110"/>
          </a:xfrm>
          <a:prstGeom prst="rect">
            <a:avLst/>
          </a:prstGeom>
        </p:spPr>
        <p:txBody>
          <a:bodyPr wrap="square" rtlCol="0">
            <a:spAutoFit/>
          </a:bodyPr>
          <a:lstStyle/>
          <a:p>
            <a:r>
              <a:rPr lang="en-US" sz="2000" b="1" dirty="0">
                <a:latin typeface="+mj-lt"/>
              </a:rPr>
              <a:t>Team - 24/7 Threat Hunting</a:t>
            </a:r>
          </a:p>
        </p:txBody>
      </p:sp>
      <p:sp>
        <p:nvSpPr>
          <p:cNvPr id="30" name="TextBox 29">
            <a:extLst>
              <a:ext uri="{FF2B5EF4-FFF2-40B4-BE49-F238E27FC236}">
                <a16:creationId xmlns:a16="http://schemas.microsoft.com/office/drawing/2014/main" id="{F9F0AC95-32FD-C043-8DFC-57EE25A3C431}"/>
              </a:ext>
            </a:extLst>
          </p:cNvPr>
          <p:cNvSpPr txBox="1"/>
          <p:nvPr/>
        </p:nvSpPr>
        <p:spPr>
          <a:xfrm>
            <a:off x="1362287" y="1492022"/>
            <a:ext cx="4716681" cy="400110"/>
          </a:xfrm>
          <a:prstGeom prst="rect">
            <a:avLst/>
          </a:prstGeom>
        </p:spPr>
        <p:txBody>
          <a:bodyPr wrap="square" rtlCol="0">
            <a:spAutoFit/>
          </a:bodyPr>
          <a:lstStyle/>
          <a:p>
            <a:r>
              <a:rPr lang="en-US" sz="2000" b="1" dirty="0">
                <a:latin typeface="+mj-lt"/>
              </a:rPr>
              <a:t>Machine - Powerful Cloud Platform</a:t>
            </a:r>
          </a:p>
        </p:txBody>
      </p:sp>
      <p:sp>
        <p:nvSpPr>
          <p:cNvPr id="31" name="Rectangle 30">
            <a:extLst>
              <a:ext uri="{FF2B5EF4-FFF2-40B4-BE49-F238E27FC236}">
                <a16:creationId xmlns:a16="http://schemas.microsoft.com/office/drawing/2014/main" id="{6F7BD8F1-0C3B-E245-8A83-091EA50DC58A}"/>
              </a:ext>
            </a:extLst>
          </p:cNvPr>
          <p:cNvSpPr/>
          <p:nvPr/>
        </p:nvSpPr>
        <p:spPr>
          <a:xfrm>
            <a:off x="1362288" y="3520402"/>
            <a:ext cx="4477734" cy="738664"/>
          </a:xfrm>
          <a:prstGeom prst="rect">
            <a:avLst/>
          </a:prstGeom>
        </p:spPr>
        <p:txBody>
          <a:bodyPr wrap="square" rtlCol="0">
            <a:spAutoFit/>
          </a:bodyPr>
          <a:lstStyle/>
          <a:p>
            <a:r>
              <a:rPr lang="en-CA" sz="1400" dirty="0">
                <a:latin typeface="+mj-lt"/>
              </a:rPr>
              <a:t>Human intuition to investigate advanced threats. SOCs staffed 24/7 with Cyber Analysts and Elite Threat Hunters, complemented by our leading Threat Response Unit (TRU)</a:t>
            </a:r>
            <a:endParaRPr lang="en-US" sz="1400" dirty="0">
              <a:latin typeface="+mj-lt"/>
            </a:endParaRPr>
          </a:p>
        </p:txBody>
      </p:sp>
      <p:sp>
        <p:nvSpPr>
          <p:cNvPr id="32" name="Rectangle 31">
            <a:extLst>
              <a:ext uri="{FF2B5EF4-FFF2-40B4-BE49-F238E27FC236}">
                <a16:creationId xmlns:a16="http://schemas.microsoft.com/office/drawing/2014/main" id="{786163AD-1B28-8844-92A0-89B90E8DF70F}"/>
              </a:ext>
            </a:extLst>
          </p:cNvPr>
          <p:cNvSpPr/>
          <p:nvPr/>
        </p:nvSpPr>
        <p:spPr>
          <a:xfrm>
            <a:off x="1362288" y="1881125"/>
            <a:ext cx="4238786" cy="738664"/>
          </a:xfrm>
          <a:prstGeom prst="rect">
            <a:avLst/>
          </a:prstGeom>
        </p:spPr>
        <p:txBody>
          <a:bodyPr wrap="square" rtlCol="0">
            <a:spAutoFit/>
          </a:bodyPr>
          <a:lstStyle/>
          <a:p>
            <a:r>
              <a:rPr lang="en-CA" sz="1400" dirty="0">
                <a:latin typeface="+mj-lt"/>
              </a:rPr>
              <a:t>Automatically blocks high fidelity malicious threats, cuts noise with patented machine learning models and delivers Security Network Effects to all of our customers</a:t>
            </a:r>
            <a:endParaRPr lang="en-US" sz="1400" dirty="0">
              <a:latin typeface="+mj-lt"/>
            </a:endParaRPr>
          </a:p>
        </p:txBody>
      </p:sp>
      <p:sp>
        <p:nvSpPr>
          <p:cNvPr id="33" name="Rectangle 32">
            <a:extLst>
              <a:ext uri="{FF2B5EF4-FFF2-40B4-BE49-F238E27FC236}">
                <a16:creationId xmlns:a16="http://schemas.microsoft.com/office/drawing/2014/main" id="{CB37BF5D-2B31-1A45-B414-E80DD9721BC7}"/>
              </a:ext>
            </a:extLst>
          </p:cNvPr>
          <p:cNvSpPr/>
          <p:nvPr/>
        </p:nvSpPr>
        <p:spPr>
          <a:xfrm>
            <a:off x="1362288" y="5153361"/>
            <a:ext cx="4274134" cy="523220"/>
          </a:xfrm>
          <a:prstGeom prst="rect">
            <a:avLst/>
          </a:prstGeom>
        </p:spPr>
        <p:txBody>
          <a:bodyPr wrap="square" rtlCol="0">
            <a:spAutoFit/>
          </a:bodyPr>
          <a:lstStyle/>
          <a:p>
            <a:r>
              <a:rPr lang="en-CA" sz="1400" dirty="0">
                <a:latin typeface="+mj-lt"/>
              </a:rPr>
              <a:t>Process driven analysis, investigation and response refined over two decades of protecting high value targets</a:t>
            </a:r>
            <a:endParaRPr lang="en-US" sz="1400" dirty="0">
              <a:latin typeface="+mj-lt"/>
            </a:endParaRPr>
          </a:p>
        </p:txBody>
      </p:sp>
      <p:pic>
        <p:nvPicPr>
          <p:cNvPr id="34" name="Graphic 33">
            <a:extLst>
              <a:ext uri="{FF2B5EF4-FFF2-40B4-BE49-F238E27FC236}">
                <a16:creationId xmlns:a16="http://schemas.microsoft.com/office/drawing/2014/main" id="{2460A881-F680-9743-B686-E236FE688B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2982" y="1542143"/>
            <a:ext cx="478022" cy="396408"/>
          </a:xfrm>
          <a:prstGeom prst="rect">
            <a:avLst/>
          </a:prstGeom>
        </p:spPr>
      </p:pic>
      <p:pic>
        <p:nvPicPr>
          <p:cNvPr id="35" name="Graphic 34">
            <a:extLst>
              <a:ext uri="{FF2B5EF4-FFF2-40B4-BE49-F238E27FC236}">
                <a16:creationId xmlns:a16="http://schemas.microsoft.com/office/drawing/2014/main" id="{98609FA0-F27D-674D-A327-D1B6C778CA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7987" y="4711428"/>
            <a:ext cx="621981" cy="621981"/>
          </a:xfrm>
          <a:prstGeom prst="rect">
            <a:avLst/>
          </a:prstGeom>
        </p:spPr>
      </p:pic>
      <p:pic>
        <p:nvPicPr>
          <p:cNvPr id="36" name="Graphic 35">
            <a:extLst>
              <a:ext uri="{FF2B5EF4-FFF2-40B4-BE49-F238E27FC236}">
                <a16:creationId xmlns:a16="http://schemas.microsoft.com/office/drawing/2014/main" id="{A462DBBD-1881-AF46-AB91-7004061812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720841" y="3092697"/>
            <a:ext cx="607183" cy="607183"/>
          </a:xfrm>
          <a:prstGeom prst="rect">
            <a:avLst/>
          </a:prstGeom>
        </p:spPr>
      </p:pic>
    </p:spTree>
    <p:extLst>
      <p:ext uri="{BB962C8B-B14F-4D97-AF65-F5344CB8AC3E}">
        <p14:creationId xmlns:p14="http://schemas.microsoft.com/office/powerpoint/2010/main" val="124281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D58722-D71F-7C4A-8B65-BBC98BFDB565}"/>
              </a:ext>
            </a:extLst>
          </p:cNvPr>
          <p:cNvSpPr>
            <a:spLocks noGrp="1"/>
          </p:cNvSpPr>
          <p:nvPr>
            <p:ph type="body" sz="quarter" idx="10"/>
          </p:nvPr>
        </p:nvSpPr>
        <p:spPr/>
        <p:txBody>
          <a:bodyPr/>
          <a:lstStyle/>
          <a:p>
            <a:r>
              <a:rPr lang="en-US" sz="3200" dirty="0"/>
              <a:t>eSentire’s Industry-Leading Services</a:t>
            </a:r>
          </a:p>
        </p:txBody>
      </p:sp>
      <p:sp>
        <p:nvSpPr>
          <p:cNvPr id="3" name="Footer Placeholder 2">
            <a:extLst>
              <a:ext uri="{FF2B5EF4-FFF2-40B4-BE49-F238E27FC236}">
                <a16:creationId xmlns:a16="http://schemas.microsoft.com/office/drawing/2014/main" id="{A4CE3671-D7B8-FD49-9B86-FAA3B819C689}"/>
              </a:ext>
            </a:extLst>
          </p:cNvPr>
          <p:cNvSpPr>
            <a:spLocks noGrp="1"/>
          </p:cNvSpPr>
          <p:nvPr>
            <p:ph type="ftr" sz="quarter" idx="3"/>
          </p:nvPr>
        </p:nvSpPr>
        <p:spPr/>
        <p:txBody>
          <a:bodyPr/>
          <a:lstStyle/>
          <a:p>
            <a:r>
              <a:rPr lang="en-CA" dirty="0"/>
              <a:t>eSentire CONFIDENTIAL</a:t>
            </a:r>
          </a:p>
        </p:txBody>
      </p:sp>
      <p:sp>
        <p:nvSpPr>
          <p:cNvPr id="4" name="Slide Number Placeholder 3">
            <a:extLst>
              <a:ext uri="{FF2B5EF4-FFF2-40B4-BE49-F238E27FC236}">
                <a16:creationId xmlns:a16="http://schemas.microsoft.com/office/drawing/2014/main" id="{7DCDB39A-0C0E-CE4C-8593-B5F965157767}"/>
              </a:ext>
            </a:extLst>
          </p:cNvPr>
          <p:cNvSpPr>
            <a:spLocks noGrp="1"/>
          </p:cNvSpPr>
          <p:nvPr>
            <p:ph type="sldNum" sz="quarter" idx="4"/>
          </p:nvPr>
        </p:nvSpPr>
        <p:spPr/>
        <p:txBody>
          <a:bodyPr/>
          <a:lstStyle/>
          <a:p>
            <a:fld id="{00993212-4268-2345-9A22-365630C70738}" type="slidenum">
              <a:rPr lang="en-US" smtClean="0"/>
              <a:pPr/>
              <a:t>8</a:t>
            </a:fld>
            <a:endParaRPr lang="en-CA" dirty="0"/>
          </a:p>
        </p:txBody>
      </p:sp>
      <p:sp>
        <p:nvSpPr>
          <p:cNvPr id="5" name="Text Placeholder 4">
            <a:extLst>
              <a:ext uri="{FF2B5EF4-FFF2-40B4-BE49-F238E27FC236}">
                <a16:creationId xmlns:a16="http://schemas.microsoft.com/office/drawing/2014/main" id="{18AAF660-11E9-D54B-B5C9-F6B9BEE5ACF4}"/>
              </a:ext>
            </a:extLst>
          </p:cNvPr>
          <p:cNvSpPr>
            <a:spLocks noGrp="1"/>
          </p:cNvSpPr>
          <p:nvPr>
            <p:ph type="body" sz="quarter" idx="12"/>
          </p:nvPr>
        </p:nvSpPr>
        <p:spPr/>
        <p:txBody>
          <a:bodyPr/>
          <a:lstStyle/>
          <a:p>
            <a:r>
              <a:rPr lang="en-CA" dirty="0"/>
              <a:t>Our cybersecurity services portfolio is designed to stop breaches, simplify security and minimize business risk. We provide around-the-clock threat protection that is proactive, personalized and cost effective.</a:t>
            </a:r>
            <a:endParaRPr lang="en-US" dirty="0"/>
          </a:p>
          <a:p>
            <a:endParaRPr lang="en-US" dirty="0"/>
          </a:p>
        </p:txBody>
      </p:sp>
      <p:sp>
        <p:nvSpPr>
          <p:cNvPr id="14" name="Rounded Rectangle 13">
            <a:extLst>
              <a:ext uri="{FF2B5EF4-FFF2-40B4-BE49-F238E27FC236}">
                <a16:creationId xmlns:a16="http://schemas.microsoft.com/office/drawing/2014/main" id="{BB980D59-47A1-0E48-81CD-962B93C340D1}"/>
              </a:ext>
            </a:extLst>
          </p:cNvPr>
          <p:cNvSpPr/>
          <p:nvPr/>
        </p:nvSpPr>
        <p:spPr>
          <a:xfrm>
            <a:off x="8020568" y="1751375"/>
            <a:ext cx="3572244" cy="4246679"/>
          </a:xfrm>
          <a:prstGeom prst="roundRect">
            <a:avLst>
              <a:gd name="adj" fmla="val 3514"/>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39C4DD0F-24A2-F940-8934-DF9C02CB43FF}"/>
              </a:ext>
            </a:extLst>
          </p:cNvPr>
          <p:cNvSpPr/>
          <p:nvPr/>
        </p:nvSpPr>
        <p:spPr>
          <a:xfrm>
            <a:off x="592209" y="1751375"/>
            <a:ext cx="3572244" cy="4246679"/>
          </a:xfrm>
          <a:prstGeom prst="roundRect">
            <a:avLst>
              <a:gd name="adj" fmla="val 3514"/>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7AA45AB3-8E08-C342-B44A-A13399F5C258}"/>
              </a:ext>
            </a:extLst>
          </p:cNvPr>
          <p:cNvSpPr/>
          <p:nvPr/>
        </p:nvSpPr>
        <p:spPr>
          <a:xfrm>
            <a:off x="4305284" y="1751375"/>
            <a:ext cx="3572244" cy="4246679"/>
          </a:xfrm>
          <a:prstGeom prst="roundRect">
            <a:avLst>
              <a:gd name="adj" fmla="val 3514"/>
            </a:avLst>
          </a:prstGeom>
          <a:solidFill>
            <a:schemeClr val="bg1"/>
          </a:solidFill>
          <a:ln>
            <a:solidFill>
              <a:srgbClr val="00C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681F8BE2-A283-2246-8486-DC6C2022FDAF}"/>
              </a:ext>
            </a:extLst>
          </p:cNvPr>
          <p:cNvSpPr/>
          <p:nvPr/>
        </p:nvSpPr>
        <p:spPr>
          <a:xfrm>
            <a:off x="4305367" y="1757720"/>
            <a:ext cx="3572161" cy="4240333"/>
          </a:xfrm>
          <a:prstGeom prst="roundRect">
            <a:avLst>
              <a:gd name="adj" fmla="val 3514"/>
            </a:avLst>
          </a:prstGeom>
          <a:gradFill>
            <a:gsLst>
              <a:gs pos="77000">
                <a:srgbClr val="00C5DD">
                  <a:alpha val="0"/>
                </a:srgbClr>
              </a:gs>
              <a:gs pos="0">
                <a:srgbClr val="00C5DD">
                  <a:alpha val="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C24DC5B-E36B-C542-B565-083ECB0178D7}"/>
              </a:ext>
            </a:extLst>
          </p:cNvPr>
          <p:cNvSpPr txBox="1"/>
          <p:nvPr/>
        </p:nvSpPr>
        <p:spPr>
          <a:xfrm>
            <a:off x="4661091" y="2903540"/>
            <a:ext cx="2882168" cy="769441"/>
          </a:xfrm>
          <a:prstGeom prst="rect">
            <a:avLst/>
          </a:prstGeom>
        </p:spPr>
        <p:txBody>
          <a:bodyPr wrap="square" rtlCol="0">
            <a:spAutoFit/>
          </a:bodyPr>
          <a:lstStyle/>
          <a:p>
            <a:pPr algn="ctr"/>
            <a:r>
              <a:rPr lang="en-US" sz="2200" b="1" dirty="0">
                <a:latin typeface="+mj-lt"/>
              </a:rPr>
              <a:t>Managed Detection  and Response</a:t>
            </a:r>
          </a:p>
        </p:txBody>
      </p:sp>
      <p:sp>
        <p:nvSpPr>
          <p:cNvPr id="19" name="TextBox 18">
            <a:extLst>
              <a:ext uri="{FF2B5EF4-FFF2-40B4-BE49-F238E27FC236}">
                <a16:creationId xmlns:a16="http://schemas.microsoft.com/office/drawing/2014/main" id="{998B9FD6-8B7F-8543-B666-7EA334C250AB}"/>
              </a:ext>
            </a:extLst>
          </p:cNvPr>
          <p:cNvSpPr txBox="1"/>
          <p:nvPr/>
        </p:nvSpPr>
        <p:spPr>
          <a:xfrm>
            <a:off x="4541340" y="3799627"/>
            <a:ext cx="3121670" cy="1815882"/>
          </a:xfrm>
          <a:prstGeom prst="rect">
            <a:avLst/>
          </a:prstGeom>
        </p:spPr>
        <p:txBody>
          <a:bodyPr wrap="square" rtlCol="0">
            <a:spAutoFit/>
          </a:bodyPr>
          <a:lstStyle/>
          <a:p>
            <a:pPr algn="ctr"/>
            <a:r>
              <a:rPr lang="en-US" sz="1600" dirty="0">
                <a:latin typeface="+mj-lt"/>
              </a:rPr>
              <a:t>We deliver complete and robust Response. By combining our cutting-edge XDR platform, 24/7 threat hunting and security operations leadership, we hunt and disrupt known &amp; unknown threats before they impact your business. </a:t>
            </a:r>
          </a:p>
        </p:txBody>
      </p:sp>
      <p:pic>
        <p:nvPicPr>
          <p:cNvPr id="20" name="Graphic 19">
            <a:extLst>
              <a:ext uri="{FF2B5EF4-FFF2-40B4-BE49-F238E27FC236}">
                <a16:creationId xmlns:a16="http://schemas.microsoft.com/office/drawing/2014/main" id="{AFE4AD00-4ED6-9B42-AEAE-9BA70928D2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2397" y="2052054"/>
            <a:ext cx="639556" cy="639554"/>
          </a:xfrm>
          <a:prstGeom prst="rect">
            <a:avLst/>
          </a:prstGeom>
        </p:spPr>
      </p:pic>
      <p:sp>
        <p:nvSpPr>
          <p:cNvPr id="21" name="Rounded Rectangle 20">
            <a:extLst>
              <a:ext uri="{FF2B5EF4-FFF2-40B4-BE49-F238E27FC236}">
                <a16:creationId xmlns:a16="http://schemas.microsoft.com/office/drawing/2014/main" id="{76449C29-6C87-A34C-AD6B-6491E2458071}"/>
              </a:ext>
            </a:extLst>
          </p:cNvPr>
          <p:cNvSpPr/>
          <p:nvPr/>
        </p:nvSpPr>
        <p:spPr>
          <a:xfrm>
            <a:off x="8020568" y="1751375"/>
            <a:ext cx="3572161" cy="4240333"/>
          </a:xfrm>
          <a:prstGeom prst="roundRect">
            <a:avLst>
              <a:gd name="adj" fmla="val 3514"/>
            </a:avLst>
          </a:prstGeom>
          <a:gradFill>
            <a:gsLst>
              <a:gs pos="77000">
                <a:srgbClr val="00C5DD">
                  <a:alpha val="0"/>
                </a:srgbClr>
              </a:gs>
              <a:gs pos="0">
                <a:srgbClr val="00C5DD">
                  <a:alpha val="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4D12E10-F900-D347-8ADD-5B765764C796}"/>
              </a:ext>
            </a:extLst>
          </p:cNvPr>
          <p:cNvSpPr txBox="1"/>
          <p:nvPr/>
        </p:nvSpPr>
        <p:spPr>
          <a:xfrm>
            <a:off x="8370375" y="2897870"/>
            <a:ext cx="2882168" cy="769441"/>
          </a:xfrm>
          <a:prstGeom prst="rect">
            <a:avLst/>
          </a:prstGeom>
        </p:spPr>
        <p:txBody>
          <a:bodyPr wrap="square" rtlCol="0">
            <a:spAutoFit/>
          </a:bodyPr>
          <a:lstStyle/>
          <a:p>
            <a:pPr algn="ctr"/>
            <a:r>
              <a:rPr lang="en-US" sz="2200" b="1" dirty="0">
                <a:latin typeface="+mj-lt"/>
              </a:rPr>
              <a:t>Incident Response            and Digital Forensics</a:t>
            </a:r>
          </a:p>
        </p:txBody>
      </p:sp>
      <p:sp>
        <p:nvSpPr>
          <p:cNvPr id="23" name="TextBox 22">
            <a:extLst>
              <a:ext uri="{FF2B5EF4-FFF2-40B4-BE49-F238E27FC236}">
                <a16:creationId xmlns:a16="http://schemas.microsoft.com/office/drawing/2014/main" id="{481D0E51-7DB2-4247-8EAD-4B5381437442}"/>
              </a:ext>
            </a:extLst>
          </p:cNvPr>
          <p:cNvSpPr txBox="1"/>
          <p:nvPr/>
        </p:nvSpPr>
        <p:spPr>
          <a:xfrm>
            <a:off x="8239048" y="3794159"/>
            <a:ext cx="3121670" cy="1815882"/>
          </a:xfrm>
          <a:prstGeom prst="rect">
            <a:avLst/>
          </a:prstGeom>
        </p:spPr>
        <p:txBody>
          <a:bodyPr wrap="square" rtlCol="0">
            <a:spAutoFit/>
          </a:bodyPr>
          <a:lstStyle/>
          <a:p>
            <a:pPr algn="ctr"/>
            <a:r>
              <a:rPr lang="en-CA" sz="1600" dirty="0">
                <a:latin typeface="+mj-lt"/>
              </a:rPr>
              <a:t>Battle-tested Incident Commander level expertise driving incident response, remediation, recovery, and root cause analysis. Emergency IR services and industry-leading          4-hour Threat Suppression SLA with eSentire Retainer available. </a:t>
            </a:r>
            <a:endParaRPr lang="en-US" sz="1600" dirty="0">
              <a:latin typeface="+mj-lt"/>
            </a:endParaRPr>
          </a:p>
        </p:txBody>
      </p:sp>
      <p:pic>
        <p:nvPicPr>
          <p:cNvPr id="24" name="Graphic 23">
            <a:extLst>
              <a:ext uri="{FF2B5EF4-FFF2-40B4-BE49-F238E27FC236}">
                <a16:creationId xmlns:a16="http://schemas.microsoft.com/office/drawing/2014/main" id="{B59AEAD4-E51F-2446-B237-D7BCC16D14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5864" y="2063970"/>
            <a:ext cx="671143" cy="671143"/>
          </a:xfrm>
          <a:prstGeom prst="rect">
            <a:avLst/>
          </a:prstGeom>
        </p:spPr>
      </p:pic>
      <p:sp>
        <p:nvSpPr>
          <p:cNvPr id="25" name="Rounded Rectangle 24">
            <a:extLst>
              <a:ext uri="{FF2B5EF4-FFF2-40B4-BE49-F238E27FC236}">
                <a16:creationId xmlns:a16="http://schemas.microsoft.com/office/drawing/2014/main" id="{67AC41D6-8BF5-1D4A-9ECD-7C1DFC7B07BC}"/>
              </a:ext>
            </a:extLst>
          </p:cNvPr>
          <p:cNvSpPr/>
          <p:nvPr/>
        </p:nvSpPr>
        <p:spPr>
          <a:xfrm>
            <a:off x="592209" y="1751375"/>
            <a:ext cx="3572161" cy="4240333"/>
          </a:xfrm>
          <a:prstGeom prst="roundRect">
            <a:avLst>
              <a:gd name="adj" fmla="val 3514"/>
            </a:avLst>
          </a:prstGeom>
          <a:gradFill>
            <a:gsLst>
              <a:gs pos="77000">
                <a:srgbClr val="00C5DD">
                  <a:alpha val="0"/>
                </a:srgbClr>
              </a:gs>
              <a:gs pos="0">
                <a:srgbClr val="00C5DD">
                  <a:alpha val="15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26D2ED0-72F9-924F-A9DA-B57EDAF1F3B6}"/>
              </a:ext>
            </a:extLst>
          </p:cNvPr>
          <p:cNvSpPr txBox="1"/>
          <p:nvPr/>
        </p:nvSpPr>
        <p:spPr>
          <a:xfrm>
            <a:off x="925672" y="2895806"/>
            <a:ext cx="2882168" cy="769441"/>
          </a:xfrm>
          <a:prstGeom prst="rect">
            <a:avLst/>
          </a:prstGeom>
        </p:spPr>
        <p:txBody>
          <a:bodyPr wrap="square" rtlCol="0">
            <a:spAutoFit/>
          </a:bodyPr>
          <a:lstStyle/>
          <a:p>
            <a:pPr algn="ctr"/>
            <a:r>
              <a:rPr lang="en-US" sz="2200" b="1" dirty="0">
                <a:latin typeface="+mj-lt"/>
              </a:rPr>
              <a:t>Managed </a:t>
            </a:r>
          </a:p>
          <a:p>
            <a:pPr algn="ctr"/>
            <a:r>
              <a:rPr lang="en-US" sz="2200" b="1" dirty="0">
                <a:latin typeface="+mj-lt"/>
              </a:rPr>
              <a:t>Risk Services</a:t>
            </a:r>
          </a:p>
        </p:txBody>
      </p:sp>
      <p:sp>
        <p:nvSpPr>
          <p:cNvPr id="27" name="TextBox 26">
            <a:extLst>
              <a:ext uri="{FF2B5EF4-FFF2-40B4-BE49-F238E27FC236}">
                <a16:creationId xmlns:a16="http://schemas.microsoft.com/office/drawing/2014/main" id="{8A050DBA-8E89-8047-B47F-4E383FC1DD3F}"/>
              </a:ext>
            </a:extLst>
          </p:cNvPr>
          <p:cNvSpPr txBox="1"/>
          <p:nvPr/>
        </p:nvSpPr>
        <p:spPr>
          <a:xfrm>
            <a:off x="736332" y="3791893"/>
            <a:ext cx="3318079" cy="1815882"/>
          </a:xfrm>
          <a:prstGeom prst="rect">
            <a:avLst/>
          </a:prstGeom>
        </p:spPr>
        <p:txBody>
          <a:bodyPr wrap="square" rtlCol="0">
            <a:spAutoFit/>
          </a:bodyPr>
          <a:lstStyle/>
          <a:p>
            <a:pPr algn="ctr"/>
            <a:r>
              <a:rPr lang="en-CA" sz="1600" dirty="0">
                <a:latin typeface="+mj-lt"/>
              </a:rPr>
              <a:t>Strategic services including Vulnerability Management, Managed Phishing and Security Awareness Training to identify gaps, build defensive strategies, operationalize risk mitigation and continuously advance your security program.</a:t>
            </a:r>
            <a:endParaRPr lang="en-US" sz="1600" dirty="0">
              <a:latin typeface="+mj-lt"/>
            </a:endParaRPr>
          </a:p>
        </p:txBody>
      </p:sp>
      <p:pic>
        <p:nvPicPr>
          <p:cNvPr id="28" name="Graphic 27">
            <a:extLst>
              <a:ext uri="{FF2B5EF4-FFF2-40B4-BE49-F238E27FC236}">
                <a16:creationId xmlns:a16="http://schemas.microsoft.com/office/drawing/2014/main" id="{5D3B2431-F129-AE4B-B582-B8598422EF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4524" y="2036260"/>
            <a:ext cx="671143" cy="671143"/>
          </a:xfrm>
          <a:prstGeom prst="rect">
            <a:avLst/>
          </a:prstGeom>
        </p:spPr>
      </p:pic>
    </p:spTree>
    <p:extLst>
      <p:ext uri="{BB962C8B-B14F-4D97-AF65-F5344CB8AC3E}">
        <p14:creationId xmlns:p14="http://schemas.microsoft.com/office/powerpoint/2010/main" val="291495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56541-266D-514E-8341-E0A836805E15}"/>
              </a:ext>
            </a:extLst>
          </p:cNvPr>
          <p:cNvSpPr>
            <a:spLocks noGrp="1"/>
          </p:cNvSpPr>
          <p:nvPr>
            <p:ph type="body" sz="quarter" idx="10"/>
          </p:nvPr>
        </p:nvSpPr>
        <p:spPr/>
        <p:txBody>
          <a:bodyPr/>
          <a:lstStyle/>
          <a:p>
            <a:r>
              <a:rPr lang="en-US" sz="3200" dirty="0"/>
              <a:t>Time To Value In Delivering Security That Scales</a:t>
            </a:r>
          </a:p>
        </p:txBody>
      </p:sp>
      <p:sp>
        <p:nvSpPr>
          <p:cNvPr id="4" name="Footer Placeholder 3">
            <a:extLst>
              <a:ext uri="{FF2B5EF4-FFF2-40B4-BE49-F238E27FC236}">
                <a16:creationId xmlns:a16="http://schemas.microsoft.com/office/drawing/2014/main" id="{56F3BF67-99EE-AB41-A22C-413B108071A8}"/>
              </a:ext>
            </a:extLst>
          </p:cNvPr>
          <p:cNvSpPr>
            <a:spLocks noGrp="1"/>
          </p:cNvSpPr>
          <p:nvPr>
            <p:ph type="ftr" sz="quarter" idx="3"/>
          </p:nvPr>
        </p:nvSpPr>
        <p:spPr/>
        <p:txBody>
          <a:bodyPr/>
          <a:lstStyle/>
          <a:p>
            <a:r>
              <a:rPr lang="en-CA" dirty="0"/>
              <a:t>eSentire CONFIDENTIAL</a:t>
            </a:r>
          </a:p>
        </p:txBody>
      </p:sp>
      <p:sp>
        <p:nvSpPr>
          <p:cNvPr id="5" name="Slide Number Placeholder 4">
            <a:extLst>
              <a:ext uri="{FF2B5EF4-FFF2-40B4-BE49-F238E27FC236}">
                <a16:creationId xmlns:a16="http://schemas.microsoft.com/office/drawing/2014/main" id="{DF80D612-052C-4342-94AE-68FE9358A76E}"/>
              </a:ext>
            </a:extLst>
          </p:cNvPr>
          <p:cNvSpPr>
            <a:spLocks noGrp="1"/>
          </p:cNvSpPr>
          <p:nvPr>
            <p:ph type="sldNum" sz="quarter" idx="4"/>
          </p:nvPr>
        </p:nvSpPr>
        <p:spPr/>
        <p:txBody>
          <a:bodyPr/>
          <a:lstStyle/>
          <a:p>
            <a:fld id="{00993212-4268-2345-9A22-365630C70738}" type="slidenum">
              <a:rPr lang="en-US" smtClean="0"/>
              <a:pPr/>
              <a:t>9</a:t>
            </a:fld>
            <a:endParaRPr lang="en-CA" dirty="0"/>
          </a:p>
        </p:txBody>
      </p:sp>
      <p:sp>
        <p:nvSpPr>
          <p:cNvPr id="6" name="Text Placeholder 5">
            <a:extLst>
              <a:ext uri="{FF2B5EF4-FFF2-40B4-BE49-F238E27FC236}">
                <a16:creationId xmlns:a16="http://schemas.microsoft.com/office/drawing/2014/main" id="{10F7F135-C687-CE42-B7B5-23BF6B9798CA}"/>
              </a:ext>
            </a:extLst>
          </p:cNvPr>
          <p:cNvSpPr>
            <a:spLocks noGrp="1"/>
          </p:cNvSpPr>
          <p:nvPr>
            <p:ph type="body" sz="quarter" idx="12"/>
          </p:nvPr>
        </p:nvSpPr>
        <p:spPr/>
        <p:txBody>
          <a:bodyPr/>
          <a:lstStyle/>
          <a:p>
            <a:r>
              <a:rPr lang="en-US" dirty="0"/>
              <a:t>Within days you will benefit from end-to-end coverage, complete response and a scalable solution that can grow as your business and data needs expand. We prioritize risk reduction and continuous improvement from Day 1.</a:t>
            </a:r>
          </a:p>
        </p:txBody>
      </p:sp>
      <p:grpSp>
        <p:nvGrpSpPr>
          <p:cNvPr id="7" name="Group 6">
            <a:extLst>
              <a:ext uri="{FF2B5EF4-FFF2-40B4-BE49-F238E27FC236}">
                <a16:creationId xmlns:a16="http://schemas.microsoft.com/office/drawing/2014/main" id="{036F1F33-A848-6040-BA93-C666B09280D8}"/>
              </a:ext>
            </a:extLst>
          </p:cNvPr>
          <p:cNvGrpSpPr/>
          <p:nvPr/>
        </p:nvGrpSpPr>
        <p:grpSpPr>
          <a:xfrm>
            <a:off x="389407" y="1826319"/>
            <a:ext cx="11413183" cy="4329416"/>
            <a:chOff x="389407" y="1826319"/>
            <a:chExt cx="11413183" cy="4329416"/>
          </a:xfrm>
        </p:grpSpPr>
        <p:sp>
          <p:nvSpPr>
            <p:cNvPr id="8" name="Rectangle 7">
              <a:extLst>
                <a:ext uri="{FF2B5EF4-FFF2-40B4-BE49-F238E27FC236}">
                  <a16:creationId xmlns:a16="http://schemas.microsoft.com/office/drawing/2014/main" id="{02D31369-AD54-CD48-AD66-0668161815A5}"/>
                </a:ext>
              </a:extLst>
            </p:cNvPr>
            <p:cNvSpPr/>
            <p:nvPr/>
          </p:nvSpPr>
          <p:spPr>
            <a:xfrm>
              <a:off x="3579594" y="3033681"/>
              <a:ext cx="2419915" cy="2520255"/>
            </a:xfrm>
            <a:prstGeom prst="rect">
              <a:avLst/>
            </a:prstGeom>
            <a:gradFill flip="none" rotWithShape="1">
              <a:gsLst>
                <a:gs pos="100000">
                  <a:srgbClr val="41257C"/>
                </a:gs>
                <a:gs pos="0">
                  <a:srgbClr val="293F9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EBFBEB1A-CAB2-194A-B318-1C16E2D5FA1A}"/>
                </a:ext>
              </a:extLst>
            </p:cNvPr>
            <p:cNvSpPr/>
            <p:nvPr/>
          </p:nvSpPr>
          <p:spPr>
            <a:xfrm>
              <a:off x="6156384" y="3033681"/>
              <a:ext cx="2419915" cy="2520255"/>
            </a:xfrm>
            <a:prstGeom prst="rect">
              <a:avLst/>
            </a:prstGeom>
            <a:gradFill flip="none" rotWithShape="1">
              <a:gsLst>
                <a:gs pos="100000">
                  <a:srgbClr val="41257C"/>
                </a:gs>
                <a:gs pos="0">
                  <a:srgbClr val="293F9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Rectangle 9">
              <a:extLst>
                <a:ext uri="{FF2B5EF4-FFF2-40B4-BE49-F238E27FC236}">
                  <a16:creationId xmlns:a16="http://schemas.microsoft.com/office/drawing/2014/main" id="{1BFBAA70-6898-F143-8672-F37AFD3F79B3}"/>
                </a:ext>
              </a:extLst>
            </p:cNvPr>
            <p:cNvSpPr/>
            <p:nvPr/>
          </p:nvSpPr>
          <p:spPr>
            <a:xfrm>
              <a:off x="8733175" y="3033681"/>
              <a:ext cx="2419915" cy="2520255"/>
            </a:xfrm>
            <a:prstGeom prst="rect">
              <a:avLst/>
            </a:prstGeom>
            <a:gradFill flip="none" rotWithShape="1">
              <a:gsLst>
                <a:gs pos="100000">
                  <a:srgbClr val="41257C"/>
                </a:gs>
                <a:gs pos="0">
                  <a:srgbClr val="293F9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0">
              <a:extLst>
                <a:ext uri="{FF2B5EF4-FFF2-40B4-BE49-F238E27FC236}">
                  <a16:creationId xmlns:a16="http://schemas.microsoft.com/office/drawing/2014/main" id="{DE6ACD92-4A0B-4F4C-ADEC-DE9F08EAC0E2}"/>
                </a:ext>
              </a:extLst>
            </p:cNvPr>
            <p:cNvSpPr/>
            <p:nvPr/>
          </p:nvSpPr>
          <p:spPr>
            <a:xfrm>
              <a:off x="1002804" y="3033681"/>
              <a:ext cx="2419915" cy="2520255"/>
            </a:xfrm>
            <a:prstGeom prst="rect">
              <a:avLst/>
            </a:prstGeom>
            <a:gradFill flip="none" rotWithShape="1">
              <a:gsLst>
                <a:gs pos="100000">
                  <a:srgbClr val="41257C"/>
                </a:gs>
                <a:gs pos="0">
                  <a:srgbClr val="293F9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5D559934-0234-7E46-B9E6-C790F6A3D693}"/>
                </a:ext>
              </a:extLst>
            </p:cNvPr>
            <p:cNvSpPr/>
            <p:nvPr/>
          </p:nvSpPr>
          <p:spPr>
            <a:xfrm>
              <a:off x="389407" y="2589249"/>
              <a:ext cx="11413183" cy="3566486"/>
            </a:xfrm>
            <a:custGeom>
              <a:avLst/>
              <a:gdLst>
                <a:gd name="connsiteX0" fmla="*/ 421639 w 11413183"/>
                <a:gd name="connsiteY0" fmla="*/ 0 h 3509567"/>
                <a:gd name="connsiteX1" fmla="*/ 1285271 w 11413183"/>
                <a:gd name="connsiteY1" fmla="*/ 0 h 3509567"/>
                <a:gd name="connsiteX2" fmla="*/ 1285271 w 11413183"/>
                <a:gd name="connsiteY2" fmla="*/ 177919 h 3509567"/>
                <a:gd name="connsiteX3" fmla="*/ 10048381 w 11413183"/>
                <a:gd name="connsiteY3" fmla="*/ 177919 h 3509567"/>
                <a:gd name="connsiteX4" fmla="*/ 10048381 w 11413183"/>
                <a:gd name="connsiteY4" fmla="*/ 0 h 3509567"/>
                <a:gd name="connsiteX5" fmla="*/ 10991544 w 11413183"/>
                <a:gd name="connsiteY5" fmla="*/ 0 h 3509567"/>
                <a:gd name="connsiteX6" fmla="*/ 11413183 w 11413183"/>
                <a:gd name="connsiteY6" fmla="*/ 421639 h 3509567"/>
                <a:gd name="connsiteX7" fmla="*/ 11413183 w 11413183"/>
                <a:gd name="connsiteY7" fmla="*/ 3087928 h 3509567"/>
                <a:gd name="connsiteX8" fmla="*/ 10991544 w 11413183"/>
                <a:gd name="connsiteY8" fmla="*/ 3509567 h 3509567"/>
                <a:gd name="connsiteX9" fmla="*/ 421639 w 11413183"/>
                <a:gd name="connsiteY9" fmla="*/ 3509567 h 3509567"/>
                <a:gd name="connsiteX10" fmla="*/ 0 w 11413183"/>
                <a:gd name="connsiteY10" fmla="*/ 3087928 h 3509567"/>
                <a:gd name="connsiteX11" fmla="*/ 0 w 11413183"/>
                <a:gd name="connsiteY11" fmla="*/ 421639 h 3509567"/>
                <a:gd name="connsiteX12" fmla="*/ 421639 w 11413183"/>
                <a:gd name="connsiteY12" fmla="*/ 0 h 3509567"/>
                <a:gd name="connsiteX0" fmla="*/ 421639 w 11413183"/>
                <a:gd name="connsiteY0" fmla="*/ 0 h 3509567"/>
                <a:gd name="connsiteX1" fmla="*/ 1285271 w 11413183"/>
                <a:gd name="connsiteY1" fmla="*/ 0 h 3509567"/>
                <a:gd name="connsiteX2" fmla="*/ 10048381 w 11413183"/>
                <a:gd name="connsiteY2" fmla="*/ 177919 h 3509567"/>
                <a:gd name="connsiteX3" fmla="*/ 10048381 w 11413183"/>
                <a:gd name="connsiteY3" fmla="*/ 0 h 3509567"/>
                <a:gd name="connsiteX4" fmla="*/ 10991544 w 11413183"/>
                <a:gd name="connsiteY4" fmla="*/ 0 h 3509567"/>
                <a:gd name="connsiteX5" fmla="*/ 11413183 w 11413183"/>
                <a:gd name="connsiteY5" fmla="*/ 421639 h 3509567"/>
                <a:gd name="connsiteX6" fmla="*/ 11413183 w 11413183"/>
                <a:gd name="connsiteY6" fmla="*/ 3087928 h 3509567"/>
                <a:gd name="connsiteX7" fmla="*/ 10991544 w 11413183"/>
                <a:gd name="connsiteY7" fmla="*/ 3509567 h 3509567"/>
                <a:gd name="connsiteX8" fmla="*/ 421639 w 11413183"/>
                <a:gd name="connsiteY8" fmla="*/ 3509567 h 3509567"/>
                <a:gd name="connsiteX9" fmla="*/ 0 w 11413183"/>
                <a:gd name="connsiteY9" fmla="*/ 3087928 h 3509567"/>
                <a:gd name="connsiteX10" fmla="*/ 0 w 11413183"/>
                <a:gd name="connsiteY10" fmla="*/ 421639 h 3509567"/>
                <a:gd name="connsiteX11" fmla="*/ 421639 w 11413183"/>
                <a:gd name="connsiteY11" fmla="*/ 0 h 3509567"/>
                <a:gd name="connsiteX0" fmla="*/ 10048381 w 11413183"/>
                <a:gd name="connsiteY0" fmla="*/ 177919 h 3509567"/>
                <a:gd name="connsiteX1" fmla="*/ 10048381 w 11413183"/>
                <a:gd name="connsiteY1" fmla="*/ 0 h 3509567"/>
                <a:gd name="connsiteX2" fmla="*/ 10991544 w 11413183"/>
                <a:gd name="connsiteY2" fmla="*/ 0 h 3509567"/>
                <a:gd name="connsiteX3" fmla="*/ 11413183 w 11413183"/>
                <a:gd name="connsiteY3" fmla="*/ 421639 h 3509567"/>
                <a:gd name="connsiteX4" fmla="*/ 11413183 w 11413183"/>
                <a:gd name="connsiteY4" fmla="*/ 3087928 h 3509567"/>
                <a:gd name="connsiteX5" fmla="*/ 10991544 w 11413183"/>
                <a:gd name="connsiteY5" fmla="*/ 3509567 h 3509567"/>
                <a:gd name="connsiteX6" fmla="*/ 421639 w 11413183"/>
                <a:gd name="connsiteY6" fmla="*/ 3509567 h 3509567"/>
                <a:gd name="connsiteX7" fmla="*/ 0 w 11413183"/>
                <a:gd name="connsiteY7" fmla="*/ 3087928 h 3509567"/>
                <a:gd name="connsiteX8" fmla="*/ 0 w 11413183"/>
                <a:gd name="connsiteY8" fmla="*/ 421639 h 3509567"/>
                <a:gd name="connsiteX9" fmla="*/ 421639 w 11413183"/>
                <a:gd name="connsiteY9" fmla="*/ 0 h 3509567"/>
                <a:gd name="connsiteX10" fmla="*/ 1285271 w 11413183"/>
                <a:gd name="connsiteY10" fmla="*/ 0 h 3509567"/>
                <a:gd name="connsiteX11" fmla="*/ 10139821 w 11413183"/>
                <a:gd name="connsiteY11" fmla="*/ 269359 h 3509567"/>
                <a:gd name="connsiteX0" fmla="*/ 10048381 w 11413183"/>
                <a:gd name="connsiteY0" fmla="*/ 0 h 3509567"/>
                <a:gd name="connsiteX1" fmla="*/ 10991544 w 11413183"/>
                <a:gd name="connsiteY1" fmla="*/ 0 h 3509567"/>
                <a:gd name="connsiteX2" fmla="*/ 11413183 w 11413183"/>
                <a:gd name="connsiteY2" fmla="*/ 421639 h 3509567"/>
                <a:gd name="connsiteX3" fmla="*/ 11413183 w 11413183"/>
                <a:gd name="connsiteY3" fmla="*/ 3087928 h 3509567"/>
                <a:gd name="connsiteX4" fmla="*/ 10991544 w 11413183"/>
                <a:gd name="connsiteY4" fmla="*/ 3509567 h 3509567"/>
                <a:gd name="connsiteX5" fmla="*/ 421639 w 11413183"/>
                <a:gd name="connsiteY5" fmla="*/ 3509567 h 3509567"/>
                <a:gd name="connsiteX6" fmla="*/ 0 w 11413183"/>
                <a:gd name="connsiteY6" fmla="*/ 3087928 h 3509567"/>
                <a:gd name="connsiteX7" fmla="*/ 0 w 11413183"/>
                <a:gd name="connsiteY7" fmla="*/ 421639 h 3509567"/>
                <a:gd name="connsiteX8" fmla="*/ 421639 w 11413183"/>
                <a:gd name="connsiteY8" fmla="*/ 0 h 3509567"/>
                <a:gd name="connsiteX9" fmla="*/ 1285271 w 11413183"/>
                <a:gd name="connsiteY9" fmla="*/ 0 h 3509567"/>
                <a:gd name="connsiteX10" fmla="*/ 10139821 w 11413183"/>
                <a:gd name="connsiteY10" fmla="*/ 269359 h 3509567"/>
                <a:gd name="connsiteX0" fmla="*/ 10048381 w 11413183"/>
                <a:gd name="connsiteY0" fmla="*/ 0 h 3509567"/>
                <a:gd name="connsiteX1" fmla="*/ 10991544 w 11413183"/>
                <a:gd name="connsiteY1" fmla="*/ 0 h 3509567"/>
                <a:gd name="connsiteX2" fmla="*/ 11413183 w 11413183"/>
                <a:gd name="connsiteY2" fmla="*/ 421639 h 3509567"/>
                <a:gd name="connsiteX3" fmla="*/ 11413183 w 11413183"/>
                <a:gd name="connsiteY3" fmla="*/ 3087928 h 3509567"/>
                <a:gd name="connsiteX4" fmla="*/ 10991544 w 11413183"/>
                <a:gd name="connsiteY4" fmla="*/ 3509567 h 3509567"/>
                <a:gd name="connsiteX5" fmla="*/ 421639 w 11413183"/>
                <a:gd name="connsiteY5" fmla="*/ 3509567 h 3509567"/>
                <a:gd name="connsiteX6" fmla="*/ 0 w 11413183"/>
                <a:gd name="connsiteY6" fmla="*/ 3087928 h 3509567"/>
                <a:gd name="connsiteX7" fmla="*/ 0 w 11413183"/>
                <a:gd name="connsiteY7" fmla="*/ 421639 h 3509567"/>
                <a:gd name="connsiteX8" fmla="*/ 421639 w 11413183"/>
                <a:gd name="connsiteY8" fmla="*/ 0 h 3509567"/>
                <a:gd name="connsiteX9" fmla="*/ 1285271 w 11413183"/>
                <a:gd name="connsiteY9" fmla="*/ 0 h 3509567"/>
                <a:gd name="connsiteX0" fmla="*/ 10474266 w 11413183"/>
                <a:gd name="connsiteY0" fmla="*/ 0 h 3509567"/>
                <a:gd name="connsiteX1" fmla="*/ 10991544 w 11413183"/>
                <a:gd name="connsiteY1" fmla="*/ 0 h 3509567"/>
                <a:gd name="connsiteX2" fmla="*/ 11413183 w 11413183"/>
                <a:gd name="connsiteY2" fmla="*/ 421639 h 3509567"/>
                <a:gd name="connsiteX3" fmla="*/ 11413183 w 11413183"/>
                <a:gd name="connsiteY3" fmla="*/ 3087928 h 3509567"/>
                <a:gd name="connsiteX4" fmla="*/ 10991544 w 11413183"/>
                <a:gd name="connsiteY4" fmla="*/ 3509567 h 3509567"/>
                <a:gd name="connsiteX5" fmla="*/ 421639 w 11413183"/>
                <a:gd name="connsiteY5" fmla="*/ 3509567 h 3509567"/>
                <a:gd name="connsiteX6" fmla="*/ 0 w 11413183"/>
                <a:gd name="connsiteY6" fmla="*/ 3087928 h 3509567"/>
                <a:gd name="connsiteX7" fmla="*/ 0 w 11413183"/>
                <a:gd name="connsiteY7" fmla="*/ 421639 h 3509567"/>
                <a:gd name="connsiteX8" fmla="*/ 421639 w 11413183"/>
                <a:gd name="connsiteY8" fmla="*/ 0 h 3509567"/>
                <a:gd name="connsiteX9" fmla="*/ 1285271 w 11413183"/>
                <a:gd name="connsiteY9" fmla="*/ 0 h 3509567"/>
                <a:gd name="connsiteX0" fmla="*/ 10474266 w 11413183"/>
                <a:gd name="connsiteY0" fmla="*/ 0 h 3509567"/>
                <a:gd name="connsiteX1" fmla="*/ 10991544 w 11413183"/>
                <a:gd name="connsiteY1" fmla="*/ 0 h 3509567"/>
                <a:gd name="connsiteX2" fmla="*/ 11413183 w 11413183"/>
                <a:gd name="connsiteY2" fmla="*/ 421639 h 3509567"/>
                <a:gd name="connsiteX3" fmla="*/ 11413183 w 11413183"/>
                <a:gd name="connsiteY3" fmla="*/ 3087928 h 3509567"/>
                <a:gd name="connsiteX4" fmla="*/ 10991544 w 11413183"/>
                <a:gd name="connsiteY4" fmla="*/ 3509567 h 3509567"/>
                <a:gd name="connsiteX5" fmla="*/ 421639 w 11413183"/>
                <a:gd name="connsiteY5" fmla="*/ 3509567 h 3509567"/>
                <a:gd name="connsiteX6" fmla="*/ 0 w 11413183"/>
                <a:gd name="connsiteY6" fmla="*/ 3087928 h 3509567"/>
                <a:gd name="connsiteX7" fmla="*/ 0 w 11413183"/>
                <a:gd name="connsiteY7" fmla="*/ 421639 h 3509567"/>
                <a:gd name="connsiteX8" fmla="*/ 421639 w 11413183"/>
                <a:gd name="connsiteY8" fmla="*/ 0 h 3509567"/>
                <a:gd name="connsiteX9" fmla="*/ 863241 w 11413183"/>
                <a:gd name="connsiteY9" fmla="*/ 0 h 3509567"/>
                <a:gd name="connsiteX0" fmla="*/ 10474266 w 11413183"/>
                <a:gd name="connsiteY0" fmla="*/ 0 h 3509567"/>
                <a:gd name="connsiteX1" fmla="*/ 10551548 w 11413183"/>
                <a:gd name="connsiteY1" fmla="*/ 2610 h 3509567"/>
                <a:gd name="connsiteX2" fmla="*/ 10991544 w 11413183"/>
                <a:gd name="connsiteY2" fmla="*/ 0 h 3509567"/>
                <a:gd name="connsiteX3" fmla="*/ 11413183 w 11413183"/>
                <a:gd name="connsiteY3" fmla="*/ 421639 h 3509567"/>
                <a:gd name="connsiteX4" fmla="*/ 11413183 w 11413183"/>
                <a:gd name="connsiteY4" fmla="*/ 3087928 h 3509567"/>
                <a:gd name="connsiteX5" fmla="*/ 10991544 w 11413183"/>
                <a:gd name="connsiteY5" fmla="*/ 3509567 h 3509567"/>
                <a:gd name="connsiteX6" fmla="*/ 421639 w 11413183"/>
                <a:gd name="connsiteY6" fmla="*/ 3509567 h 3509567"/>
                <a:gd name="connsiteX7" fmla="*/ 0 w 11413183"/>
                <a:gd name="connsiteY7" fmla="*/ 3087928 h 3509567"/>
                <a:gd name="connsiteX8" fmla="*/ 0 w 11413183"/>
                <a:gd name="connsiteY8" fmla="*/ 421639 h 3509567"/>
                <a:gd name="connsiteX9" fmla="*/ 421639 w 11413183"/>
                <a:gd name="connsiteY9" fmla="*/ 0 h 3509567"/>
                <a:gd name="connsiteX10" fmla="*/ 863241 w 11413183"/>
                <a:gd name="connsiteY10" fmla="*/ 0 h 3509567"/>
                <a:gd name="connsiteX0" fmla="*/ 10551548 w 11413183"/>
                <a:gd name="connsiteY0" fmla="*/ 2610 h 3509567"/>
                <a:gd name="connsiteX1" fmla="*/ 10991544 w 11413183"/>
                <a:gd name="connsiteY1" fmla="*/ 0 h 3509567"/>
                <a:gd name="connsiteX2" fmla="*/ 11413183 w 11413183"/>
                <a:gd name="connsiteY2" fmla="*/ 421639 h 3509567"/>
                <a:gd name="connsiteX3" fmla="*/ 11413183 w 11413183"/>
                <a:gd name="connsiteY3" fmla="*/ 3087928 h 3509567"/>
                <a:gd name="connsiteX4" fmla="*/ 10991544 w 11413183"/>
                <a:gd name="connsiteY4" fmla="*/ 3509567 h 3509567"/>
                <a:gd name="connsiteX5" fmla="*/ 421639 w 11413183"/>
                <a:gd name="connsiteY5" fmla="*/ 3509567 h 3509567"/>
                <a:gd name="connsiteX6" fmla="*/ 0 w 11413183"/>
                <a:gd name="connsiteY6" fmla="*/ 3087928 h 3509567"/>
                <a:gd name="connsiteX7" fmla="*/ 0 w 11413183"/>
                <a:gd name="connsiteY7" fmla="*/ 421639 h 3509567"/>
                <a:gd name="connsiteX8" fmla="*/ 421639 w 11413183"/>
                <a:gd name="connsiteY8" fmla="*/ 0 h 3509567"/>
                <a:gd name="connsiteX9" fmla="*/ 863241 w 11413183"/>
                <a:gd name="connsiteY9" fmla="*/ 0 h 3509567"/>
                <a:gd name="connsiteX0" fmla="*/ 10551548 w 11413183"/>
                <a:gd name="connsiteY0" fmla="*/ 2610 h 3509567"/>
                <a:gd name="connsiteX1" fmla="*/ 10991544 w 11413183"/>
                <a:gd name="connsiteY1" fmla="*/ 0 h 3509567"/>
                <a:gd name="connsiteX2" fmla="*/ 11413183 w 11413183"/>
                <a:gd name="connsiteY2" fmla="*/ 421639 h 3509567"/>
                <a:gd name="connsiteX3" fmla="*/ 11413183 w 11413183"/>
                <a:gd name="connsiteY3" fmla="*/ 3087928 h 3509567"/>
                <a:gd name="connsiteX4" fmla="*/ 10991544 w 11413183"/>
                <a:gd name="connsiteY4" fmla="*/ 3509567 h 3509567"/>
                <a:gd name="connsiteX5" fmla="*/ 421639 w 11413183"/>
                <a:gd name="connsiteY5" fmla="*/ 3509567 h 3509567"/>
                <a:gd name="connsiteX6" fmla="*/ 0 w 11413183"/>
                <a:gd name="connsiteY6" fmla="*/ 3087928 h 3509567"/>
                <a:gd name="connsiteX7" fmla="*/ 0 w 11413183"/>
                <a:gd name="connsiteY7" fmla="*/ 421639 h 3509567"/>
                <a:gd name="connsiteX8" fmla="*/ 421639 w 11413183"/>
                <a:gd name="connsiteY8" fmla="*/ 0 h 3509567"/>
                <a:gd name="connsiteX9" fmla="*/ 1044111 w 11413183"/>
                <a:gd name="connsiteY9" fmla="*/ 0 h 350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3183" h="3509567">
                  <a:moveTo>
                    <a:pt x="10551548" y="2610"/>
                  </a:moveTo>
                  <a:lnTo>
                    <a:pt x="10991544" y="0"/>
                  </a:lnTo>
                  <a:cubicBezTo>
                    <a:pt x="11224409" y="0"/>
                    <a:pt x="11413183" y="188774"/>
                    <a:pt x="11413183" y="421639"/>
                  </a:cubicBezTo>
                  <a:lnTo>
                    <a:pt x="11413183" y="3087928"/>
                  </a:lnTo>
                  <a:cubicBezTo>
                    <a:pt x="11413183" y="3320793"/>
                    <a:pt x="11224409" y="3509567"/>
                    <a:pt x="10991544" y="3509567"/>
                  </a:cubicBezTo>
                  <a:lnTo>
                    <a:pt x="421639" y="3509567"/>
                  </a:lnTo>
                  <a:cubicBezTo>
                    <a:pt x="188774" y="3509567"/>
                    <a:pt x="0" y="3320793"/>
                    <a:pt x="0" y="3087928"/>
                  </a:cubicBezTo>
                  <a:lnTo>
                    <a:pt x="0" y="421639"/>
                  </a:lnTo>
                  <a:cubicBezTo>
                    <a:pt x="0" y="188774"/>
                    <a:pt x="188774" y="0"/>
                    <a:pt x="421639" y="0"/>
                  </a:cubicBezTo>
                  <a:lnTo>
                    <a:pt x="1044111" y="0"/>
                  </a:lnTo>
                </a:path>
              </a:pathLst>
            </a:custGeom>
            <a:noFill/>
            <a:ln>
              <a:solidFill>
                <a:schemeClr val="accent2"/>
              </a:solidFill>
              <a:prstDash val="solid"/>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369EE7E-9CD8-9C4F-960A-A68F2AF0F386}"/>
                </a:ext>
              </a:extLst>
            </p:cNvPr>
            <p:cNvSpPr/>
            <p:nvPr/>
          </p:nvSpPr>
          <p:spPr>
            <a:xfrm>
              <a:off x="986156" y="3033681"/>
              <a:ext cx="2451652" cy="556190"/>
            </a:xfrm>
            <a:prstGeom prst="rect">
              <a:avLst/>
            </a:prstGeom>
            <a:solidFill>
              <a:schemeClr val="bg1">
                <a:alpha val="72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Management and Support</a:t>
              </a:r>
            </a:p>
          </p:txBody>
        </p:sp>
        <p:sp>
          <p:nvSpPr>
            <p:cNvPr id="14" name="Rectangle 13">
              <a:extLst>
                <a:ext uri="{FF2B5EF4-FFF2-40B4-BE49-F238E27FC236}">
                  <a16:creationId xmlns:a16="http://schemas.microsoft.com/office/drawing/2014/main" id="{3A99BECA-6F42-1645-8109-E69694208C1B}"/>
                </a:ext>
              </a:extLst>
            </p:cNvPr>
            <p:cNvSpPr/>
            <p:nvPr/>
          </p:nvSpPr>
          <p:spPr>
            <a:xfrm>
              <a:off x="986155" y="3589872"/>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Deployment</a:t>
              </a:r>
            </a:p>
          </p:txBody>
        </p:sp>
        <p:sp>
          <p:nvSpPr>
            <p:cNvPr id="15" name="Rectangle 14">
              <a:extLst>
                <a:ext uri="{FF2B5EF4-FFF2-40B4-BE49-F238E27FC236}">
                  <a16:creationId xmlns:a16="http://schemas.microsoft.com/office/drawing/2014/main" id="{0ABC25E9-0971-8A4C-B7BA-776AA048C0D6}"/>
                </a:ext>
              </a:extLst>
            </p:cNvPr>
            <p:cNvSpPr/>
            <p:nvPr/>
          </p:nvSpPr>
          <p:spPr>
            <a:xfrm>
              <a:off x="986155" y="4088804"/>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Tuning</a:t>
              </a:r>
            </a:p>
          </p:txBody>
        </p:sp>
        <p:sp>
          <p:nvSpPr>
            <p:cNvPr id="16" name="Rectangle 15">
              <a:extLst>
                <a:ext uri="{FF2B5EF4-FFF2-40B4-BE49-F238E27FC236}">
                  <a16:creationId xmlns:a16="http://schemas.microsoft.com/office/drawing/2014/main" id="{26D7DA45-678B-6842-826F-3FDE5E5E11E0}"/>
                </a:ext>
              </a:extLst>
            </p:cNvPr>
            <p:cNvSpPr/>
            <p:nvPr/>
          </p:nvSpPr>
          <p:spPr>
            <a:xfrm>
              <a:off x="986155" y="4587736"/>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Guidance</a:t>
              </a:r>
            </a:p>
          </p:txBody>
        </p:sp>
        <p:sp>
          <p:nvSpPr>
            <p:cNvPr id="17" name="Rectangle 16">
              <a:extLst>
                <a:ext uri="{FF2B5EF4-FFF2-40B4-BE49-F238E27FC236}">
                  <a16:creationId xmlns:a16="http://schemas.microsoft.com/office/drawing/2014/main" id="{3A2B52E2-3476-684E-9C3D-3333AEE6E410}"/>
                </a:ext>
              </a:extLst>
            </p:cNvPr>
            <p:cNvSpPr/>
            <p:nvPr/>
          </p:nvSpPr>
          <p:spPr>
            <a:xfrm>
              <a:off x="986155" y="5086316"/>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Technology Support</a:t>
              </a:r>
            </a:p>
          </p:txBody>
        </p:sp>
        <p:sp>
          <p:nvSpPr>
            <p:cNvPr id="18" name="Rectangle 17">
              <a:extLst>
                <a:ext uri="{FF2B5EF4-FFF2-40B4-BE49-F238E27FC236}">
                  <a16:creationId xmlns:a16="http://schemas.microsoft.com/office/drawing/2014/main" id="{57A2B035-40A3-6248-8198-A2D2DC7848EA}"/>
                </a:ext>
              </a:extLst>
            </p:cNvPr>
            <p:cNvSpPr/>
            <p:nvPr/>
          </p:nvSpPr>
          <p:spPr>
            <a:xfrm>
              <a:off x="3567111" y="3033681"/>
              <a:ext cx="2451652" cy="556190"/>
            </a:xfrm>
            <a:prstGeom prst="rect">
              <a:avLst/>
            </a:prstGeom>
            <a:solidFill>
              <a:schemeClr val="bg1">
                <a:alpha val="72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Visibility</a:t>
              </a:r>
            </a:p>
          </p:txBody>
        </p:sp>
        <p:sp>
          <p:nvSpPr>
            <p:cNvPr id="19" name="Rectangle 18">
              <a:extLst>
                <a:ext uri="{FF2B5EF4-FFF2-40B4-BE49-F238E27FC236}">
                  <a16:creationId xmlns:a16="http://schemas.microsoft.com/office/drawing/2014/main" id="{EC93B29B-AAB5-B24C-9451-5D4AFB531D0B}"/>
                </a:ext>
              </a:extLst>
            </p:cNvPr>
            <p:cNvSpPr/>
            <p:nvPr/>
          </p:nvSpPr>
          <p:spPr>
            <a:xfrm>
              <a:off x="3567110" y="3589872"/>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Environment Coverage</a:t>
              </a:r>
            </a:p>
          </p:txBody>
        </p:sp>
        <p:sp>
          <p:nvSpPr>
            <p:cNvPr id="20" name="Rectangle 19">
              <a:extLst>
                <a:ext uri="{FF2B5EF4-FFF2-40B4-BE49-F238E27FC236}">
                  <a16:creationId xmlns:a16="http://schemas.microsoft.com/office/drawing/2014/main" id="{C539D875-A0C1-074F-81A0-A8206CF68FAA}"/>
                </a:ext>
              </a:extLst>
            </p:cNvPr>
            <p:cNvSpPr/>
            <p:nvPr/>
          </p:nvSpPr>
          <p:spPr>
            <a:xfrm>
              <a:off x="3567110" y="4088804"/>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Integration</a:t>
              </a:r>
            </a:p>
          </p:txBody>
        </p:sp>
        <p:sp>
          <p:nvSpPr>
            <p:cNvPr id="21" name="Rectangle 20">
              <a:extLst>
                <a:ext uri="{FF2B5EF4-FFF2-40B4-BE49-F238E27FC236}">
                  <a16:creationId xmlns:a16="http://schemas.microsoft.com/office/drawing/2014/main" id="{33E091BD-E583-B841-8D74-AA1C1703B151}"/>
                </a:ext>
              </a:extLst>
            </p:cNvPr>
            <p:cNvSpPr/>
            <p:nvPr/>
          </p:nvSpPr>
          <p:spPr>
            <a:xfrm>
              <a:off x="3567110" y="4587736"/>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Signal Sources</a:t>
              </a:r>
            </a:p>
          </p:txBody>
        </p:sp>
        <p:sp>
          <p:nvSpPr>
            <p:cNvPr id="22" name="Rectangle 21">
              <a:extLst>
                <a:ext uri="{FF2B5EF4-FFF2-40B4-BE49-F238E27FC236}">
                  <a16:creationId xmlns:a16="http://schemas.microsoft.com/office/drawing/2014/main" id="{008A56BE-430C-C14D-86C0-F5F08A543F36}"/>
                </a:ext>
              </a:extLst>
            </p:cNvPr>
            <p:cNvSpPr/>
            <p:nvPr/>
          </p:nvSpPr>
          <p:spPr>
            <a:xfrm>
              <a:off x="3567110" y="5086316"/>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Signal Fidelity</a:t>
              </a:r>
            </a:p>
          </p:txBody>
        </p:sp>
        <p:sp>
          <p:nvSpPr>
            <p:cNvPr id="23" name="Rectangle 22">
              <a:extLst>
                <a:ext uri="{FF2B5EF4-FFF2-40B4-BE49-F238E27FC236}">
                  <a16:creationId xmlns:a16="http://schemas.microsoft.com/office/drawing/2014/main" id="{28BD1356-18B3-E749-95E8-33BC024C3803}"/>
                </a:ext>
              </a:extLst>
            </p:cNvPr>
            <p:cNvSpPr/>
            <p:nvPr/>
          </p:nvSpPr>
          <p:spPr>
            <a:xfrm>
              <a:off x="6148066" y="3033681"/>
              <a:ext cx="2451652" cy="556190"/>
            </a:xfrm>
            <a:prstGeom prst="rect">
              <a:avLst/>
            </a:prstGeom>
            <a:solidFill>
              <a:schemeClr val="bg1">
                <a:alpha val="72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Detection and Blocking</a:t>
              </a:r>
            </a:p>
          </p:txBody>
        </p:sp>
        <p:sp>
          <p:nvSpPr>
            <p:cNvPr id="24" name="Rectangle 23">
              <a:extLst>
                <a:ext uri="{FF2B5EF4-FFF2-40B4-BE49-F238E27FC236}">
                  <a16:creationId xmlns:a16="http://schemas.microsoft.com/office/drawing/2014/main" id="{D739488E-5181-8541-98C7-BE23541D9B2C}"/>
                </a:ext>
              </a:extLst>
            </p:cNvPr>
            <p:cNvSpPr/>
            <p:nvPr/>
          </p:nvSpPr>
          <p:spPr>
            <a:xfrm>
              <a:off x="6148065" y="3589872"/>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Threat Framework</a:t>
              </a:r>
            </a:p>
          </p:txBody>
        </p:sp>
        <p:sp>
          <p:nvSpPr>
            <p:cNvPr id="25" name="Rectangle 24">
              <a:extLst>
                <a:ext uri="{FF2B5EF4-FFF2-40B4-BE49-F238E27FC236}">
                  <a16:creationId xmlns:a16="http://schemas.microsoft.com/office/drawing/2014/main" id="{B1EAFCB9-5590-EF4F-9A8E-161B6E8345E4}"/>
                </a:ext>
              </a:extLst>
            </p:cNvPr>
            <p:cNvSpPr/>
            <p:nvPr/>
          </p:nvSpPr>
          <p:spPr>
            <a:xfrm>
              <a:off x="6148065" y="4088804"/>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Identification</a:t>
              </a:r>
            </a:p>
          </p:txBody>
        </p:sp>
        <p:sp>
          <p:nvSpPr>
            <p:cNvPr id="26" name="Rectangle 25">
              <a:extLst>
                <a:ext uri="{FF2B5EF4-FFF2-40B4-BE49-F238E27FC236}">
                  <a16:creationId xmlns:a16="http://schemas.microsoft.com/office/drawing/2014/main" id="{332EFC8B-8AF1-1548-B55C-5D3381D8EB0B}"/>
                </a:ext>
              </a:extLst>
            </p:cNvPr>
            <p:cNvSpPr/>
            <p:nvPr/>
          </p:nvSpPr>
          <p:spPr>
            <a:xfrm>
              <a:off x="6148065" y="4587736"/>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Automation and Orchestration</a:t>
              </a:r>
            </a:p>
          </p:txBody>
        </p:sp>
        <p:sp>
          <p:nvSpPr>
            <p:cNvPr id="27" name="Rectangle 26">
              <a:extLst>
                <a:ext uri="{FF2B5EF4-FFF2-40B4-BE49-F238E27FC236}">
                  <a16:creationId xmlns:a16="http://schemas.microsoft.com/office/drawing/2014/main" id="{449CFB9F-780E-C644-B82A-1AEDFABD2337}"/>
                </a:ext>
              </a:extLst>
            </p:cNvPr>
            <p:cNvSpPr/>
            <p:nvPr/>
          </p:nvSpPr>
          <p:spPr>
            <a:xfrm>
              <a:off x="6148065" y="5086316"/>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Blocking</a:t>
              </a:r>
            </a:p>
          </p:txBody>
        </p:sp>
        <p:sp>
          <p:nvSpPr>
            <p:cNvPr id="28" name="Rectangle 27">
              <a:extLst>
                <a:ext uri="{FF2B5EF4-FFF2-40B4-BE49-F238E27FC236}">
                  <a16:creationId xmlns:a16="http://schemas.microsoft.com/office/drawing/2014/main" id="{EC68E74D-01C7-0E4E-901D-9254179F3572}"/>
                </a:ext>
              </a:extLst>
            </p:cNvPr>
            <p:cNvSpPr/>
            <p:nvPr/>
          </p:nvSpPr>
          <p:spPr>
            <a:xfrm>
              <a:off x="8729021" y="3033681"/>
              <a:ext cx="2451652" cy="556190"/>
            </a:xfrm>
            <a:prstGeom prst="rect">
              <a:avLst/>
            </a:prstGeom>
            <a:solidFill>
              <a:schemeClr val="bg1">
                <a:alpha val="72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Response</a:t>
              </a:r>
            </a:p>
          </p:txBody>
        </p:sp>
        <p:sp>
          <p:nvSpPr>
            <p:cNvPr id="29" name="Rectangle 28">
              <a:extLst>
                <a:ext uri="{FF2B5EF4-FFF2-40B4-BE49-F238E27FC236}">
                  <a16:creationId xmlns:a16="http://schemas.microsoft.com/office/drawing/2014/main" id="{89274A38-C662-B245-B10C-F84B57F52B1E}"/>
                </a:ext>
              </a:extLst>
            </p:cNvPr>
            <p:cNvSpPr/>
            <p:nvPr/>
          </p:nvSpPr>
          <p:spPr>
            <a:xfrm>
              <a:off x="8729020" y="3589872"/>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Investigation</a:t>
              </a:r>
            </a:p>
          </p:txBody>
        </p:sp>
        <p:sp>
          <p:nvSpPr>
            <p:cNvPr id="30" name="Rectangle 29">
              <a:extLst>
                <a:ext uri="{FF2B5EF4-FFF2-40B4-BE49-F238E27FC236}">
                  <a16:creationId xmlns:a16="http://schemas.microsoft.com/office/drawing/2014/main" id="{3C57B070-826C-9E46-B757-33F124CBA1B0}"/>
                </a:ext>
              </a:extLst>
            </p:cNvPr>
            <p:cNvSpPr/>
            <p:nvPr/>
          </p:nvSpPr>
          <p:spPr>
            <a:xfrm>
              <a:off x="8729020" y="4088804"/>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Containment</a:t>
              </a:r>
            </a:p>
          </p:txBody>
        </p:sp>
        <p:sp>
          <p:nvSpPr>
            <p:cNvPr id="31" name="Rectangle 30">
              <a:extLst>
                <a:ext uri="{FF2B5EF4-FFF2-40B4-BE49-F238E27FC236}">
                  <a16:creationId xmlns:a16="http://schemas.microsoft.com/office/drawing/2014/main" id="{7285ADB0-1C62-714C-A48A-14E15A510969}"/>
                </a:ext>
              </a:extLst>
            </p:cNvPr>
            <p:cNvSpPr/>
            <p:nvPr/>
          </p:nvSpPr>
          <p:spPr>
            <a:xfrm>
              <a:off x="8729020" y="4587736"/>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Remediation</a:t>
              </a:r>
            </a:p>
          </p:txBody>
        </p:sp>
        <p:sp>
          <p:nvSpPr>
            <p:cNvPr id="32" name="Rectangle 31">
              <a:extLst>
                <a:ext uri="{FF2B5EF4-FFF2-40B4-BE49-F238E27FC236}">
                  <a16:creationId xmlns:a16="http://schemas.microsoft.com/office/drawing/2014/main" id="{59F54278-446D-2842-8185-566478D75ADE}"/>
                </a:ext>
              </a:extLst>
            </p:cNvPr>
            <p:cNvSpPr/>
            <p:nvPr/>
          </p:nvSpPr>
          <p:spPr>
            <a:xfrm>
              <a:off x="8729020" y="5086316"/>
              <a:ext cx="2451652" cy="46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 IR and Digital Forensics</a:t>
              </a:r>
            </a:p>
          </p:txBody>
        </p:sp>
        <p:sp>
          <p:nvSpPr>
            <p:cNvPr id="33" name="Rounded Rectangle 47">
              <a:extLst>
                <a:ext uri="{FF2B5EF4-FFF2-40B4-BE49-F238E27FC236}">
                  <a16:creationId xmlns:a16="http://schemas.microsoft.com/office/drawing/2014/main" id="{0B516462-9FFE-9C49-9140-BABB00124DA4}"/>
                </a:ext>
              </a:extLst>
            </p:cNvPr>
            <p:cNvSpPr/>
            <p:nvPr/>
          </p:nvSpPr>
          <p:spPr>
            <a:xfrm>
              <a:off x="628211" y="3371338"/>
              <a:ext cx="10914744" cy="2535166"/>
            </a:xfrm>
            <a:custGeom>
              <a:avLst/>
              <a:gdLst>
                <a:gd name="connsiteX0" fmla="*/ 0 w 11069802"/>
                <a:gd name="connsiteY0" fmla="*/ 258198 h 2571181"/>
                <a:gd name="connsiteX1" fmla="*/ 258198 w 11069802"/>
                <a:gd name="connsiteY1" fmla="*/ 0 h 2571181"/>
                <a:gd name="connsiteX2" fmla="*/ 10811604 w 11069802"/>
                <a:gd name="connsiteY2" fmla="*/ 0 h 2571181"/>
                <a:gd name="connsiteX3" fmla="*/ 11069802 w 11069802"/>
                <a:gd name="connsiteY3" fmla="*/ 258198 h 2571181"/>
                <a:gd name="connsiteX4" fmla="*/ 11069802 w 11069802"/>
                <a:gd name="connsiteY4" fmla="*/ 2312983 h 2571181"/>
                <a:gd name="connsiteX5" fmla="*/ 10811604 w 11069802"/>
                <a:gd name="connsiteY5" fmla="*/ 2571181 h 2571181"/>
                <a:gd name="connsiteX6" fmla="*/ 258198 w 11069802"/>
                <a:gd name="connsiteY6" fmla="*/ 2571181 h 2571181"/>
                <a:gd name="connsiteX7" fmla="*/ 0 w 11069802"/>
                <a:gd name="connsiteY7" fmla="*/ 2312983 h 2571181"/>
                <a:gd name="connsiteX8" fmla="*/ 0 w 11069802"/>
                <a:gd name="connsiteY8" fmla="*/ 258198 h 2571181"/>
                <a:gd name="connsiteX0" fmla="*/ 0 w 11069802"/>
                <a:gd name="connsiteY0" fmla="*/ 261497 h 2574480"/>
                <a:gd name="connsiteX1" fmla="*/ 258198 w 11069802"/>
                <a:gd name="connsiteY1" fmla="*/ 3299 h 2574480"/>
                <a:gd name="connsiteX2" fmla="*/ 8122782 w 11069802"/>
                <a:gd name="connsiteY2" fmla="*/ 0 h 2574480"/>
                <a:gd name="connsiteX3" fmla="*/ 10811604 w 11069802"/>
                <a:gd name="connsiteY3" fmla="*/ 3299 h 2574480"/>
                <a:gd name="connsiteX4" fmla="*/ 11069802 w 11069802"/>
                <a:gd name="connsiteY4" fmla="*/ 261497 h 2574480"/>
                <a:gd name="connsiteX5" fmla="*/ 11069802 w 11069802"/>
                <a:gd name="connsiteY5" fmla="*/ 2316282 h 2574480"/>
                <a:gd name="connsiteX6" fmla="*/ 10811604 w 11069802"/>
                <a:gd name="connsiteY6" fmla="*/ 2574480 h 2574480"/>
                <a:gd name="connsiteX7" fmla="*/ 258198 w 11069802"/>
                <a:gd name="connsiteY7" fmla="*/ 2574480 h 2574480"/>
                <a:gd name="connsiteX8" fmla="*/ 0 w 11069802"/>
                <a:gd name="connsiteY8" fmla="*/ 2316282 h 2574480"/>
                <a:gd name="connsiteX9" fmla="*/ 0 w 11069802"/>
                <a:gd name="connsiteY9" fmla="*/ 261497 h 2574480"/>
                <a:gd name="connsiteX0" fmla="*/ 8122782 w 11069802"/>
                <a:gd name="connsiteY0" fmla="*/ 0 h 2574480"/>
                <a:gd name="connsiteX1" fmla="*/ 10811604 w 11069802"/>
                <a:gd name="connsiteY1" fmla="*/ 3299 h 2574480"/>
                <a:gd name="connsiteX2" fmla="*/ 11069802 w 11069802"/>
                <a:gd name="connsiteY2" fmla="*/ 261497 h 2574480"/>
                <a:gd name="connsiteX3" fmla="*/ 11069802 w 11069802"/>
                <a:gd name="connsiteY3" fmla="*/ 2316282 h 2574480"/>
                <a:gd name="connsiteX4" fmla="*/ 10811604 w 11069802"/>
                <a:gd name="connsiteY4" fmla="*/ 2574480 h 2574480"/>
                <a:gd name="connsiteX5" fmla="*/ 258198 w 11069802"/>
                <a:gd name="connsiteY5" fmla="*/ 2574480 h 2574480"/>
                <a:gd name="connsiteX6" fmla="*/ 0 w 11069802"/>
                <a:gd name="connsiteY6" fmla="*/ 2316282 h 2574480"/>
                <a:gd name="connsiteX7" fmla="*/ 0 w 11069802"/>
                <a:gd name="connsiteY7" fmla="*/ 261497 h 2574480"/>
                <a:gd name="connsiteX8" fmla="*/ 258198 w 11069802"/>
                <a:gd name="connsiteY8" fmla="*/ 3299 h 2574480"/>
                <a:gd name="connsiteX9" fmla="*/ 8214222 w 11069802"/>
                <a:gd name="connsiteY9" fmla="*/ 91440 h 2574480"/>
                <a:gd name="connsiteX0" fmla="*/ 8122782 w 11069802"/>
                <a:gd name="connsiteY0" fmla="*/ 0 h 2574480"/>
                <a:gd name="connsiteX1" fmla="*/ 10811604 w 11069802"/>
                <a:gd name="connsiteY1" fmla="*/ 3299 h 2574480"/>
                <a:gd name="connsiteX2" fmla="*/ 11069802 w 11069802"/>
                <a:gd name="connsiteY2" fmla="*/ 261497 h 2574480"/>
                <a:gd name="connsiteX3" fmla="*/ 11069802 w 11069802"/>
                <a:gd name="connsiteY3" fmla="*/ 2316282 h 2574480"/>
                <a:gd name="connsiteX4" fmla="*/ 10811604 w 11069802"/>
                <a:gd name="connsiteY4" fmla="*/ 2574480 h 2574480"/>
                <a:gd name="connsiteX5" fmla="*/ 258198 w 11069802"/>
                <a:gd name="connsiteY5" fmla="*/ 2574480 h 2574480"/>
                <a:gd name="connsiteX6" fmla="*/ 0 w 11069802"/>
                <a:gd name="connsiteY6" fmla="*/ 2316282 h 2574480"/>
                <a:gd name="connsiteX7" fmla="*/ 0 w 11069802"/>
                <a:gd name="connsiteY7" fmla="*/ 261497 h 2574480"/>
                <a:gd name="connsiteX8" fmla="*/ 258198 w 11069802"/>
                <a:gd name="connsiteY8" fmla="*/ 3299 h 2574480"/>
                <a:gd name="connsiteX0" fmla="*/ 10811604 w 11069802"/>
                <a:gd name="connsiteY0" fmla="*/ 0 h 2571181"/>
                <a:gd name="connsiteX1" fmla="*/ 11069802 w 11069802"/>
                <a:gd name="connsiteY1" fmla="*/ 258198 h 2571181"/>
                <a:gd name="connsiteX2" fmla="*/ 11069802 w 11069802"/>
                <a:gd name="connsiteY2" fmla="*/ 2312983 h 2571181"/>
                <a:gd name="connsiteX3" fmla="*/ 10811604 w 11069802"/>
                <a:gd name="connsiteY3" fmla="*/ 2571181 h 2571181"/>
                <a:gd name="connsiteX4" fmla="*/ 258198 w 11069802"/>
                <a:gd name="connsiteY4" fmla="*/ 2571181 h 2571181"/>
                <a:gd name="connsiteX5" fmla="*/ 0 w 11069802"/>
                <a:gd name="connsiteY5" fmla="*/ 2312983 h 2571181"/>
                <a:gd name="connsiteX6" fmla="*/ 0 w 11069802"/>
                <a:gd name="connsiteY6" fmla="*/ 258198 h 2571181"/>
                <a:gd name="connsiteX7" fmla="*/ 258198 w 11069802"/>
                <a:gd name="connsiteY7" fmla="*/ 0 h 257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9802" h="2571181">
                  <a:moveTo>
                    <a:pt x="10811604" y="0"/>
                  </a:moveTo>
                  <a:cubicBezTo>
                    <a:pt x="10954203" y="0"/>
                    <a:pt x="11069802" y="115599"/>
                    <a:pt x="11069802" y="258198"/>
                  </a:cubicBezTo>
                  <a:lnTo>
                    <a:pt x="11069802" y="2312983"/>
                  </a:lnTo>
                  <a:cubicBezTo>
                    <a:pt x="11069802" y="2455582"/>
                    <a:pt x="10954203" y="2571181"/>
                    <a:pt x="10811604" y="2571181"/>
                  </a:cubicBezTo>
                  <a:lnTo>
                    <a:pt x="258198" y="2571181"/>
                  </a:lnTo>
                  <a:cubicBezTo>
                    <a:pt x="115599" y="2571181"/>
                    <a:pt x="0" y="2455582"/>
                    <a:pt x="0" y="2312983"/>
                  </a:cubicBezTo>
                  <a:lnTo>
                    <a:pt x="0" y="258198"/>
                  </a:lnTo>
                  <a:cubicBezTo>
                    <a:pt x="0" y="115599"/>
                    <a:pt x="115599" y="0"/>
                    <a:pt x="258198" y="0"/>
                  </a:cubicBezTo>
                </a:path>
              </a:pathLst>
            </a:custGeom>
            <a:noFill/>
            <a:ln w="19050">
              <a:solidFill>
                <a:schemeClr val="accent3">
                  <a:alpha val="50000"/>
                </a:schemeClr>
              </a:solidFill>
              <a:prstDash val="solid"/>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505D3CBB-9E0C-5E47-B9DE-ECD68E33C4E1}"/>
                </a:ext>
              </a:extLst>
            </p:cNvPr>
            <p:cNvSpPr/>
            <p:nvPr/>
          </p:nvSpPr>
          <p:spPr>
            <a:xfrm>
              <a:off x="1545981" y="2405976"/>
              <a:ext cx="1332000"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rPr>
                <a:t>Test Defenses</a:t>
              </a:r>
            </a:p>
          </p:txBody>
        </p:sp>
        <p:sp>
          <p:nvSpPr>
            <p:cNvPr id="35" name="Rounded Rectangle 34">
              <a:extLst>
                <a:ext uri="{FF2B5EF4-FFF2-40B4-BE49-F238E27FC236}">
                  <a16:creationId xmlns:a16="http://schemas.microsoft.com/office/drawing/2014/main" id="{AB2B2C53-BADD-6A45-8485-BAB5529FD900}"/>
                </a:ext>
              </a:extLst>
            </p:cNvPr>
            <p:cNvSpPr/>
            <p:nvPr/>
          </p:nvSpPr>
          <p:spPr>
            <a:xfrm>
              <a:off x="4120865" y="2411665"/>
              <a:ext cx="1332000"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rPr>
                <a:t>Identify Risk</a:t>
              </a:r>
            </a:p>
          </p:txBody>
        </p:sp>
        <p:sp>
          <p:nvSpPr>
            <p:cNvPr id="36" name="Rounded Rectangle 35">
              <a:extLst>
                <a:ext uri="{FF2B5EF4-FFF2-40B4-BE49-F238E27FC236}">
                  <a16:creationId xmlns:a16="http://schemas.microsoft.com/office/drawing/2014/main" id="{CDEF19BA-6285-7546-B251-8D540576C2DD}"/>
                </a:ext>
              </a:extLst>
            </p:cNvPr>
            <p:cNvSpPr/>
            <p:nvPr/>
          </p:nvSpPr>
          <p:spPr>
            <a:xfrm>
              <a:off x="6699934" y="2408421"/>
              <a:ext cx="1332000"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rPr>
                <a:t>Mitigate Risk</a:t>
              </a:r>
            </a:p>
          </p:txBody>
        </p:sp>
        <p:sp>
          <p:nvSpPr>
            <p:cNvPr id="37" name="Rounded Rectangle 36">
              <a:extLst>
                <a:ext uri="{FF2B5EF4-FFF2-40B4-BE49-F238E27FC236}">
                  <a16:creationId xmlns:a16="http://schemas.microsoft.com/office/drawing/2014/main" id="{04D0611A-D55C-E14C-BAB7-E20413838425}"/>
                </a:ext>
              </a:extLst>
            </p:cNvPr>
            <p:cNvSpPr/>
            <p:nvPr/>
          </p:nvSpPr>
          <p:spPr>
            <a:xfrm>
              <a:off x="8989502" y="2380538"/>
              <a:ext cx="1853780"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rPr>
                <a:t>Measure and Optimize</a:t>
              </a:r>
            </a:p>
          </p:txBody>
        </p:sp>
        <p:cxnSp>
          <p:nvCxnSpPr>
            <p:cNvPr id="38" name="Straight Arrow Connector 37">
              <a:extLst>
                <a:ext uri="{FF2B5EF4-FFF2-40B4-BE49-F238E27FC236}">
                  <a16:creationId xmlns:a16="http://schemas.microsoft.com/office/drawing/2014/main" id="{D865E3E8-3C82-2245-80E3-2FC237C33114}"/>
                </a:ext>
              </a:extLst>
            </p:cNvPr>
            <p:cNvCxnSpPr>
              <a:cxnSpLocks/>
            </p:cNvCxnSpPr>
            <p:nvPr/>
          </p:nvCxnSpPr>
          <p:spPr>
            <a:xfrm>
              <a:off x="2990745" y="2581753"/>
              <a:ext cx="1068320" cy="0"/>
            </a:xfrm>
            <a:prstGeom prst="straightConnector1">
              <a:avLst/>
            </a:prstGeom>
            <a:noFill/>
            <a:ln>
              <a:solidFill>
                <a:schemeClr val="accent2"/>
              </a:solidFill>
              <a:prstDash val="solid"/>
              <a:tailEnd type="arrow" w="sm" len="sm"/>
            </a:ln>
          </p:spPr>
          <p:style>
            <a:lnRef idx="2">
              <a:schemeClr val="accent1">
                <a:shade val="50000"/>
              </a:schemeClr>
            </a:lnRef>
            <a:fillRef idx="1">
              <a:schemeClr val="accent1"/>
            </a:fillRef>
            <a:effectRef idx="0">
              <a:schemeClr val="accent1"/>
            </a:effectRef>
            <a:fontRef idx="minor">
              <a:schemeClr val="lt1"/>
            </a:fontRef>
          </p:style>
        </p:cxnSp>
        <p:sp>
          <p:nvSpPr>
            <p:cNvPr id="39" name="Rectangle 38">
              <a:extLst>
                <a:ext uri="{FF2B5EF4-FFF2-40B4-BE49-F238E27FC236}">
                  <a16:creationId xmlns:a16="http://schemas.microsoft.com/office/drawing/2014/main" id="{EA499B6B-9F0B-7245-8DD2-90F118F6B00D}"/>
                </a:ext>
              </a:extLst>
            </p:cNvPr>
            <p:cNvSpPr/>
            <p:nvPr/>
          </p:nvSpPr>
          <p:spPr>
            <a:xfrm>
              <a:off x="4496696" y="5704837"/>
              <a:ext cx="3001384"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a:extLst>
                <a:ext uri="{FF2B5EF4-FFF2-40B4-BE49-F238E27FC236}">
                  <a16:creationId xmlns:a16="http://schemas.microsoft.com/office/drawing/2014/main" id="{56648E7E-873E-BE42-B104-3149B04E66EE}"/>
                </a:ext>
              </a:extLst>
            </p:cNvPr>
            <p:cNvSpPr/>
            <p:nvPr/>
          </p:nvSpPr>
          <p:spPr>
            <a:xfrm>
              <a:off x="4539444" y="5704837"/>
              <a:ext cx="2958636"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rPr>
                <a:t>Insights and Continuous Improvement</a:t>
              </a:r>
            </a:p>
          </p:txBody>
        </p:sp>
        <p:cxnSp>
          <p:nvCxnSpPr>
            <p:cNvPr id="41" name="Straight Arrow Connector 40">
              <a:extLst>
                <a:ext uri="{FF2B5EF4-FFF2-40B4-BE49-F238E27FC236}">
                  <a16:creationId xmlns:a16="http://schemas.microsoft.com/office/drawing/2014/main" id="{0F952478-8A26-8E40-8D4F-30B5FB70C7CF}"/>
                </a:ext>
              </a:extLst>
            </p:cNvPr>
            <p:cNvCxnSpPr>
              <a:cxnSpLocks/>
            </p:cNvCxnSpPr>
            <p:nvPr/>
          </p:nvCxnSpPr>
          <p:spPr>
            <a:xfrm>
              <a:off x="5476227" y="2589249"/>
              <a:ext cx="1170074" cy="0"/>
            </a:xfrm>
            <a:prstGeom prst="straightConnector1">
              <a:avLst/>
            </a:prstGeom>
            <a:noFill/>
            <a:ln>
              <a:solidFill>
                <a:schemeClr val="accent2"/>
              </a:solidFill>
              <a:prstDash val="solid"/>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a:extLst>
                <a:ext uri="{FF2B5EF4-FFF2-40B4-BE49-F238E27FC236}">
                  <a16:creationId xmlns:a16="http://schemas.microsoft.com/office/drawing/2014/main" id="{9B7DCEF8-E90B-6645-B9EB-8A8FD109B10B}"/>
                </a:ext>
              </a:extLst>
            </p:cNvPr>
            <p:cNvCxnSpPr>
              <a:cxnSpLocks/>
            </p:cNvCxnSpPr>
            <p:nvPr/>
          </p:nvCxnSpPr>
          <p:spPr>
            <a:xfrm>
              <a:off x="8091575" y="2589249"/>
              <a:ext cx="774000" cy="0"/>
            </a:xfrm>
            <a:prstGeom prst="straightConnector1">
              <a:avLst/>
            </a:prstGeom>
            <a:noFill/>
            <a:ln>
              <a:solidFill>
                <a:schemeClr val="accent2"/>
              </a:solidFill>
              <a:prstDash val="solid"/>
              <a:tailEnd type="arrow" w="sm" len="sm"/>
            </a:ln>
          </p:spPr>
          <p:style>
            <a:lnRef idx="2">
              <a:schemeClr val="accent1">
                <a:shade val="50000"/>
              </a:schemeClr>
            </a:lnRef>
            <a:fillRef idx="1">
              <a:schemeClr val="accent1"/>
            </a:fillRef>
            <a:effectRef idx="0">
              <a:schemeClr val="accent1"/>
            </a:effectRef>
            <a:fontRef idx="minor">
              <a:schemeClr val="lt1"/>
            </a:fontRef>
          </p:style>
        </p:cxnSp>
        <p:pic>
          <p:nvPicPr>
            <p:cNvPr id="43" name="Graphic 42">
              <a:extLst>
                <a:ext uri="{FF2B5EF4-FFF2-40B4-BE49-F238E27FC236}">
                  <a16:creationId xmlns:a16="http://schemas.microsoft.com/office/drawing/2014/main" id="{9AA19B9D-1C95-D040-87C7-AE47B160A8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86126" y="1846455"/>
              <a:ext cx="382055" cy="392970"/>
            </a:xfrm>
            <a:prstGeom prst="rect">
              <a:avLst/>
            </a:prstGeom>
          </p:spPr>
        </p:pic>
        <p:pic>
          <p:nvPicPr>
            <p:cNvPr id="44" name="Graphic 43">
              <a:extLst>
                <a:ext uri="{FF2B5EF4-FFF2-40B4-BE49-F238E27FC236}">
                  <a16:creationId xmlns:a16="http://schemas.microsoft.com/office/drawing/2014/main" id="{0DE3E616-C64D-A742-BFAD-11FCB8A40B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3205" y="1827141"/>
              <a:ext cx="427456" cy="405535"/>
            </a:xfrm>
            <a:prstGeom prst="rect">
              <a:avLst/>
            </a:prstGeom>
          </p:spPr>
        </p:pic>
        <p:pic>
          <p:nvPicPr>
            <p:cNvPr id="45" name="Graphic 44">
              <a:extLst>
                <a:ext uri="{FF2B5EF4-FFF2-40B4-BE49-F238E27FC236}">
                  <a16:creationId xmlns:a16="http://schemas.microsoft.com/office/drawing/2014/main" id="{B57CBD61-BF72-904E-BD05-55801AD54A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00000">
              <a:off x="9699759" y="1826319"/>
              <a:ext cx="433267" cy="433267"/>
            </a:xfrm>
            <a:prstGeom prst="rect">
              <a:avLst/>
            </a:prstGeom>
          </p:spPr>
        </p:pic>
        <p:pic>
          <p:nvPicPr>
            <p:cNvPr id="46" name="Graphic 45">
              <a:extLst>
                <a:ext uri="{FF2B5EF4-FFF2-40B4-BE49-F238E27FC236}">
                  <a16:creationId xmlns:a16="http://schemas.microsoft.com/office/drawing/2014/main" id="{67B62D42-79E4-AE49-A13D-29EE639DF6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59433" y="1861058"/>
              <a:ext cx="384694" cy="363322"/>
            </a:xfrm>
            <a:prstGeom prst="rect">
              <a:avLst/>
            </a:prstGeom>
          </p:spPr>
        </p:pic>
        <p:cxnSp>
          <p:nvCxnSpPr>
            <p:cNvPr id="47" name="Straight Connector 46">
              <a:extLst>
                <a:ext uri="{FF2B5EF4-FFF2-40B4-BE49-F238E27FC236}">
                  <a16:creationId xmlns:a16="http://schemas.microsoft.com/office/drawing/2014/main" id="{22DC9AF9-16B0-CA4C-8C95-BE06669F46B4}"/>
                </a:ext>
              </a:extLst>
            </p:cNvPr>
            <p:cNvCxnSpPr>
              <a:cxnSpLocks/>
            </p:cNvCxnSpPr>
            <p:nvPr/>
          </p:nvCxnSpPr>
          <p:spPr>
            <a:xfrm rot="5400000" flipH="1">
              <a:off x="2197117" y="2375165"/>
              <a:ext cx="0" cy="2412000"/>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7D1141-2D8E-E54C-9CA8-1E6A7D854F4A}"/>
                </a:ext>
              </a:extLst>
            </p:cNvPr>
            <p:cNvCxnSpPr>
              <a:cxnSpLocks/>
            </p:cNvCxnSpPr>
            <p:nvPr/>
          </p:nvCxnSpPr>
          <p:spPr>
            <a:xfrm rot="5400000" flipH="1">
              <a:off x="2205410" y="3570976"/>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0FB883-C8A9-D945-8DF8-ED1BAD267793}"/>
                </a:ext>
              </a:extLst>
            </p:cNvPr>
            <p:cNvCxnSpPr>
              <a:cxnSpLocks/>
            </p:cNvCxnSpPr>
            <p:nvPr/>
          </p:nvCxnSpPr>
          <p:spPr>
            <a:xfrm rot="5400000" flipH="1">
              <a:off x="2205410" y="4072693"/>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2D592A1-CD82-AF42-84AC-4389ADB903AF}"/>
                </a:ext>
              </a:extLst>
            </p:cNvPr>
            <p:cNvCxnSpPr>
              <a:cxnSpLocks/>
            </p:cNvCxnSpPr>
            <p:nvPr/>
          </p:nvCxnSpPr>
          <p:spPr>
            <a:xfrm rot="5400000" flipH="1">
              <a:off x="2205410" y="4574409"/>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31074B-66C3-D846-B2F7-EB0D6F60817C}"/>
                </a:ext>
              </a:extLst>
            </p:cNvPr>
            <p:cNvCxnSpPr>
              <a:cxnSpLocks/>
            </p:cNvCxnSpPr>
            <p:nvPr/>
          </p:nvCxnSpPr>
          <p:spPr>
            <a:xfrm rot="5400000" flipH="1">
              <a:off x="4765531" y="2375164"/>
              <a:ext cx="0" cy="2412000"/>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AFBD3C7-C945-A34B-BD93-454FC50B6DDC}"/>
                </a:ext>
              </a:extLst>
            </p:cNvPr>
            <p:cNvCxnSpPr>
              <a:cxnSpLocks/>
            </p:cNvCxnSpPr>
            <p:nvPr/>
          </p:nvCxnSpPr>
          <p:spPr>
            <a:xfrm rot="5400000" flipH="1">
              <a:off x="4773824" y="3570975"/>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2ABE2E3-3A0A-9942-92AE-41F885EFA368}"/>
                </a:ext>
              </a:extLst>
            </p:cNvPr>
            <p:cNvCxnSpPr>
              <a:cxnSpLocks/>
            </p:cNvCxnSpPr>
            <p:nvPr/>
          </p:nvCxnSpPr>
          <p:spPr>
            <a:xfrm rot="5400000" flipH="1">
              <a:off x="4773824" y="4072692"/>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1C8FE5E-B271-D04B-A1EE-EBB64FC2D1A1}"/>
                </a:ext>
              </a:extLst>
            </p:cNvPr>
            <p:cNvCxnSpPr>
              <a:cxnSpLocks/>
            </p:cNvCxnSpPr>
            <p:nvPr/>
          </p:nvCxnSpPr>
          <p:spPr>
            <a:xfrm rot="5400000" flipH="1">
              <a:off x="4773824" y="4574408"/>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13E2BE-4650-2A4C-9BA9-B1EBC8B6C4A9}"/>
                </a:ext>
              </a:extLst>
            </p:cNvPr>
            <p:cNvCxnSpPr>
              <a:cxnSpLocks/>
            </p:cNvCxnSpPr>
            <p:nvPr/>
          </p:nvCxnSpPr>
          <p:spPr>
            <a:xfrm rot="5400000" flipH="1">
              <a:off x="7346573" y="2375163"/>
              <a:ext cx="0" cy="2412000"/>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B130BAB-D9F4-D044-95D8-175DE1A4E2B2}"/>
                </a:ext>
              </a:extLst>
            </p:cNvPr>
            <p:cNvCxnSpPr>
              <a:cxnSpLocks/>
            </p:cNvCxnSpPr>
            <p:nvPr/>
          </p:nvCxnSpPr>
          <p:spPr>
            <a:xfrm rot="5400000" flipH="1">
              <a:off x="7354866" y="3570974"/>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14E033-D909-5C4D-A64B-9174DBD5D98C}"/>
                </a:ext>
              </a:extLst>
            </p:cNvPr>
            <p:cNvCxnSpPr>
              <a:cxnSpLocks/>
            </p:cNvCxnSpPr>
            <p:nvPr/>
          </p:nvCxnSpPr>
          <p:spPr>
            <a:xfrm rot="5400000" flipH="1">
              <a:off x="7354866" y="4072691"/>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3D7A9C-06FD-C64C-9D56-98571563076F}"/>
                </a:ext>
              </a:extLst>
            </p:cNvPr>
            <p:cNvCxnSpPr>
              <a:cxnSpLocks/>
            </p:cNvCxnSpPr>
            <p:nvPr/>
          </p:nvCxnSpPr>
          <p:spPr>
            <a:xfrm rot="5400000" flipH="1">
              <a:off x="7354866" y="4574407"/>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3218B90-43DE-3142-AAC9-86291BD66AD8}"/>
                </a:ext>
              </a:extLst>
            </p:cNvPr>
            <p:cNvCxnSpPr>
              <a:cxnSpLocks/>
            </p:cNvCxnSpPr>
            <p:nvPr/>
          </p:nvCxnSpPr>
          <p:spPr>
            <a:xfrm rot="5400000" flipH="1">
              <a:off x="9939324" y="2375162"/>
              <a:ext cx="0" cy="2412000"/>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90F66A7-4428-FA45-A6C1-CFFCDCF9E287}"/>
                </a:ext>
              </a:extLst>
            </p:cNvPr>
            <p:cNvCxnSpPr>
              <a:cxnSpLocks/>
            </p:cNvCxnSpPr>
            <p:nvPr/>
          </p:nvCxnSpPr>
          <p:spPr>
            <a:xfrm rot="5400000" flipH="1">
              <a:off x="9947617" y="3570973"/>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91CE447-DA31-C143-955A-409FF882A57A}"/>
                </a:ext>
              </a:extLst>
            </p:cNvPr>
            <p:cNvCxnSpPr>
              <a:cxnSpLocks/>
            </p:cNvCxnSpPr>
            <p:nvPr/>
          </p:nvCxnSpPr>
          <p:spPr>
            <a:xfrm rot="5400000" flipH="1">
              <a:off x="9947617" y="4072690"/>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3A11CD0-DCCD-1D45-A80D-B5F729F237DF}"/>
                </a:ext>
              </a:extLst>
            </p:cNvPr>
            <p:cNvCxnSpPr>
              <a:cxnSpLocks/>
            </p:cNvCxnSpPr>
            <p:nvPr/>
          </p:nvCxnSpPr>
          <p:spPr>
            <a:xfrm rot="5400000" flipH="1">
              <a:off x="9947617" y="4574406"/>
              <a:ext cx="0" cy="1023813"/>
            </a:xfrm>
            <a:prstGeom prst="line">
              <a:avLst/>
            </a:prstGeom>
            <a:ln w="6350" cap="rnd">
              <a:gradFill flip="none" rotWithShape="1">
                <a:gsLst>
                  <a:gs pos="25000">
                    <a:srgbClr val="00C5DD"/>
                  </a:gs>
                  <a:gs pos="0">
                    <a:srgbClr val="00C5DD">
                      <a:alpha val="0"/>
                    </a:srgbClr>
                  </a:gs>
                  <a:gs pos="75000">
                    <a:srgbClr val="00C5DD"/>
                  </a:gs>
                  <a:gs pos="100000">
                    <a:srgbClr val="00C5DD">
                      <a:alpha val="0"/>
                    </a:srgbClr>
                  </a:gs>
                </a:gsLst>
                <a:lin ang="16200000" scaled="1"/>
                <a:tileRect/>
              </a:gradFill>
              <a:prstDash val="solid"/>
              <a:headEnd type="none" w="med"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8889920"/>
      </p:ext>
    </p:extLst>
  </p:cSld>
  <p:clrMapOvr>
    <a:masterClrMapping/>
  </p:clrMapOvr>
</p:sld>
</file>

<file path=ppt/theme/theme1.xml><?xml version="1.0" encoding="utf-8"?>
<a:theme xmlns:a="http://schemas.openxmlformats.org/drawingml/2006/main" name="eSentire 2020 Theme">
  <a:themeElements>
    <a:clrScheme name="eSentire 3.0">
      <a:dk1>
        <a:srgbClr val="19234D"/>
      </a:dk1>
      <a:lt1>
        <a:srgbClr val="FFFFFF"/>
      </a:lt1>
      <a:dk2>
        <a:srgbClr val="9EA1AA"/>
      </a:dk2>
      <a:lt2>
        <a:srgbClr val="E6E8E6"/>
      </a:lt2>
      <a:accent1>
        <a:srgbClr val="263C91"/>
      </a:accent1>
      <a:accent2>
        <a:srgbClr val="40C3D9"/>
      </a:accent2>
      <a:accent3>
        <a:srgbClr val="630CDC"/>
      </a:accent3>
      <a:accent4>
        <a:srgbClr val="A92A8D"/>
      </a:accent4>
      <a:accent5>
        <a:srgbClr val="3C2B77"/>
      </a:accent5>
      <a:accent6>
        <a:srgbClr val="404040"/>
      </a:accent6>
      <a:hlink>
        <a:srgbClr val="0684C7"/>
      </a:hlink>
      <a:folHlink>
        <a:srgbClr val="263C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wrap="square" rtlCol="0">
        <a:spAutoFit/>
      </a:bodyPr>
      <a:lstStyle>
        <a:defPPr algn="l">
          <a:defRPr sz="2200" dirty="0" smtClean="0">
            <a:solidFill>
              <a:schemeClr val="tx2">
                <a:lumMod val="60000"/>
                <a:lumOff val="40000"/>
              </a:schemeClr>
            </a:solidFill>
            <a:latin typeface="+mj-lt"/>
          </a:defRPr>
        </a:defPPr>
      </a:lstStyle>
    </a:txDef>
  </a:objectDefaults>
  <a:extraClrSchemeLst/>
  <a:extLst>
    <a:ext uri="{05A4C25C-085E-4340-85A3-A5531E510DB2}">
      <thm15:themeFamily xmlns:thm15="http://schemas.microsoft.com/office/thememl/2012/main" name="Presentation1" id="{038AF9B0-66D8-1943-841C-D47C581B0099}" vid="{CC47C60A-2600-1748-A0BF-85E417F263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24DC3022A25744ADB21381ACE5EC62" ma:contentTypeVersion="12" ma:contentTypeDescription="Create a new document." ma:contentTypeScope="" ma:versionID="16d91eec0245a1136a48b837b2f09ff1">
  <xsd:schema xmlns:xsd="http://www.w3.org/2001/XMLSchema" xmlns:xs="http://www.w3.org/2001/XMLSchema" xmlns:p="http://schemas.microsoft.com/office/2006/metadata/properties" xmlns:ns2="8f698c9c-1054-47c1-9cfc-7510d210208a" xmlns:ns3="2c1ce245-3388-4b9c-bc66-275b8acc3d5b" targetNamespace="http://schemas.microsoft.com/office/2006/metadata/properties" ma:root="true" ma:fieldsID="b21df55215a29cbd87470349e8b68401" ns2:_="" ns3:_="">
    <xsd:import namespace="8f698c9c-1054-47c1-9cfc-7510d210208a"/>
    <xsd:import namespace="2c1ce245-3388-4b9c-bc66-275b8acc3d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98c9c-1054-47c1-9cfc-7510d21020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1ce245-3388-4b9c-bc66-275b8acc3d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104C2A-41F9-46FB-8AAA-7B67F912273B}">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8f698c9c-1054-47c1-9cfc-7510d210208a"/>
    <ds:schemaRef ds:uri="http://purl.org/dc/elements/1.1/"/>
    <ds:schemaRef ds:uri="http://purl.org/dc/dcmitype/"/>
    <ds:schemaRef ds:uri="http://schemas.openxmlformats.org/package/2006/metadata/core-properties"/>
    <ds:schemaRef ds:uri="2c1ce245-3388-4b9c-bc66-275b8acc3d5b"/>
  </ds:schemaRefs>
</ds:datastoreItem>
</file>

<file path=customXml/itemProps2.xml><?xml version="1.0" encoding="utf-8"?>
<ds:datastoreItem xmlns:ds="http://schemas.openxmlformats.org/officeDocument/2006/customXml" ds:itemID="{3228051A-D2AC-43B7-80E0-4AB34C54F5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98c9c-1054-47c1-9cfc-7510d210208a"/>
    <ds:schemaRef ds:uri="2c1ce245-3388-4b9c-bc66-275b8acc3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3B4E14-FA0A-4D24-98BC-17C260BE46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eSentire 2020 Theme</Template>
  <TotalTime>23135</TotalTime>
  <Words>3160</Words>
  <Application>Microsoft Macintosh PowerPoint</Application>
  <PresentationFormat>Widescreen</PresentationFormat>
  <Paragraphs>503</Paragraphs>
  <Slides>23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.Lucida Grande UI Regular</vt:lpstr>
      <vt:lpstr>Arial</vt:lpstr>
      <vt:lpstr>Arial Black</vt:lpstr>
      <vt:lpstr>Calibri</vt:lpstr>
      <vt:lpstr>Calibri Light</vt:lpstr>
      <vt:lpstr>Slack-Lato</vt:lpstr>
      <vt:lpstr>System Font Regular</vt:lpstr>
      <vt:lpstr>Wingdings</vt:lpstr>
      <vt:lpstr>eSentire 2020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Pittman</dc:creator>
  <cp:lastModifiedBy>Tilly Holland</cp:lastModifiedBy>
  <cp:revision>304</cp:revision>
  <dcterms:created xsi:type="dcterms:W3CDTF">2021-04-22T10:12:16Z</dcterms:created>
  <dcterms:modified xsi:type="dcterms:W3CDTF">2021-12-09T12:16:02Z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0x010100A024DC3022A25744ADB21381ACE5EC62</vt:lpwstr>
  </property>
</Properties>
</file>